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64" r:id="rId2"/>
    <p:sldId id="534" r:id="rId3"/>
    <p:sldId id="560" r:id="rId4"/>
    <p:sldId id="563" r:id="rId5"/>
    <p:sldId id="561" r:id="rId6"/>
    <p:sldId id="558" r:id="rId7"/>
    <p:sldId id="554" r:id="rId8"/>
    <p:sldId id="559" r:id="rId9"/>
    <p:sldId id="564" r:id="rId10"/>
    <p:sldId id="555" r:id="rId11"/>
    <p:sldId id="32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 hyelim" initials="hh" lastIdx="2" clrIdx="0">
    <p:extLst>
      <p:ext uri="{19B8F6BF-5375-455C-9EA6-DF929625EA0E}">
        <p15:presenceInfo xmlns:p15="http://schemas.microsoft.com/office/powerpoint/2012/main" userId="e39255aea9ec9fac" providerId="Windows Live"/>
      </p:ext>
    </p:extLst>
  </p:cmAuthor>
  <p:cmAuthor id="2" name="이수빈" initials="이" lastIdx="1" clrIdx="1">
    <p:extLst>
      <p:ext uri="{19B8F6BF-5375-455C-9EA6-DF929625EA0E}">
        <p15:presenceInfo xmlns:p15="http://schemas.microsoft.com/office/powerpoint/2012/main" userId="이수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4FE"/>
    <a:srgbClr val="B0E3FC"/>
    <a:srgbClr val="B0C7E1"/>
    <a:srgbClr val="505E1D"/>
    <a:srgbClr val="EE833A"/>
    <a:srgbClr val="F8ED08"/>
    <a:srgbClr val="D8BADA"/>
    <a:srgbClr val="F8BEAE"/>
    <a:srgbClr val="1153A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1310" autoAdjust="0"/>
  </p:normalViewPr>
  <p:slideViewPr>
    <p:cSldViewPr snapToGrid="0">
      <p:cViewPr varScale="1">
        <p:scale>
          <a:sx n="105" d="100"/>
          <a:sy n="105" d="100"/>
        </p:scale>
        <p:origin x="6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8620A-78CC-4266-97B3-CBB8D9361BF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4D896-6DBF-4F51-8BC2-7AE1C7AF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690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070DC-2E3D-41BA-9E1F-93D6F7B5C4E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E7BFE-3164-4A05-AD67-510D39064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175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05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97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27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9ca1bb7d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b9ca1bb7d7_2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1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9ca1bb7d7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b9ca1bb7d7_2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61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9ca1bb7d7_3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b9ca1bb7d7_32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108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9ca1bb7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b9ca1bb7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34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71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9ca1bb7d7_26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gb9ca1bb7d7_26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03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a7f43360b_4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ba7f43360b_4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43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83C-7EE6-4AF6-9E9A-7C50B0BF8D89}" type="datetime1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95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9935-A05A-4175-85B7-DB28B5AB0C63}" type="datetime1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F6E-2FD4-46F9-859A-89AC8219613C}" type="datetime1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4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B2F3-FFCD-4B61-9FA7-D64E729E7944}" type="datetime1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9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B452-777A-4E48-9932-DACCE6D4C8DB}" type="datetime1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893-39FF-447F-8008-BE44E88997A3}" type="datetime1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5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AEDD-19A3-4CD8-A8C0-9E687D3846BF}" type="datetime1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368D-BCDA-4656-AF2E-04A95BB2A165}" type="datetime1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0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DDA1-4294-48A4-94DB-B19F3D3BA1A0}" type="datetime1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1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DF37-175D-4A23-8579-855314DF8CC3}" type="datetime1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2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5623-355B-4684-8957-C354F9BA274E}" type="datetime1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73EE2-F022-48C4-A7DC-A7FCE333FA2D}" type="datetime1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C14B-A47D-48CA-959C-ED8CC4DC3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2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69D2-B218-4A7E-BB53-D293F8341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964" y="2363076"/>
            <a:ext cx="9395926" cy="132343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4400" dirty="0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전기차 이용자</a:t>
            </a:r>
            <a:r>
              <a:rPr lang="ko-KR" altLang="en-US" sz="44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4400" dirty="0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위한 웹사이트 만들기</a:t>
            </a:r>
            <a:r>
              <a:rPr lang="en-US" altLang="ko-KR" sz="44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44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8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400" dirty="0">
                <a:solidFill>
                  <a:srgbClr val="1153A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4400" dirty="0">
                <a:solidFill>
                  <a:srgbClr val="1153A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dirty="0">
                <a:solidFill>
                  <a:srgbClr val="86B7F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dirty="0" smtClean="0">
                <a:solidFill>
                  <a:srgbClr val="86B7F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프로젝트</a:t>
            </a:r>
            <a:endParaRPr lang="ko-KR" altLang="en-US" sz="2000" dirty="0">
              <a:solidFill>
                <a:srgbClr val="86B7F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FA19FBB-78AA-4D78-9A75-045DEE5EC72E}"/>
              </a:ext>
            </a:extLst>
          </p:cNvPr>
          <p:cNvSpPr txBox="1">
            <a:spLocks/>
          </p:cNvSpPr>
          <p:nvPr/>
        </p:nvSpPr>
        <p:spPr>
          <a:xfrm>
            <a:off x="3561067" y="4091229"/>
            <a:ext cx="5069861" cy="1348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100" dirty="0" smtClean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2</a:t>
            </a:r>
            <a:r>
              <a:rPr lang="ko-KR" altLang="en-US" sz="2100" dirty="0" smtClean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2100" dirty="0" smtClean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100" dirty="0" err="1" smtClean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피카츄</a:t>
            </a:r>
            <a:endParaRPr lang="en-US" altLang="ko-KR" sz="210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1153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봉수연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최서영</a:t>
            </a:r>
            <a:r>
              <a:rPr lang="ko-KR" altLang="en-US" sz="1600" dirty="0" smtClean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현재웅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황영민</a:t>
            </a:r>
            <a:r>
              <a: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600" dirty="0">
              <a:solidFill>
                <a:srgbClr val="1153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D47B11-AF69-46C4-B77E-B35F046467EC}"/>
              </a:ext>
            </a:extLst>
          </p:cNvPr>
          <p:cNvGrpSpPr/>
          <p:nvPr/>
        </p:nvGrpSpPr>
        <p:grpSpPr>
          <a:xfrm>
            <a:off x="4973900" y="4810180"/>
            <a:ext cx="9062582" cy="4190889"/>
            <a:chOff x="2729204" y="2763747"/>
            <a:chExt cx="11551309" cy="5341773"/>
          </a:xfrm>
        </p:grpSpPr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E2957A9C-C775-4BFA-B745-5DA95F4B7FCF}"/>
                </a:ext>
              </a:extLst>
            </p:cNvPr>
            <p:cNvSpPr/>
            <p:nvPr/>
          </p:nvSpPr>
          <p:spPr>
            <a:xfrm rot="5400000" flipV="1">
              <a:off x="8791779" y="890624"/>
              <a:ext cx="3615612" cy="7361857"/>
            </a:xfrm>
            <a:prstGeom prst="parallelogram">
              <a:avLst/>
            </a:prstGeom>
            <a:solidFill>
              <a:srgbClr val="B0E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487A3AA5-33A1-4F72-A0C3-E1AFD9ACF0D5}"/>
                </a:ext>
              </a:extLst>
            </p:cNvPr>
            <p:cNvSpPr/>
            <p:nvPr/>
          </p:nvSpPr>
          <p:spPr>
            <a:xfrm rot="5400000">
              <a:off x="6697053" y="3918411"/>
              <a:ext cx="3615612" cy="3172405"/>
            </a:xfrm>
            <a:prstGeom prst="parallelogram">
              <a:avLst/>
            </a:prstGeom>
            <a:solidFill>
              <a:srgbClr val="86B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E1EE4A57-B3B1-4FA8-8447-0FED29F07ADA}"/>
                </a:ext>
              </a:extLst>
            </p:cNvPr>
            <p:cNvSpPr/>
            <p:nvPr/>
          </p:nvSpPr>
          <p:spPr>
            <a:xfrm rot="5400000" flipV="1">
              <a:off x="4602327" y="2616785"/>
              <a:ext cx="3615612" cy="7361857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F5C40E-EFFA-48C3-ABAD-D15CC620844C}"/>
              </a:ext>
            </a:extLst>
          </p:cNvPr>
          <p:cNvGrpSpPr/>
          <p:nvPr/>
        </p:nvGrpSpPr>
        <p:grpSpPr>
          <a:xfrm rot="10800000">
            <a:off x="-481760" y="-1550854"/>
            <a:ext cx="7249186" cy="3096613"/>
            <a:chOff x="-755524" y="-370447"/>
            <a:chExt cx="11551309" cy="5423419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1867D1A1-AC5E-4773-851E-18468CE25679}"/>
                </a:ext>
              </a:extLst>
            </p:cNvPr>
            <p:cNvSpPr/>
            <p:nvPr/>
          </p:nvSpPr>
          <p:spPr>
            <a:xfrm rot="5400000" flipV="1">
              <a:off x="5307050" y="-2243569"/>
              <a:ext cx="3615613" cy="7361857"/>
            </a:xfrm>
            <a:prstGeom prst="parallelogram">
              <a:avLst/>
            </a:prstGeom>
            <a:solidFill>
              <a:srgbClr val="B0E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389E9297-A5EA-4639-AC7B-BB9BAF060826}"/>
                </a:ext>
              </a:extLst>
            </p:cNvPr>
            <p:cNvSpPr/>
            <p:nvPr/>
          </p:nvSpPr>
          <p:spPr>
            <a:xfrm rot="5400000">
              <a:off x="3212325" y="795880"/>
              <a:ext cx="3615613" cy="3172406"/>
            </a:xfrm>
            <a:prstGeom prst="parallelogram">
              <a:avLst/>
            </a:prstGeom>
            <a:solidFill>
              <a:srgbClr val="86B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FB9B3982-853B-4820-A9A0-DDCD0D1C633F}"/>
                </a:ext>
              </a:extLst>
            </p:cNvPr>
            <p:cNvSpPr/>
            <p:nvPr/>
          </p:nvSpPr>
          <p:spPr>
            <a:xfrm rot="5400000" flipV="1">
              <a:off x="1117599" y="-435763"/>
              <a:ext cx="3615612" cy="7361857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Picture 6" descr="피카츄 연필로 그리기, 따라해보세요! : 네이버 블로그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1512" y="4411693"/>
            <a:ext cx="371827" cy="36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1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 descr="Warehouse with boxes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14" name="평행 사변형 13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0951" y="236587"/>
              <a:ext cx="883575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04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향후 일정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19275" y="2522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Google Shape;565;p78"/>
          <p:cNvGraphicFramePr/>
          <p:nvPr>
            <p:extLst>
              <p:ext uri="{D42A27DB-BD31-4B8C-83A1-F6EECF244321}">
                <p14:modId xmlns:p14="http://schemas.microsoft.com/office/powerpoint/2010/main" val="307481004"/>
              </p:ext>
            </p:extLst>
          </p:nvPr>
        </p:nvGraphicFramePr>
        <p:xfrm>
          <a:off x="355602" y="1514856"/>
          <a:ext cx="11377933" cy="3858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7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687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8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solidFill>
                          <a:schemeClr val="dk2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chemeClr val="lt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chemeClr val="lt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chemeClr val="lt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chemeClr val="lt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chemeClr val="lt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 dirty="0">
                          <a:solidFill>
                            <a:schemeClr val="lt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chemeClr val="lt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chemeClr val="lt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11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12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13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14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chemeClr val="lt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15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chemeClr val="lt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16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chemeClr val="lt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17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chemeClr val="lt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18</a:t>
                      </a:r>
                      <a:endParaRPr sz="14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" sz="1400" u="none" strike="noStrike" cap="none" dirty="0">
                          <a:solidFill>
                            <a:schemeClr val="lt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Malgun Gothic"/>
                          <a:sym typeface="Malgun Gothic"/>
                        </a:rPr>
                        <a:t>19</a:t>
                      </a:r>
                      <a:endParaRPr sz="14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D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300" u="none" strike="noStrike" cap="none" dirty="0">
                          <a:solidFill>
                            <a:srgbClr val="59595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Source Sans Pro ExtraLight"/>
                          <a:sym typeface="Source Sans Pro ExtraLight"/>
                        </a:rPr>
                        <a:t>개발계획서 작성</a:t>
                      </a:r>
                      <a:endParaRPr sz="1300" u="none" strike="noStrike" cap="none" dirty="0">
                        <a:solidFill>
                          <a:srgbClr val="595959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300" u="none" strike="noStrike" cap="none" dirty="0">
                          <a:solidFill>
                            <a:srgbClr val="59595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Source Sans Pro ExtraLight"/>
                          <a:sym typeface="Source Sans Pro ExtraLight"/>
                        </a:rPr>
                        <a:t>템플릿 결정 및 Data 수집</a:t>
                      </a:r>
                      <a:endParaRPr sz="1300" u="none" strike="noStrike" cap="none" dirty="0">
                        <a:solidFill>
                          <a:srgbClr val="595959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300" u="none" strike="noStrike" cap="none" dirty="0">
                          <a:solidFill>
                            <a:srgbClr val="59595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Source Sans Pro ExtraLight"/>
                          <a:sym typeface="Source Sans Pro ExtraLight"/>
                        </a:rPr>
                        <a:t>Database 구축</a:t>
                      </a:r>
                      <a:endParaRPr sz="1300" u="none" strike="noStrike" cap="none" dirty="0">
                        <a:solidFill>
                          <a:srgbClr val="595959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300" u="none" strike="noStrike" cap="none" dirty="0">
                          <a:solidFill>
                            <a:srgbClr val="59595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Source Sans Pro ExtraLight"/>
                          <a:sym typeface="Source Sans Pro ExtraLight"/>
                        </a:rPr>
                        <a:t>인터페이스 구현</a:t>
                      </a:r>
                      <a:endParaRPr sz="1300" u="none" strike="noStrike" cap="none" dirty="0">
                        <a:solidFill>
                          <a:srgbClr val="595959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300" u="none" strike="noStrike" cap="none" dirty="0">
                          <a:solidFill>
                            <a:srgbClr val="59595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Source Sans Pro ExtraLight"/>
                          <a:sym typeface="Source Sans Pro ExtraLight"/>
                        </a:rPr>
                        <a:t>페이지 구현</a:t>
                      </a:r>
                      <a:endParaRPr sz="1300" u="none" strike="noStrike" cap="none" dirty="0">
                        <a:solidFill>
                          <a:srgbClr val="595959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300" u="none" strike="noStrike" cap="none" dirty="0">
                          <a:solidFill>
                            <a:srgbClr val="59595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Source Sans Pro ExtraLight"/>
                          <a:sym typeface="Source Sans Pro ExtraLight"/>
                        </a:rPr>
                        <a:t>검증 및 수정</a:t>
                      </a:r>
                      <a:endParaRPr sz="1300" u="none" strike="noStrike" cap="none" dirty="0">
                        <a:solidFill>
                          <a:srgbClr val="595959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300" u="none" strike="noStrike" cap="none" dirty="0">
                          <a:solidFill>
                            <a:srgbClr val="595959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Source Sans Pro ExtraLight"/>
                          <a:sym typeface="Source Sans Pro ExtraLight"/>
                        </a:rPr>
                        <a:t>프로젝트 발표 준비</a:t>
                      </a:r>
                      <a:endParaRPr sz="1300" u="none" strike="noStrike" cap="none" dirty="0">
                        <a:solidFill>
                          <a:srgbClr val="595959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Source Sans Pro ExtraLight"/>
                        <a:sym typeface="Source Sans Pro ExtraLight"/>
                      </a:endParaRPr>
                    </a:p>
                  </a:txBody>
                  <a:tcPr marL="118833" marR="118833" marT="60967" marB="609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Google Shape;569;p78"/>
          <p:cNvSpPr/>
          <p:nvPr/>
        </p:nvSpPr>
        <p:spPr>
          <a:xfrm>
            <a:off x="2932736" y="2125903"/>
            <a:ext cx="1220400" cy="225600"/>
          </a:xfrm>
          <a:prstGeom prst="roundRect">
            <a:avLst>
              <a:gd name="adj" fmla="val 50000"/>
            </a:avLst>
          </a:prstGeom>
          <a:solidFill>
            <a:srgbClr val="1BAAAA"/>
          </a:solidFill>
          <a:ln>
            <a:noFill/>
          </a:ln>
        </p:spPr>
        <p:txBody>
          <a:bodyPr spcFirstLastPara="1" wrap="square" lIns="121900" tIns="60967" rIns="121900" bIns="60967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chemeClr val="lt1"/>
              </a:solidFill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</p:txBody>
      </p:sp>
      <p:sp>
        <p:nvSpPr>
          <p:cNvPr id="12" name="Google Shape;570;p78"/>
          <p:cNvSpPr/>
          <p:nvPr/>
        </p:nvSpPr>
        <p:spPr>
          <a:xfrm>
            <a:off x="2932736" y="2622579"/>
            <a:ext cx="2592000" cy="225600"/>
          </a:xfrm>
          <a:prstGeom prst="roundRect">
            <a:avLst>
              <a:gd name="adj" fmla="val 50000"/>
            </a:avLst>
          </a:prstGeom>
          <a:solidFill>
            <a:srgbClr val="7CB554"/>
          </a:solidFill>
          <a:ln>
            <a:noFill/>
          </a:ln>
        </p:spPr>
        <p:txBody>
          <a:bodyPr spcFirstLastPara="1" wrap="square" lIns="121900" tIns="60967" rIns="121900" bIns="60967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chemeClr val="lt1"/>
              </a:solidFill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</p:txBody>
      </p:sp>
      <p:sp>
        <p:nvSpPr>
          <p:cNvPr id="13" name="Google Shape;571;p78"/>
          <p:cNvSpPr/>
          <p:nvPr/>
        </p:nvSpPr>
        <p:spPr>
          <a:xfrm>
            <a:off x="4332796" y="3101644"/>
            <a:ext cx="2172800" cy="225600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>
            <a:noFill/>
          </a:ln>
        </p:spPr>
        <p:txBody>
          <a:bodyPr spcFirstLastPara="1" wrap="square" lIns="121900" tIns="60967" rIns="121900" bIns="60967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chemeClr val="lt1"/>
              </a:solidFill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</p:txBody>
      </p:sp>
      <p:sp>
        <p:nvSpPr>
          <p:cNvPr id="16" name="Google Shape;572;p78"/>
          <p:cNvSpPr/>
          <p:nvPr/>
        </p:nvSpPr>
        <p:spPr>
          <a:xfrm>
            <a:off x="4332796" y="3565637"/>
            <a:ext cx="5420400" cy="225600"/>
          </a:xfrm>
          <a:prstGeom prst="roundRect">
            <a:avLst>
              <a:gd name="adj" fmla="val 50000"/>
            </a:avLst>
          </a:prstGeom>
          <a:solidFill>
            <a:srgbClr val="F95648"/>
          </a:solidFill>
          <a:ln>
            <a:noFill/>
          </a:ln>
        </p:spPr>
        <p:txBody>
          <a:bodyPr spcFirstLastPara="1" wrap="square" lIns="121900" tIns="60967" rIns="121900" bIns="60967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chemeClr val="lt1"/>
              </a:solidFill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</p:txBody>
      </p:sp>
      <p:sp>
        <p:nvSpPr>
          <p:cNvPr id="18" name="Google Shape;573;p78"/>
          <p:cNvSpPr/>
          <p:nvPr/>
        </p:nvSpPr>
        <p:spPr>
          <a:xfrm>
            <a:off x="5271467" y="4034453"/>
            <a:ext cx="5420400" cy="225600"/>
          </a:xfrm>
          <a:prstGeom prst="roundRect">
            <a:avLst>
              <a:gd name="adj" fmla="val 50000"/>
            </a:avLst>
          </a:prstGeom>
          <a:solidFill>
            <a:srgbClr val="48A8B2"/>
          </a:solidFill>
          <a:ln>
            <a:noFill/>
          </a:ln>
        </p:spPr>
        <p:txBody>
          <a:bodyPr spcFirstLastPara="1" wrap="square" lIns="121900" tIns="60967" rIns="121900" bIns="60967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chemeClr val="lt1"/>
              </a:solidFill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</p:txBody>
      </p:sp>
      <p:sp>
        <p:nvSpPr>
          <p:cNvPr id="19" name="Google Shape;574;p78"/>
          <p:cNvSpPr/>
          <p:nvPr/>
        </p:nvSpPr>
        <p:spPr>
          <a:xfrm>
            <a:off x="9943599" y="4527579"/>
            <a:ext cx="1256800" cy="225600"/>
          </a:xfrm>
          <a:prstGeom prst="roundRect">
            <a:avLst>
              <a:gd name="adj" fmla="val 50000"/>
            </a:avLst>
          </a:prstGeom>
          <a:solidFill>
            <a:srgbClr val="7CB554"/>
          </a:solidFill>
          <a:ln>
            <a:noFill/>
          </a:ln>
        </p:spPr>
        <p:txBody>
          <a:bodyPr spcFirstLastPara="1" wrap="square" lIns="121900" tIns="60967" rIns="121900" bIns="60967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chemeClr val="lt1"/>
              </a:solidFill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</p:txBody>
      </p:sp>
      <p:sp>
        <p:nvSpPr>
          <p:cNvPr id="20" name="Google Shape;575;p78"/>
          <p:cNvSpPr/>
          <p:nvPr/>
        </p:nvSpPr>
        <p:spPr>
          <a:xfrm>
            <a:off x="10476929" y="5020704"/>
            <a:ext cx="1168800" cy="225600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>
            <a:noFill/>
          </a:ln>
        </p:spPr>
        <p:txBody>
          <a:bodyPr spcFirstLastPara="1" wrap="square" lIns="121900" tIns="60967" rIns="121900" bIns="60967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2400">
              <a:solidFill>
                <a:schemeClr val="lt1"/>
              </a:solidFill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903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D77BFDEC-A3FB-49C9-832B-EEF758ED0F45}"/>
              </a:ext>
            </a:extLst>
          </p:cNvPr>
          <p:cNvSpPr/>
          <p:nvPr/>
        </p:nvSpPr>
        <p:spPr>
          <a:xfrm rot="5400000" flipV="1">
            <a:off x="3071787" y="616232"/>
            <a:ext cx="6048427" cy="12192000"/>
          </a:xfrm>
          <a:prstGeom prst="parallelogram">
            <a:avLst/>
          </a:prstGeom>
          <a:solidFill>
            <a:srgbClr val="86B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48FFF11B-08D6-48B6-8983-C0DEFA9942C7}"/>
              </a:ext>
            </a:extLst>
          </p:cNvPr>
          <p:cNvSpPr/>
          <p:nvPr/>
        </p:nvSpPr>
        <p:spPr>
          <a:xfrm rot="5400000" flipV="1">
            <a:off x="3071787" y="-4619960"/>
            <a:ext cx="6048427" cy="12192000"/>
          </a:xfrm>
          <a:prstGeom prst="parallelogram">
            <a:avLst/>
          </a:prstGeom>
          <a:solidFill>
            <a:srgbClr val="B0E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4B054422-8E53-4FE5-B5C1-C77C29E89258}"/>
              </a:ext>
            </a:extLst>
          </p:cNvPr>
          <p:cNvSpPr/>
          <p:nvPr/>
        </p:nvSpPr>
        <p:spPr>
          <a:xfrm rot="5400000" flipV="1">
            <a:off x="3071787" y="-3071786"/>
            <a:ext cx="6048427" cy="1219200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B08A1-1108-4B2A-A34E-CD5C679CE3E4}"/>
              </a:ext>
            </a:extLst>
          </p:cNvPr>
          <p:cNvSpPr txBox="1"/>
          <p:nvPr/>
        </p:nvSpPr>
        <p:spPr>
          <a:xfrm>
            <a:off x="4576994" y="2560785"/>
            <a:ext cx="3038011" cy="92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 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5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0" name="평행 사변형 19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0951" y="236587"/>
              <a:ext cx="511679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00</a:t>
              </a:r>
            </a:p>
            <a:p>
              <a:pPr lvl="0">
                <a:defRPr lang="ko-KR" altLang="en-US"/>
              </a:pPr>
              <a:r>
                <a:rPr lang="ko-KR" altLang="en-US" sz="1400" b="1" dirty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목차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965B6A3-BCF3-4A9B-A369-72C8FBBA581D}"/>
              </a:ext>
            </a:extLst>
          </p:cNvPr>
          <p:cNvGrpSpPr/>
          <p:nvPr/>
        </p:nvGrpSpPr>
        <p:grpSpPr>
          <a:xfrm>
            <a:off x="861898" y="2389307"/>
            <a:ext cx="2061718" cy="2085099"/>
            <a:chOff x="2546438" y="2351782"/>
            <a:chExt cx="2061718" cy="2085099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D7558F3A-ACD8-4CDE-B899-4A409188AF9C}"/>
                </a:ext>
              </a:extLst>
            </p:cNvPr>
            <p:cNvSpPr/>
            <p:nvPr/>
          </p:nvSpPr>
          <p:spPr>
            <a:xfrm rot="16200000" flipV="1">
              <a:off x="3196475" y="1876448"/>
              <a:ext cx="761660" cy="1712327"/>
            </a:xfrm>
            <a:prstGeom prst="parallelogram">
              <a:avLst/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A107AC-886F-4978-B7BC-11DAB8874F23}"/>
                </a:ext>
              </a:extLst>
            </p:cNvPr>
            <p:cNvSpPr txBox="1"/>
            <p:nvPr/>
          </p:nvSpPr>
          <p:spPr>
            <a:xfrm>
              <a:off x="2892337" y="2421119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</a:p>
            <a:p>
              <a:pPr algn="ctr"/>
              <a:r>
                <a:rPr lang="ko-KR" altLang="en-US" sz="16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개요</a:t>
              </a:r>
              <a:endPara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C0F38E-3B9F-4E96-8973-F8BC0FBD7250}"/>
                </a:ext>
              </a:extLst>
            </p:cNvPr>
            <p:cNvSpPr txBox="1"/>
            <p:nvPr/>
          </p:nvSpPr>
          <p:spPr>
            <a:xfrm>
              <a:off x="2546438" y="3113442"/>
              <a:ext cx="206171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76717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</a:p>
            <a:p>
              <a:pPr algn="ctr"/>
              <a:endPara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 smtClean="0">
                  <a:solidFill>
                    <a:srgbClr val="595959"/>
                  </a:solidFill>
                  <a:latin typeface="나눔스퀘어 ExtraBold"/>
                  <a:ea typeface="나눔스퀘어 ExtraBold"/>
                </a:rPr>
                <a:t>서비스 기획의도</a:t>
              </a:r>
              <a:endParaRPr lang="en-US" altLang="ko-KR" sz="1600" dirty="0" smtClean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 smtClean="0">
                  <a:solidFill>
                    <a:srgbClr val="595959"/>
                  </a:solidFill>
                  <a:latin typeface="나눔스퀘어 ExtraBold"/>
                  <a:ea typeface="나눔스퀘어 ExtraBold"/>
                </a:rPr>
                <a:t>전체 기능</a:t>
              </a:r>
              <a:endParaRPr lang="en-US" altLang="ko-KR" sz="1600" dirty="0" smtClean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 smtClean="0">
                  <a:solidFill>
                    <a:srgbClr val="595959"/>
                  </a:solidFill>
                  <a:latin typeface="나눔스퀘어 ExtraBold"/>
                  <a:ea typeface="나눔스퀘어 ExtraBold"/>
                </a:rPr>
                <a:t>개발 환경</a:t>
              </a:r>
              <a:endParaRPr lang="en-US" altLang="ko-KR" sz="1600" dirty="0" smtClean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65B6A3-BCF3-4A9B-A369-72C8FBBA581D}"/>
              </a:ext>
            </a:extLst>
          </p:cNvPr>
          <p:cNvGrpSpPr/>
          <p:nvPr/>
        </p:nvGrpSpPr>
        <p:grpSpPr>
          <a:xfrm>
            <a:off x="3622842" y="2395446"/>
            <a:ext cx="2061718" cy="2331320"/>
            <a:chOff x="2546438" y="2351782"/>
            <a:chExt cx="2061718" cy="2331320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D7558F3A-ACD8-4CDE-B899-4A409188AF9C}"/>
                </a:ext>
              </a:extLst>
            </p:cNvPr>
            <p:cNvSpPr/>
            <p:nvPr/>
          </p:nvSpPr>
          <p:spPr>
            <a:xfrm rot="16200000" flipV="1">
              <a:off x="3196475" y="1876448"/>
              <a:ext cx="761660" cy="1712327"/>
            </a:xfrm>
            <a:prstGeom prst="parallelogram">
              <a:avLst/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A107AC-886F-4978-B7BC-11DAB8874F23}"/>
                </a:ext>
              </a:extLst>
            </p:cNvPr>
            <p:cNvSpPr txBox="1"/>
            <p:nvPr/>
          </p:nvSpPr>
          <p:spPr>
            <a:xfrm>
              <a:off x="2985310" y="2421119"/>
              <a:ext cx="11657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en-US" altLang="ko-KR" sz="12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페이지 구성</a:t>
              </a:r>
              <a:endPara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C0F38E-3B9F-4E96-8973-F8BC0FBD7250}"/>
                </a:ext>
              </a:extLst>
            </p:cNvPr>
            <p:cNvSpPr txBox="1"/>
            <p:nvPr/>
          </p:nvSpPr>
          <p:spPr>
            <a:xfrm>
              <a:off x="2546438" y="3113442"/>
              <a:ext cx="206171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76717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</a:p>
            <a:p>
              <a:pPr algn="ctr"/>
              <a:endPara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 smtClean="0">
                  <a:solidFill>
                    <a:srgbClr val="595959"/>
                  </a:solidFill>
                  <a:latin typeface="나눔스퀘어 ExtraBold"/>
                  <a:ea typeface="나눔스퀘어 ExtraBold"/>
                </a:rPr>
                <a:t>충전소 위치</a:t>
              </a:r>
              <a:endParaRPr lang="en-US" altLang="ko-KR" sz="1600" dirty="0" smtClean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 smtClean="0">
                  <a:solidFill>
                    <a:srgbClr val="595959"/>
                  </a:solidFill>
                  <a:latin typeface="나눔스퀘어 ExtraBold"/>
                  <a:ea typeface="나눔스퀘어 ExtraBold"/>
                </a:rPr>
                <a:t>전기차 모델</a:t>
              </a:r>
              <a:endParaRPr lang="en-US" altLang="ko-KR" sz="1600" dirty="0" smtClean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 smtClean="0">
                  <a:solidFill>
                    <a:srgbClr val="595959"/>
                  </a:solidFill>
                  <a:latin typeface="나눔스퀘어 ExtraBold"/>
                  <a:ea typeface="나눔스퀘어 ExtraBold"/>
                </a:rPr>
                <a:t>구매 보조금</a:t>
              </a:r>
              <a:endParaRPr lang="en-US" altLang="ko-KR" sz="1600" dirty="0" smtClean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  <a:p>
              <a:pPr algn="ctr"/>
              <a:endParaRPr lang="en-US" altLang="ko-KR" sz="1600" dirty="0">
                <a:solidFill>
                  <a:srgbClr val="595959"/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65B6A3-BCF3-4A9B-A369-72C8FBBA581D}"/>
              </a:ext>
            </a:extLst>
          </p:cNvPr>
          <p:cNvGrpSpPr/>
          <p:nvPr/>
        </p:nvGrpSpPr>
        <p:grpSpPr>
          <a:xfrm>
            <a:off x="6589191" y="2395447"/>
            <a:ext cx="2061718" cy="1592657"/>
            <a:chOff x="2546438" y="2351782"/>
            <a:chExt cx="2061718" cy="1592657"/>
          </a:xfrm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D7558F3A-ACD8-4CDE-B899-4A409188AF9C}"/>
                </a:ext>
              </a:extLst>
            </p:cNvPr>
            <p:cNvSpPr/>
            <p:nvPr/>
          </p:nvSpPr>
          <p:spPr>
            <a:xfrm rot="16200000" flipV="1">
              <a:off x="3196475" y="1876448"/>
              <a:ext cx="761660" cy="1712327"/>
            </a:xfrm>
            <a:prstGeom prst="parallelogram">
              <a:avLst/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A107AC-886F-4978-B7BC-11DAB8874F23}"/>
                </a:ext>
              </a:extLst>
            </p:cNvPr>
            <p:cNvSpPr txBox="1"/>
            <p:nvPr/>
          </p:nvSpPr>
          <p:spPr>
            <a:xfrm>
              <a:off x="3078284" y="2421119"/>
              <a:ext cx="979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en-US" altLang="ko-KR" sz="12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기대 효과</a:t>
              </a:r>
              <a:endPara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C0F38E-3B9F-4E96-8973-F8BC0FBD7250}"/>
                </a:ext>
              </a:extLst>
            </p:cNvPr>
            <p:cNvSpPr txBox="1"/>
            <p:nvPr/>
          </p:nvSpPr>
          <p:spPr>
            <a:xfrm>
              <a:off x="2546438" y="3113442"/>
              <a:ext cx="206171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76717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</a:p>
            <a:p>
              <a:pPr algn="ctr"/>
              <a:endPara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/>
                  <a:ea typeface="나눔스퀘어 ExtraBold"/>
                </a:rPr>
                <a:t>기대효과</a:t>
              </a:r>
              <a:endPara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965B6A3-BCF3-4A9B-A369-72C8FBBA581D}"/>
              </a:ext>
            </a:extLst>
          </p:cNvPr>
          <p:cNvGrpSpPr/>
          <p:nvPr/>
        </p:nvGrpSpPr>
        <p:grpSpPr>
          <a:xfrm>
            <a:off x="9249122" y="2389306"/>
            <a:ext cx="2061718" cy="1592657"/>
            <a:chOff x="2546438" y="2351782"/>
            <a:chExt cx="2061718" cy="1592657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D7558F3A-ACD8-4CDE-B899-4A409188AF9C}"/>
                </a:ext>
              </a:extLst>
            </p:cNvPr>
            <p:cNvSpPr/>
            <p:nvPr/>
          </p:nvSpPr>
          <p:spPr>
            <a:xfrm rot="16200000" flipV="1">
              <a:off x="3196475" y="1876448"/>
              <a:ext cx="761660" cy="1712327"/>
            </a:xfrm>
            <a:prstGeom prst="parallelogram">
              <a:avLst/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A107AC-886F-4978-B7BC-11DAB8874F23}"/>
                </a:ext>
              </a:extLst>
            </p:cNvPr>
            <p:cNvSpPr txBox="1"/>
            <p:nvPr/>
          </p:nvSpPr>
          <p:spPr>
            <a:xfrm>
              <a:off x="3078285" y="2421119"/>
              <a:ext cx="979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en-US" altLang="ko-KR" sz="12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rgbClr val="1153A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일정</a:t>
              </a:r>
              <a:endParaRPr lang="ko-KR" altLang="en-US" sz="1600" dirty="0">
                <a:solidFill>
                  <a:srgbClr val="1153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C0F38E-3B9F-4E96-8973-F8BC0FBD7250}"/>
                </a:ext>
              </a:extLst>
            </p:cNvPr>
            <p:cNvSpPr txBox="1"/>
            <p:nvPr/>
          </p:nvSpPr>
          <p:spPr>
            <a:xfrm>
              <a:off x="2546438" y="3113442"/>
              <a:ext cx="206171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76717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</a:p>
            <a:p>
              <a:pPr algn="ctr"/>
              <a:endPara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/>
                  <a:ea typeface="나눔스퀘어 ExtraBold"/>
                </a:rPr>
                <a:t>향후 일정</a:t>
              </a:r>
              <a:endPara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7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11" name="평행 사변형 10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01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프로젝트 개요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18469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</a:t>
            </a:r>
            <a:r>
              <a:rPr lang="ko-KR" altLang="en-US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서비스 기획의도</a:t>
            </a:r>
            <a:endParaRPr lang="ko-KR" altLang="en-US" sz="1600" dirty="0">
              <a:solidFill>
                <a:srgbClr val="1153A3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67" y="1454048"/>
            <a:ext cx="5295900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06016" y="1519450"/>
            <a:ext cx="58087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</a:t>
            </a:r>
            <a:r>
              <a:rPr lang="en-US" altLang="ko-KR" sz="2200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 </a:t>
            </a:r>
            <a:r>
              <a:rPr lang="ko-KR" altLang="en-US" sz="2200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 성장이 가속된 전기차 시장</a:t>
            </a:r>
            <a:endParaRPr lang="en-US" altLang="ko-KR" sz="2200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951" y="2156043"/>
            <a:ext cx="5719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경기 부양책으로 미래 자동차 시장의 주역인 전기 자동차가 더욱 주목받는 추세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이로 인해 전기차 이용자가 증가하고 있으며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충전소도 빠르게 생겨나고 있음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전기차 이용자를 위한 웹사이트를 만듦으로 이용에 도움을 주고자 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77217" y="346115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pic>
        <p:nvPicPr>
          <p:cNvPr id="1026" name="Picture 2" descr="https://lh6.googleusercontent.com/kKVTc8MRhOz1YPSI-MzGBoJ69zXcb6dfxg8arwZREUcgJQbK5cSt7n4j1ge3hdiMw8eHnt1eXVxT6jX8y_ujyJ2OWqU3a65KJOQo-Yw_Bt8pww-EnfMriZ3J8IrOjFU-zqexJKyTYx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87" y="3532740"/>
            <a:ext cx="2344661" cy="205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167" y="2593366"/>
            <a:ext cx="5295900" cy="8356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62231" y="5775496"/>
            <a:ext cx="202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인터넷 기사를 발췌한 내용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7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374" y="815989"/>
            <a:ext cx="7955847" cy="5776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그룹 5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7" name="평행 사변형 6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01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프로젝트 개요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12891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#</a:t>
            </a: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전체</a:t>
            </a:r>
            <a:r>
              <a: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기능</a:t>
            </a:r>
            <a:endParaRPr lang="ko-KR" altLang="en-US" sz="1600" dirty="0">
              <a:solidFill>
                <a:srgbClr val="1153A3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15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8"/>
          <p:cNvSpPr txBox="1"/>
          <p:nvPr/>
        </p:nvSpPr>
        <p:spPr>
          <a:xfrm>
            <a:off x="2322470" y="5840795"/>
            <a:ext cx="2540000" cy="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ko" altLang="en-US" sz="2000">
                <a:solidFill>
                  <a:srgbClr val="3C7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프로그래밍 언어</a:t>
            </a:r>
            <a:endParaRPr sz="1867">
              <a:solidFill>
                <a:srgbClr val="3C74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28" name="Google Shape;428;p68"/>
          <p:cNvSpPr txBox="1"/>
          <p:nvPr/>
        </p:nvSpPr>
        <p:spPr>
          <a:xfrm>
            <a:off x="6842645" y="5859370"/>
            <a:ext cx="3702800" cy="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ko" altLang="en-US" sz="2000" dirty="0">
                <a:solidFill>
                  <a:srgbClr val="3C7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프론트엔드 프레임워크</a:t>
            </a:r>
            <a:endParaRPr sz="1867" dirty="0">
              <a:solidFill>
                <a:srgbClr val="3C74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cxnSp>
        <p:nvCxnSpPr>
          <p:cNvPr id="429" name="Google Shape;429;p68"/>
          <p:cNvCxnSpPr/>
          <p:nvPr/>
        </p:nvCxnSpPr>
        <p:spPr>
          <a:xfrm>
            <a:off x="0" y="100998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30" name="Google Shape;430;p68" descr="💻 프론트엔드 면접 질문 - HTM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0946" y="4084274"/>
            <a:ext cx="2986241" cy="1493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8" descr="부트스트랩에 대한 이미지 검색결과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3058" y="4084274"/>
            <a:ext cx="1502461" cy="1502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8" descr="PyCharm Professional - 실전코딩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1539" y="1587630"/>
            <a:ext cx="1502461" cy="150246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8"/>
          <p:cNvSpPr txBox="1"/>
          <p:nvPr/>
        </p:nvSpPr>
        <p:spPr>
          <a:xfrm>
            <a:off x="1409366" y="3207599"/>
            <a:ext cx="1606800" cy="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ko" altLang="en-US" sz="2000">
                <a:solidFill>
                  <a:srgbClr val="3C7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소프트웨어 </a:t>
            </a:r>
            <a:endParaRPr sz="1867">
              <a:solidFill>
                <a:srgbClr val="3C74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35" name="Google Shape;435;p68"/>
          <p:cNvSpPr txBox="1"/>
          <p:nvPr/>
        </p:nvSpPr>
        <p:spPr>
          <a:xfrm>
            <a:off x="5106170" y="3205123"/>
            <a:ext cx="1977200" cy="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ko" altLang="en-US" sz="2000" dirty="0">
                <a:solidFill>
                  <a:srgbClr val="3C7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소프트웨어</a:t>
            </a:r>
            <a:r>
              <a:rPr lang="en-US" altLang="ko" sz="2000" dirty="0">
                <a:solidFill>
                  <a:srgbClr val="3C7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(DB) </a:t>
            </a:r>
            <a:endParaRPr sz="1867" dirty="0">
              <a:solidFill>
                <a:srgbClr val="3C74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436" name="Google Shape;436;p68" descr="SQLit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06170" y="1935439"/>
            <a:ext cx="1736475" cy="104964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8"/>
          <p:cNvSpPr txBox="1"/>
          <p:nvPr/>
        </p:nvSpPr>
        <p:spPr>
          <a:xfrm>
            <a:off x="7933059" y="3005308"/>
            <a:ext cx="3485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ko" altLang="en-US" sz="2000" dirty="0">
                <a:solidFill>
                  <a:srgbClr val="3C7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소프트웨어</a:t>
            </a:r>
            <a:endParaRPr sz="2000" dirty="0">
              <a:solidFill>
                <a:srgbClr val="3C74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pPr algn="ctr"/>
            <a:r>
              <a:rPr lang="en-US" altLang="ko" sz="2000" dirty="0">
                <a:solidFill>
                  <a:srgbClr val="3C7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(</a:t>
            </a:r>
            <a:r>
              <a:rPr lang="ko" altLang="en-US" sz="2000" dirty="0">
                <a:solidFill>
                  <a:srgbClr val="3C7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오픈소스 웹 프레임 워크</a:t>
            </a:r>
            <a:r>
              <a:rPr lang="en-US" altLang="ko" sz="2000" dirty="0">
                <a:solidFill>
                  <a:srgbClr val="3C7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)</a:t>
            </a:r>
            <a:endParaRPr sz="1867" dirty="0">
              <a:solidFill>
                <a:srgbClr val="3C74B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438" name="Google Shape;438;p68" descr="Django - 실전코딩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01191" y="1759043"/>
            <a:ext cx="2349337" cy="106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8" descr="python 설치하기. : 네이버 블로그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34211" y="4301618"/>
            <a:ext cx="1376519" cy="1376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그룹 17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19" name="평행 사변형 18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951" y="236587"/>
              <a:ext cx="1210588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01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프로젝트 개요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12891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#</a:t>
            </a: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3</a:t>
            </a:r>
            <a:r>
              <a: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개발 환경</a:t>
            </a:r>
            <a:endParaRPr lang="ko-KR" altLang="en-US" sz="1600" dirty="0">
              <a:solidFill>
                <a:srgbClr val="1153A3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533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/>
        </p:nvSpPr>
        <p:spPr>
          <a:xfrm>
            <a:off x="250951" y="2367827"/>
            <a:ext cx="5640871" cy="3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72012" indent="-285750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ko" altLang="en-US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 </a:t>
            </a:r>
            <a:r>
              <a:rPr lang="ko" altLang="en-US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 정보를 </a:t>
            </a:r>
            <a:r>
              <a:rPr lang="ko-KR" altLang="en-US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기준으로</a:t>
            </a:r>
            <a:r>
              <a:rPr lang="ko" altLang="en-US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" altLang="en-US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가까운 </a:t>
            </a:r>
            <a:r>
              <a:rPr lang="ko-KR" altLang="en-US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충전소를 제시</a:t>
            </a:r>
            <a:endParaRPr lang="en-US" dirty="0" smtClean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72012" indent="-285750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포함된 기능</a:t>
            </a:r>
            <a:endParaRPr lang="en-US" altLang="ko-KR" dirty="0" smtClean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86262">
              <a:lnSpc>
                <a:spcPct val="115000"/>
              </a:lnSpc>
              <a:buClr>
                <a:schemeClr val="dk1"/>
              </a:buClr>
              <a:buSzPts val="1400"/>
            </a:pPr>
            <a:endParaRPr lang="en-US" altLang="ko-KR" sz="1200" dirty="0" smtClean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86262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altLang="ko-KR" sz="16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가입시 입력한 주소를 기준으로 가까운 충전소 추천</a:t>
            </a:r>
            <a:endParaRPr lang="en-US" altLang="ko-KR" sz="1600" dirty="0" smtClean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86262">
              <a:lnSpc>
                <a:spcPct val="115000"/>
              </a:lnSpc>
              <a:buClr>
                <a:schemeClr val="dk1"/>
              </a:buClr>
              <a:buSzPts val="1400"/>
            </a:pPr>
            <a:endParaRPr lang="en-US" altLang="ko-KR" sz="1000" dirty="0" smtClean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86262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altLang="ko-KR" sz="16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자주 가는 충전소 정보를 저장하는 </a:t>
            </a:r>
            <a:r>
              <a:rPr lang="ko-KR" altLang="en-US" sz="1600" dirty="0" err="1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즐겨찾기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 구현</a:t>
            </a:r>
            <a:endParaRPr lang="en-US" altLang="ko-KR" sz="1600" dirty="0" smtClean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86262">
              <a:lnSpc>
                <a:spcPct val="115000"/>
              </a:lnSpc>
              <a:buClr>
                <a:schemeClr val="dk1"/>
              </a:buClr>
              <a:buSzPts val="1400"/>
            </a:pPr>
            <a:endParaRPr lang="en-US" altLang="ko-KR" sz="1000" dirty="0" smtClean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86262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altLang="ko-KR" sz="16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충전기 타입</a:t>
            </a:r>
            <a:r>
              <a:rPr lang="en-US" altLang="ko-KR" sz="16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사용가능 상태</a:t>
            </a:r>
            <a:r>
              <a:rPr lang="en-US" altLang="ko-KR" sz="16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충전 요금 등 필요한 </a:t>
            </a:r>
            <a:endParaRPr lang="en-US" altLang="ko-KR" sz="1600" dirty="0" smtClean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86262">
              <a:lnSpc>
                <a:spcPct val="115000"/>
              </a:lnSpc>
              <a:buClr>
                <a:schemeClr val="dk1"/>
              </a:buClr>
              <a:buSzPts val="1400"/>
            </a:pPr>
            <a:endParaRPr lang="en-US" altLang="ko-KR" sz="100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86262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ko-KR" altLang="en-US" sz="1600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정보를 함께 제시할 예정</a:t>
            </a:r>
            <a:endParaRPr sz="1600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2" name="Google Shape;3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057" y="2053632"/>
            <a:ext cx="5448900" cy="307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6"/>
          <p:cNvPicPr preferRelativeResize="0"/>
          <p:nvPr/>
        </p:nvPicPr>
        <p:blipFill rotWithShape="1">
          <a:blip r:embed="rId4">
            <a:alphaModFix/>
          </a:blip>
          <a:srcRect l="2695"/>
          <a:stretch/>
        </p:blipFill>
        <p:spPr>
          <a:xfrm>
            <a:off x="7519990" y="1726594"/>
            <a:ext cx="1714833" cy="2302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34952" y="1510936"/>
            <a:ext cx="3954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전기차 충전소 위치 제공 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13" name="평행 사변형 1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951" y="236587"/>
              <a:ext cx="1047082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02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페이지 구성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14750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#1 </a:t>
            </a:r>
            <a:r>
              <a:rPr lang="ko-KR" altLang="en-US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충전소 위치</a:t>
            </a:r>
            <a:endParaRPr lang="ko-KR" altLang="en-US" sz="1600" dirty="0">
              <a:solidFill>
                <a:srgbClr val="1153A3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359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0" name="평행 사변형 19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0951" y="236587"/>
              <a:ext cx="1047082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02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페이지 구성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34953" y="1520365"/>
            <a:ext cx="261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전기차 모델 소개 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239" y="2007562"/>
            <a:ext cx="5362767" cy="3281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953" y="2377257"/>
            <a:ext cx="58378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판매량을 기준으로 전기차 모델을 소개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 관점에서 필요한 정보를 담아 도움을 주는 목적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ex)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충전 방식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충전 주행거리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충전시간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페이지에 필요한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직접 데이터 수집을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하여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DB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만들 예정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77217" y="346115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14750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#</a:t>
            </a:r>
            <a:r>
              <a:rPr lang="en-US" altLang="ko-KR" sz="1600" dirty="0">
                <a:solidFill>
                  <a:srgbClr val="1153A3"/>
                </a:solidFill>
                <a:latin typeface="나눔스퀘어 ExtraBold"/>
                <a:ea typeface="나눔스퀘어 ExtraBold"/>
              </a:rPr>
              <a:t>2</a:t>
            </a:r>
            <a:r>
              <a: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전기차 모델</a:t>
            </a:r>
            <a:endParaRPr lang="ko-KR" altLang="en-US" sz="1600" dirty="0">
              <a:solidFill>
                <a:srgbClr val="1153A3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402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/>
        </p:nvSpPr>
        <p:spPr>
          <a:xfrm>
            <a:off x="434953" y="2414963"/>
            <a:ext cx="5718200" cy="3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87859" indent="-287859">
              <a:buClr>
                <a:schemeClr val="dk1"/>
              </a:buClr>
              <a:buSzPts val="1400"/>
              <a:buFont typeface="Arial"/>
              <a:buChar char="•"/>
            </a:pPr>
            <a:r>
              <a:rPr lang="ko" altLang="en-US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전기차 구매 시 혜택 및 보조금에 대한 정보 </a:t>
            </a:r>
            <a:r>
              <a:rPr lang="ko" altLang="en-US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제공</a:t>
            </a:r>
            <a:endParaRPr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pPr marL="287859" indent="-169329">
              <a:buClr>
                <a:schemeClr val="dk1"/>
              </a:buClr>
              <a:buSzPts val="1400"/>
            </a:pPr>
            <a:endParaRPr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pPr marL="287859" indent="-169329">
              <a:buClr>
                <a:schemeClr val="dk1"/>
              </a:buClr>
              <a:buSzPts val="1400"/>
            </a:pPr>
            <a:endParaRPr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pPr marL="287859" indent="-287859">
              <a:buClr>
                <a:schemeClr val="dk1"/>
              </a:buClr>
              <a:buSzPts val="1400"/>
              <a:buFont typeface="Arial"/>
              <a:buChar char="•"/>
            </a:pPr>
            <a:r>
              <a:rPr lang="ko" altLang="en-US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보조금 지원 대상</a:t>
            </a:r>
            <a:r>
              <a:rPr lang="en-US" altLang="ko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, </a:t>
            </a:r>
            <a:r>
              <a:rPr lang="ko" altLang="en-US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지급 차종</a:t>
            </a:r>
            <a:r>
              <a:rPr lang="en-US" altLang="ko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, </a:t>
            </a:r>
            <a:r>
              <a:rPr lang="ko" altLang="en-US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신청 절차에 대한 정보 제공</a:t>
            </a:r>
            <a:endParaRPr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endParaRPr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endParaRPr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pPr marL="287859" indent="-287859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ko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EV </a:t>
            </a:r>
            <a:r>
              <a:rPr lang="ko" altLang="en-US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저공해차 통합 누리집의 데이터 수집 후 차종 </a:t>
            </a:r>
            <a:r>
              <a:rPr lang="ko" altLang="en-US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선택에</a:t>
            </a:r>
            <a:endParaRPr lang="en-US" altLang="ko"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400"/>
            </a:pPr>
            <a:endParaRPr lang="en-US" altLang="ko" sz="1000" dirty="0" smtClean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400"/>
            </a:pPr>
            <a:r>
              <a:rPr lang="ko" altLang="en-US" dirty="0" smtClean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따른 </a:t>
            </a:r>
            <a:r>
              <a:rPr lang="ko" altLang="en-US" dirty="0">
                <a:solidFill>
                  <a:schemeClr val="dk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국고보조금 지원 금액 정보 제공</a:t>
            </a:r>
            <a:endParaRPr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pPr marL="287859" indent="-169329">
              <a:buClr>
                <a:schemeClr val="dk1"/>
              </a:buClr>
              <a:buSzPts val="1400"/>
            </a:pPr>
            <a:endParaRPr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dirty="0">
              <a:solidFill>
                <a:schemeClr val="dk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396" name="Google Shape;396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166" y="1357833"/>
            <a:ext cx="4984668" cy="41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B26FED-2F03-463A-823A-CF91EA3E6A84}"/>
              </a:ext>
            </a:extLst>
          </p:cNvPr>
          <p:cNvSpPr txBox="1"/>
          <p:nvPr/>
        </p:nvSpPr>
        <p:spPr>
          <a:xfrm>
            <a:off x="434953" y="1558072"/>
            <a:ext cx="261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 smtClean="0">
                <a:solidFill>
                  <a:srgbClr val="3C74B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 보조금 정보 제공 </a:t>
            </a:r>
            <a:endParaRPr lang="en-US" altLang="ko-KR" dirty="0">
              <a:solidFill>
                <a:srgbClr val="3C74B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14" name="평행 사변형 13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0951" y="236587"/>
              <a:ext cx="1047082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02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페이지 구성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BD49649-0FA3-487C-B2ED-8991B5257D7A}"/>
              </a:ext>
            </a:extLst>
          </p:cNvPr>
          <p:cNvSpPr txBox="1"/>
          <p:nvPr/>
        </p:nvSpPr>
        <p:spPr>
          <a:xfrm>
            <a:off x="2099374" y="313531"/>
            <a:ext cx="14750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#3 </a:t>
            </a:r>
            <a:r>
              <a:rPr lang="ko-KR" altLang="en-US" sz="1600" dirty="0" smtClean="0">
                <a:solidFill>
                  <a:srgbClr val="1153A3"/>
                </a:solidFill>
                <a:latin typeface="나눔스퀘어 ExtraBold"/>
                <a:ea typeface="나눔스퀘어 ExtraBold"/>
              </a:rPr>
              <a:t>구매 보조금</a:t>
            </a:r>
            <a:endParaRPr lang="ko-KR" altLang="en-US" sz="1600" dirty="0">
              <a:solidFill>
                <a:srgbClr val="1153A3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429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90"/>
          <p:cNvGrpSpPr/>
          <p:nvPr/>
        </p:nvGrpSpPr>
        <p:grpSpPr>
          <a:xfrm>
            <a:off x="591385" y="2236868"/>
            <a:ext cx="3293987" cy="2384263"/>
            <a:chOff x="13125450" y="1428750"/>
            <a:chExt cx="3023862" cy="2724150"/>
          </a:xfrm>
          <a:solidFill>
            <a:srgbClr val="DFF4FE"/>
          </a:solidFill>
        </p:grpSpPr>
        <p:sp>
          <p:nvSpPr>
            <p:cNvPr id="640" name="Google Shape;640;p90"/>
            <p:cNvSpPr/>
            <p:nvPr/>
          </p:nvSpPr>
          <p:spPr>
            <a:xfrm>
              <a:off x="13125450" y="1428750"/>
              <a:ext cx="3023862" cy="27241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641" name="Google Shape;641;p90"/>
            <p:cNvSpPr/>
            <p:nvPr/>
          </p:nvSpPr>
          <p:spPr>
            <a:xfrm>
              <a:off x="13207763" y="1504949"/>
              <a:ext cx="2859236" cy="25717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867" b="1" dirty="0" smtClean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Malgun Gothic"/>
                  <a:sym typeface="Malgun Gothic"/>
                </a:rPr>
                <a:t>현재 위치를 기준으로 충전소 위치 제공으로 편의성 증가</a:t>
              </a:r>
              <a:endParaRPr sz="1867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642" name="Google Shape;642;p90"/>
          <p:cNvGrpSpPr/>
          <p:nvPr/>
        </p:nvGrpSpPr>
        <p:grpSpPr>
          <a:xfrm>
            <a:off x="4394637" y="2236868"/>
            <a:ext cx="3293987" cy="2384263"/>
            <a:chOff x="13125450" y="1428750"/>
            <a:chExt cx="3023862" cy="2724150"/>
          </a:xfrm>
          <a:solidFill>
            <a:srgbClr val="DFF4FE"/>
          </a:solidFill>
        </p:grpSpPr>
        <p:sp>
          <p:nvSpPr>
            <p:cNvPr id="643" name="Google Shape;643;p90"/>
            <p:cNvSpPr/>
            <p:nvPr/>
          </p:nvSpPr>
          <p:spPr>
            <a:xfrm>
              <a:off x="13125450" y="1428750"/>
              <a:ext cx="3023862" cy="27241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644" name="Google Shape;644;p90"/>
            <p:cNvSpPr/>
            <p:nvPr/>
          </p:nvSpPr>
          <p:spPr>
            <a:xfrm>
              <a:off x="13207763" y="1504950"/>
              <a:ext cx="2859236" cy="25717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867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Malgun Gothic"/>
                  <a:sym typeface="Malgun Gothic"/>
                </a:rPr>
                <a:t>통합된 전기차 정보의 제공을 통해 소비자의 구매촉진</a:t>
              </a:r>
            </a:p>
          </p:txBody>
        </p:sp>
      </p:grpSp>
      <p:grpSp>
        <p:nvGrpSpPr>
          <p:cNvPr id="645" name="Google Shape;645;p90"/>
          <p:cNvGrpSpPr/>
          <p:nvPr/>
        </p:nvGrpSpPr>
        <p:grpSpPr>
          <a:xfrm>
            <a:off x="8197889" y="2236868"/>
            <a:ext cx="3293987" cy="2384263"/>
            <a:chOff x="13125450" y="1428750"/>
            <a:chExt cx="3023862" cy="2724150"/>
          </a:xfrm>
          <a:solidFill>
            <a:srgbClr val="DFF4FE"/>
          </a:solidFill>
        </p:grpSpPr>
        <p:sp>
          <p:nvSpPr>
            <p:cNvPr id="646" name="Google Shape;646;p90"/>
            <p:cNvSpPr/>
            <p:nvPr/>
          </p:nvSpPr>
          <p:spPr>
            <a:xfrm>
              <a:off x="13125450" y="1428750"/>
              <a:ext cx="3023862" cy="27241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647" name="Google Shape;647;p90"/>
            <p:cNvSpPr/>
            <p:nvPr/>
          </p:nvSpPr>
          <p:spPr>
            <a:xfrm>
              <a:off x="13207763" y="1504949"/>
              <a:ext cx="2859236" cy="25717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867" b="1" dirty="0" smtClean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Malgun Gothic"/>
                  <a:sym typeface="Malgun Gothic"/>
                </a:rPr>
                <a:t>지역마다 다른 지원금 상황을 시각화하여 제공함 </a:t>
              </a:r>
              <a:endParaRPr sz="1867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648" name="Google Shape;648;p90"/>
          <p:cNvSpPr txBox="1"/>
          <p:nvPr/>
        </p:nvSpPr>
        <p:spPr>
          <a:xfrm>
            <a:off x="2238378" y="5351946"/>
            <a:ext cx="8463086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ko-KR" altLang="en-US" sz="2000" u="sng" dirty="0" smtClean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✔ 사용자 맞춤 정보를 하나의 웹사이트를 통해 전달하여 편리성</a:t>
            </a:r>
            <a:r>
              <a:rPr lang="en-US" altLang="ko-KR" sz="2000" u="sng" dirty="0" smtClean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2000" u="sng" dirty="0" smtClean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접근성 증가 </a:t>
            </a:r>
            <a:r>
              <a:rPr lang="en-US" altLang="ko-KR" sz="2000" u="sng" dirty="0" smtClean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</a:t>
            </a:r>
            <a:endParaRPr sz="1467" u="sng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42639" y="236587"/>
            <a:ext cx="2062511" cy="579401"/>
            <a:chOff x="-42639" y="236587"/>
            <a:chExt cx="2062511" cy="579401"/>
          </a:xfrm>
        </p:grpSpPr>
        <p:sp>
          <p:nvSpPr>
            <p:cNvPr id="23" name="평행 사변형 22"/>
            <p:cNvSpPr/>
            <p:nvPr/>
          </p:nvSpPr>
          <p:spPr>
            <a:xfrm rot="16200000" flipV="1">
              <a:off x="698916" y="-504968"/>
              <a:ext cx="579401" cy="2062511"/>
            </a:xfrm>
            <a:prstGeom prst="parallelogram">
              <a:avLst>
                <a:gd name="adj" fmla="val 25000"/>
              </a:avLst>
            </a:prstGeom>
            <a:solidFill>
              <a:srgbClr val="B0E3F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951" y="236587"/>
              <a:ext cx="883575" cy="4924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03</a:t>
              </a:r>
              <a:endParaRPr lang="en-US" altLang="ko-KR" sz="12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  <a:p>
              <a:pPr lvl="0">
                <a:defRPr lang="ko-KR" altLang="en-US"/>
              </a:pP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기대</a:t>
              </a:r>
              <a:r>
                <a:rPr lang="ko-KR" altLang="en-US" sz="1400" b="1" dirty="0" smtClean="0">
                  <a:solidFill>
                    <a:srgbClr val="1153A3"/>
                  </a:solidFill>
                  <a:latin typeface="나눔스퀘어 ExtraBold"/>
                  <a:ea typeface="나눔스퀘어 ExtraBold"/>
                </a:rPr>
                <a:t> 효과</a:t>
              </a:r>
              <a:endParaRPr lang="ko-KR" altLang="en-US" sz="1400" b="1" dirty="0">
                <a:solidFill>
                  <a:srgbClr val="1153A3"/>
                </a:solidFill>
                <a:latin typeface="나눔스퀘어 ExtraBold"/>
                <a:ea typeface="나눔스퀘어 ExtraBold"/>
              </a:endParaRPr>
            </a:p>
          </p:txBody>
        </p:sp>
      </p:grpSp>
      <p:pic>
        <p:nvPicPr>
          <p:cNvPr id="1034" name="Picture 10" descr="https://lh5.googleusercontent.com/KkuhWEIfRNLaH5UqnW8u6Sxe_SwEOrneFaNZ_3YWWCkQjqxe7ZfdeV0aPZhmuxSrnsnUXzYD-1ePDpxSJhoGS9n_Lf-_x_HOIYKDm9AHm7xXeeAy2FcoaMR_2_n6rgvFBtvpbmr4u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583" y="0"/>
            <a:ext cx="2063076" cy="206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C14B-A47D-48CA-959C-ED8CC4DC3B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1998</TotalTime>
  <Words>374</Words>
  <Application>Microsoft Office PowerPoint</Application>
  <PresentationFormat>와이드스크린</PresentationFormat>
  <Paragraphs>134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나눔스퀘어</vt:lpstr>
      <vt:lpstr>나눔스퀘어 Bold</vt:lpstr>
      <vt:lpstr>나눔스퀘어 ExtraBold</vt:lpstr>
      <vt:lpstr>나눔스퀘어_ac ExtraBold</vt:lpstr>
      <vt:lpstr>Malgun Gothic</vt:lpstr>
      <vt:lpstr>Malgun Gothic</vt:lpstr>
      <vt:lpstr>Arial</vt:lpstr>
      <vt:lpstr>Calibri</vt:lpstr>
      <vt:lpstr>Calibri Light</vt:lpstr>
      <vt:lpstr>Source Sans Pro ExtraLight</vt:lpstr>
      <vt:lpstr>Office 테마</vt:lpstr>
      <vt:lpstr>전기차 이용자를 위한 웹사이트 만들기   1차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삼성카드 2차</dc:title>
  <dc:creator>이수빈</dc:creator>
  <cp:lastModifiedBy>Windows User</cp:lastModifiedBy>
  <cp:revision>310</cp:revision>
  <dcterms:created xsi:type="dcterms:W3CDTF">2020-10-19T05:00:58Z</dcterms:created>
  <dcterms:modified xsi:type="dcterms:W3CDTF">2021-02-02T07:50:56Z</dcterms:modified>
</cp:coreProperties>
</file>