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757" r:id="rId2"/>
  </p:sldMasterIdLst>
  <p:notesMasterIdLst>
    <p:notesMasterId r:id="rId9"/>
  </p:notesMasterIdLst>
  <p:sldIdLst>
    <p:sldId id="302" r:id="rId3"/>
    <p:sldId id="311" r:id="rId4"/>
    <p:sldId id="305" r:id="rId5"/>
    <p:sldId id="363" r:id="rId6"/>
    <p:sldId id="360" r:id="rId7"/>
    <p:sldId id="364" r:id="rId8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1152"/>
    <a:srgbClr val="4B2F70"/>
    <a:srgbClr val="A47160"/>
    <a:srgbClr val="D4A190"/>
    <a:srgbClr val="FF3478"/>
    <a:srgbClr val="FFC8C8"/>
    <a:srgbClr val="735798"/>
    <a:srgbClr val="FF3300"/>
    <a:srgbClr val="FFB3B3"/>
    <a:srgbClr val="7971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16" autoAdjust="0"/>
    <p:restoredTop sz="34961" autoAdjust="0"/>
  </p:normalViewPr>
  <p:slideViewPr>
    <p:cSldViewPr>
      <p:cViewPr varScale="1">
        <p:scale>
          <a:sx n="87" d="100"/>
          <a:sy n="87" d="100"/>
        </p:scale>
        <p:origin x="1392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2A2CB9D-B257-41F8-A295-8D458B2A424C}" type="datetimeFigureOut">
              <a:rPr lang="ko-KR" altLang="en-US"/>
              <a:pPr>
                <a:defRPr/>
              </a:pPr>
              <a:t>2022-01-06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EBDD758-0125-439D-8CBA-E2C2FBDCD0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300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3CD2E-FB82-4887-88CF-A876D63CD3C0}" type="datetimeFigureOut">
              <a:rPr lang="ko-KR" altLang="en-US"/>
              <a:pPr>
                <a:defRPr/>
              </a:pPr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F09B1-E06C-4D31-96D8-6CBB2E1329F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22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BAE08-A5D8-44CB-82A3-CD152B6D749E}" type="datetimeFigureOut">
              <a:rPr lang="ko-KR" altLang="en-US"/>
              <a:pPr>
                <a:defRPr/>
              </a:pPr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B9F78-22D5-4BC2-8B6F-0702398534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30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CE972-0508-4657-89F3-804AC327D369}" type="datetimeFigureOut">
              <a:rPr lang="ko-KR" altLang="en-US"/>
              <a:pPr>
                <a:defRPr/>
              </a:pPr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9E018-8A0B-4CCA-BDB5-C99B90EB37C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806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3CD2E-FB82-4887-88CF-A876D63CD3C0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F09B1-E06C-4D31-96D8-6CBB2E1329F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223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3423D-2402-4564-B07F-91F97D2ACADB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501F-24A0-48E1-A497-3A6D39012AF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668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606F7-5643-4EC9-B0C0-CFA33916C9F7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91B8F-4768-4902-A1D3-1AD557E8D47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808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D1DC3-228D-4D16-9D10-AEF451132A60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317A2-263F-4423-9771-8F22B884BBFB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854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E6A08-50D4-4807-A1CD-9AF47B084F31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C9BCA-F73D-4125-977F-8ABA1275ABC5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930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C06AB-5337-4579-8B04-5D631293C970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2760E-4B4E-4A87-BE09-BE28A72E15D1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65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6678613"/>
            <a:ext cx="9144000" cy="179387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 userDrawn="1"/>
        </p:nvSpPr>
        <p:spPr>
          <a:xfrm>
            <a:off x="0" y="115888"/>
            <a:ext cx="5004048" cy="360362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604507"/>
            <a:ext cx="827584" cy="28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930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7F9D5-2AAC-4F97-AC44-E6C5995F2528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ED233-BF88-40CD-9CB3-852795E044B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91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3423D-2402-4564-B07F-91F97D2ACADB}" type="datetimeFigureOut">
              <a:rPr lang="ko-KR" altLang="en-US"/>
              <a:pPr>
                <a:defRPr/>
              </a:pPr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67501F-24A0-48E1-A497-3A6D39012AF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6684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A831C-3540-4BBF-B825-5C40D86D717E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88F24-9860-41E6-A6D3-D3AE07415F30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584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BAE08-A5D8-44CB-82A3-CD152B6D749E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2B9F78-22D5-4BC2-8B6F-0702398534B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3012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CE972-0508-4657-89F3-804AC327D369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9E018-8A0B-4CCA-BDB5-C99B90EB37C9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80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606F7-5643-4EC9-B0C0-CFA33916C9F7}" type="datetimeFigureOut">
              <a:rPr lang="ko-KR" altLang="en-US"/>
              <a:pPr>
                <a:defRPr/>
              </a:pPr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91B8F-4768-4902-A1D3-1AD557E8D4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80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D1DC3-228D-4D16-9D10-AEF451132A60}" type="datetimeFigureOut">
              <a:rPr lang="ko-KR" altLang="en-US"/>
              <a:pPr>
                <a:defRPr/>
              </a:pPr>
              <a:t>2022-01-06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317A2-263F-4423-9771-8F22B884BBF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85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E6A08-50D4-4807-A1CD-9AF47B084F31}" type="datetimeFigureOut">
              <a:rPr lang="ko-KR" altLang="en-US"/>
              <a:pPr>
                <a:defRPr/>
              </a:pPr>
              <a:t>2022-01-06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C9BCA-F73D-4125-977F-8ABA1275ABC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93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2C06AB-5337-4579-8B04-5D631293C970}" type="datetimeFigureOut">
              <a:rPr lang="ko-KR" altLang="en-US"/>
              <a:pPr>
                <a:defRPr/>
              </a:pPr>
              <a:t>2022-01-06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2760E-4B4E-4A87-BE09-BE28A72E15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6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6678613"/>
            <a:ext cx="9144000" cy="179387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0" y="115888"/>
            <a:ext cx="5004048" cy="360362"/>
          </a:xfrm>
          <a:prstGeom prst="rect">
            <a:avLst/>
          </a:prstGeom>
          <a:solidFill>
            <a:srgbClr val="2D1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6604507"/>
            <a:ext cx="827584" cy="28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9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7F9D5-2AAC-4F97-AC44-E6C5995F2528}" type="datetimeFigureOut">
              <a:rPr lang="ko-KR" altLang="en-US"/>
              <a:pPr>
                <a:defRPr/>
              </a:pPr>
              <a:t>2022-01-06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ED233-BF88-40CD-9CB3-852795E044B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91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A831C-3540-4BBF-B825-5C40D86D717E}" type="datetimeFigureOut">
              <a:rPr lang="ko-KR" altLang="en-US"/>
              <a:pPr>
                <a:defRPr/>
              </a:pPr>
              <a:t>2022-01-06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88F24-9860-41E6-A6D3-D3AE07415F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58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B26DA7-61A3-4EC3-B4A9-CAFABC678C22}" type="datetimeFigureOut">
              <a:rPr lang="ko-KR" altLang="en-US"/>
              <a:pPr>
                <a:defRPr/>
              </a:pPr>
              <a:t>2022-01-06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6B298B-8681-46C8-9BEF-5B8CA9852B6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6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AB26DA7-61A3-4EC3-B4A9-CAFABC678C22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2022-01-06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66B298B-8681-46C8-9BEF-5B8CA9852B63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1"/>
            <a:ext cx="9144000" cy="1772815"/>
          </a:xfrm>
          <a:prstGeom prst="rect">
            <a:avLst/>
          </a:prstGeom>
          <a:solidFill>
            <a:srgbClr val="73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6F9C8F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5112568"/>
            <a:ext cx="9144000" cy="1772816"/>
          </a:xfrm>
          <a:prstGeom prst="rect">
            <a:avLst/>
          </a:prstGeom>
          <a:solidFill>
            <a:srgbClr val="73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rgbClr val="6F9C8F"/>
              </a:solidFill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99273" y="116632"/>
            <a:ext cx="26725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ko-KR" altLang="en-US" sz="2000" b="1" u="sng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최종 </a:t>
            </a:r>
            <a:r>
              <a:rPr kumimoji="0" lang="ko-KR" altLang="en-US" sz="20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프로젝트 </a:t>
            </a:r>
            <a:r>
              <a:rPr kumimoji="0" lang="ko-KR" altLang="en-US" sz="2000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기획안</a:t>
            </a:r>
            <a:endParaRPr kumimoji="0" lang="ko-KR" altLang="en-US" sz="2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22746"/>
            <a:ext cx="1619672" cy="18191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043608" y="2196827"/>
            <a:ext cx="7056784" cy="95410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800" b="1" dirty="0" err="1">
                <a:latin typeface="+mj-ea"/>
                <a:ea typeface="+mj-ea"/>
              </a:rPr>
              <a:t>크라우드</a:t>
            </a:r>
            <a:r>
              <a:rPr lang="ko-KR" altLang="en-US" sz="2800" b="1" dirty="0">
                <a:latin typeface="+mj-ea"/>
                <a:ea typeface="+mj-ea"/>
              </a:rPr>
              <a:t> </a:t>
            </a:r>
            <a:r>
              <a:rPr lang="ko-KR" altLang="en-US" sz="2800" b="1" dirty="0" err="1" smtClean="0">
                <a:latin typeface="+mj-ea"/>
                <a:ea typeface="+mj-ea"/>
              </a:rPr>
              <a:t>펀딩</a:t>
            </a:r>
            <a:r>
              <a:rPr lang="ko-KR" altLang="en-US" sz="2800" b="1" dirty="0" smtClean="0">
                <a:latin typeface="+mj-ea"/>
                <a:ea typeface="+mj-ea"/>
              </a:rPr>
              <a:t> </a:t>
            </a:r>
            <a:r>
              <a:rPr lang="ko-KR" altLang="en-US" sz="2800" b="1" dirty="0">
                <a:latin typeface="+mj-ea"/>
                <a:ea typeface="+mj-ea"/>
              </a:rPr>
              <a:t>성공요인 분석 </a:t>
            </a:r>
            <a:r>
              <a:rPr lang="ko-KR" altLang="en-US" sz="2800" b="1" dirty="0" smtClean="0">
                <a:latin typeface="+mj-ea"/>
                <a:ea typeface="+mj-ea"/>
              </a:rPr>
              <a:t>및 </a:t>
            </a:r>
            <a:endParaRPr lang="en-US" altLang="ko-KR" sz="2800" b="1" dirty="0" smtClean="0">
              <a:latin typeface="+mj-ea"/>
              <a:ea typeface="+mj-ea"/>
            </a:endParaRPr>
          </a:p>
          <a:p>
            <a:pPr algn="ctr"/>
            <a:r>
              <a:rPr lang="ko-KR" altLang="en-US" sz="2800" b="1" dirty="0" err="1" smtClean="0">
                <a:latin typeface="+mj-ea"/>
                <a:ea typeface="+mj-ea"/>
              </a:rPr>
              <a:t>성공율</a:t>
            </a:r>
            <a:r>
              <a:rPr lang="ko-KR" altLang="en-US" sz="2800" b="1" dirty="0" smtClean="0">
                <a:latin typeface="+mj-ea"/>
                <a:ea typeface="+mj-ea"/>
              </a:rPr>
              <a:t> </a:t>
            </a:r>
            <a:r>
              <a:rPr lang="ko-KR" altLang="en-US" sz="2800" b="1" dirty="0">
                <a:latin typeface="+mj-ea"/>
                <a:ea typeface="+mj-ea"/>
              </a:rPr>
              <a:t>예측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827584" y="3320405"/>
            <a:ext cx="7488832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 smtClean="0"/>
              <a:t>○ 훈 </a:t>
            </a:r>
            <a:r>
              <a:rPr kumimoji="0" lang="ko-KR" altLang="en-US" sz="1300" b="1" dirty="0" err="1" smtClean="0"/>
              <a:t>련</a:t>
            </a:r>
            <a:r>
              <a:rPr kumimoji="0" lang="ko-KR" altLang="en-US" sz="1300" b="1" dirty="0" smtClean="0"/>
              <a:t> 과 정 명 </a:t>
            </a:r>
            <a:r>
              <a:rPr kumimoji="0" lang="en-US" altLang="ko-KR" sz="1300" b="1" dirty="0" smtClean="0"/>
              <a:t>:  (</a:t>
            </a:r>
            <a:r>
              <a:rPr kumimoji="0" lang="ko-KR" altLang="en-US" sz="1300" b="1" dirty="0" err="1" smtClean="0"/>
              <a:t>빅데이터분석</a:t>
            </a:r>
            <a:r>
              <a:rPr kumimoji="0" lang="en-US" altLang="ko-KR" sz="1300" b="1" dirty="0" smtClean="0"/>
              <a:t>)</a:t>
            </a:r>
            <a:r>
              <a:rPr kumimoji="0" lang="ko-KR" altLang="en-US" sz="1300" b="1" dirty="0" err="1" smtClean="0"/>
              <a:t>머신러닝</a:t>
            </a:r>
            <a:r>
              <a:rPr kumimoji="0" lang="en-US" altLang="ko-KR" sz="1300" b="1" dirty="0" smtClean="0"/>
              <a:t>(</a:t>
            </a:r>
            <a:r>
              <a:rPr kumimoji="0" lang="en-US" altLang="ko-KR" sz="1300" b="1" dirty="0" err="1" smtClean="0"/>
              <a:t>MachineLearning</a:t>
            </a:r>
            <a:r>
              <a:rPr kumimoji="0" lang="en-US" altLang="ko-KR" sz="1300" b="1" dirty="0" smtClean="0"/>
              <a:t>)</a:t>
            </a:r>
            <a:r>
              <a:rPr kumimoji="0" lang="ko-KR" altLang="en-US" sz="1300" b="1" dirty="0" smtClean="0"/>
              <a:t>기반의 </a:t>
            </a:r>
            <a:r>
              <a:rPr kumimoji="0" lang="ko-KR" altLang="en-US" sz="1300" b="1" dirty="0" err="1" smtClean="0"/>
              <a:t>빅데이터분석과정</a:t>
            </a:r>
            <a:r>
              <a:rPr kumimoji="0" lang="ko-KR" altLang="en-US" sz="1300" b="1" dirty="0" smtClean="0"/>
              <a:t> </a:t>
            </a:r>
            <a:r>
              <a:rPr kumimoji="0" lang="en-US" altLang="ko-KR" sz="1300" b="1" dirty="0" smtClean="0"/>
              <a:t>A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 smtClean="0"/>
              <a:t>○ 훈  </a:t>
            </a:r>
            <a:r>
              <a:rPr kumimoji="0" lang="ko-KR" altLang="en-US" sz="1300" b="1" dirty="0" err="1" smtClean="0"/>
              <a:t>련</a:t>
            </a:r>
            <a:r>
              <a:rPr kumimoji="0" lang="ko-KR" altLang="en-US" sz="1300" b="1" dirty="0" smtClean="0"/>
              <a:t>   기  간 </a:t>
            </a:r>
            <a:r>
              <a:rPr kumimoji="0" lang="en-US" altLang="ko-KR" sz="1300" b="1" dirty="0" smtClean="0"/>
              <a:t>:  2021-09-08 ~ 2022-01-20  (720</a:t>
            </a:r>
            <a:r>
              <a:rPr kumimoji="0" lang="ko-KR" altLang="en-US" sz="1300" b="1" dirty="0" smtClean="0"/>
              <a:t>시간 </a:t>
            </a:r>
            <a:r>
              <a:rPr kumimoji="0" lang="en-US" altLang="ko-KR" sz="1300" b="1" dirty="0" smtClean="0"/>
              <a:t>/ 90</a:t>
            </a:r>
            <a:r>
              <a:rPr kumimoji="0" lang="ko-KR" altLang="en-US" sz="1300" b="1" dirty="0" smtClean="0"/>
              <a:t>일</a:t>
            </a:r>
            <a:r>
              <a:rPr kumimoji="0" lang="en-US" altLang="ko-KR" sz="1300" b="1" dirty="0" smtClean="0"/>
              <a:t>)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1300" b="1" dirty="0" smtClean="0"/>
              <a:t>○ 팀 명 </a:t>
            </a:r>
            <a:r>
              <a:rPr kumimoji="0" lang="en-US" altLang="ko-KR" sz="1300" b="1" dirty="0" smtClean="0"/>
              <a:t>:  </a:t>
            </a:r>
            <a:r>
              <a:rPr kumimoji="0" lang="ko-KR" altLang="en-US" sz="1300" b="1" dirty="0" err="1" smtClean="0"/>
              <a:t>코코</a:t>
            </a:r>
            <a:endParaRPr kumimoji="0" lang="en-US" altLang="ko-KR" sz="1300" b="1" dirty="0" smtClean="0"/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None/>
            </a:pPr>
            <a:r>
              <a:rPr kumimoji="0" lang="ko-KR" altLang="en-US" sz="1300" b="1" dirty="0" smtClean="0"/>
              <a:t>○ 팀 장 </a:t>
            </a:r>
            <a:r>
              <a:rPr kumimoji="0" lang="en-US" altLang="ko-KR" sz="1300" b="1" dirty="0" smtClean="0"/>
              <a:t>:  </a:t>
            </a:r>
            <a:r>
              <a:rPr kumimoji="0" lang="ko-KR" altLang="en-US" sz="1300" b="1" dirty="0" smtClean="0"/>
              <a:t>황경수</a:t>
            </a:r>
            <a:r>
              <a:rPr kumimoji="0" lang="en-US" altLang="ko-KR" sz="1300" b="1" dirty="0" smtClean="0"/>
              <a:t>   |   </a:t>
            </a:r>
            <a:r>
              <a:rPr kumimoji="0" lang="ko-KR" altLang="en-US" sz="1300" b="1" dirty="0" smtClean="0"/>
              <a:t>팀 원 </a:t>
            </a:r>
            <a:r>
              <a:rPr kumimoji="0" lang="en-US" altLang="ko-KR" sz="1300" b="1" dirty="0" smtClean="0"/>
              <a:t>:  </a:t>
            </a:r>
            <a:r>
              <a:rPr kumimoji="0" lang="ko-KR" altLang="en-US" sz="1300" b="1" dirty="0"/>
              <a:t>기윤하</a:t>
            </a:r>
            <a:r>
              <a:rPr kumimoji="0" lang="en-US" altLang="ko-KR" sz="1300" b="1" dirty="0"/>
              <a:t>, </a:t>
            </a:r>
            <a:r>
              <a:rPr kumimoji="0" lang="ko-KR" altLang="en-US" sz="1300" b="1" dirty="0"/>
              <a:t>김정호</a:t>
            </a:r>
            <a:r>
              <a:rPr kumimoji="0" lang="en-US" altLang="ko-KR" sz="1300" b="1" dirty="0"/>
              <a:t>, </a:t>
            </a:r>
            <a:r>
              <a:rPr kumimoji="0" lang="ko-KR" altLang="en-US" sz="1300" b="1" dirty="0" err="1"/>
              <a:t>두상혁</a:t>
            </a:r>
            <a:r>
              <a:rPr kumimoji="0" lang="en-US" altLang="ko-KR" sz="1300" b="1" dirty="0"/>
              <a:t>, </a:t>
            </a:r>
            <a:r>
              <a:rPr kumimoji="0" lang="ko-KR" altLang="en-US" sz="1300" b="1" dirty="0" err="1"/>
              <a:t>배주영</a:t>
            </a:r>
            <a:r>
              <a:rPr kumimoji="0" lang="en-US" altLang="ko-KR" sz="1300" b="1" dirty="0"/>
              <a:t>, </a:t>
            </a:r>
            <a:r>
              <a:rPr kumimoji="0" lang="ko-KR" altLang="en-US" sz="1300" b="1" dirty="0" err="1"/>
              <a:t>유승헌</a:t>
            </a:r>
            <a:endParaRPr kumimoji="0" lang="ko-KR" altLang="en-US" sz="1300" b="1" dirty="0"/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endParaRPr kumimoji="0" lang="ko-KR" altLang="en-US" sz="13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제목 1"/>
          <p:cNvSpPr>
            <a:spLocks noGrp="1"/>
          </p:cNvSpPr>
          <p:nvPr>
            <p:ph type="title"/>
          </p:nvPr>
        </p:nvSpPr>
        <p:spPr>
          <a:xfrm>
            <a:off x="683568" y="620688"/>
            <a:ext cx="2530475" cy="777875"/>
          </a:xfrm>
          <a:noFill/>
        </p:spPr>
        <p:txBody>
          <a:bodyPr/>
          <a:lstStyle/>
          <a:p>
            <a:pPr algn="l" eaLnBrk="1" hangingPunct="1"/>
            <a:r>
              <a:rPr lang="en-US" altLang="ko-KR" sz="3200" b="1" dirty="0" smtClean="0">
                <a:solidFill>
                  <a:srgbClr val="2D1152"/>
                </a:solidFill>
              </a:rPr>
              <a:t>INDEX</a:t>
            </a:r>
            <a:endParaRPr lang="ko-KR" altLang="en-US" sz="3200" b="1" dirty="0" smtClean="0">
              <a:solidFill>
                <a:srgbClr val="2D1152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1560" y="1988840"/>
            <a:ext cx="7920880" cy="4392488"/>
          </a:xfrm>
          <a:prstGeom prst="rect">
            <a:avLst/>
          </a:prstGeom>
          <a:solidFill>
            <a:srgbClr val="FFC8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51539" y="2256284"/>
            <a:ext cx="6256765" cy="4104456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25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200" b="1" dirty="0" smtClean="0">
                <a:solidFill>
                  <a:srgbClr val="2D1152"/>
                </a:solidFill>
                <a:latin typeface="+mn-ea"/>
              </a:rPr>
              <a:t>주제 및 목적</a:t>
            </a:r>
            <a:r>
              <a:rPr lang="en-US" altLang="ko-KR" sz="2200" b="1" dirty="0" smtClean="0">
                <a:solidFill>
                  <a:srgbClr val="2D1152"/>
                </a:solidFill>
                <a:latin typeface="+mn-ea"/>
              </a:rPr>
              <a:t>(</a:t>
            </a:r>
            <a:r>
              <a:rPr lang="ko-KR" altLang="en-US" sz="2200" b="1" dirty="0" smtClean="0">
                <a:solidFill>
                  <a:srgbClr val="2D1152"/>
                </a:solidFill>
                <a:latin typeface="+mn-ea"/>
              </a:rPr>
              <a:t>기획의도</a:t>
            </a:r>
            <a:r>
              <a:rPr lang="en-US" altLang="ko-KR" sz="2200" b="1" dirty="0" smtClean="0">
                <a:solidFill>
                  <a:srgbClr val="2D1152"/>
                </a:solidFill>
                <a:latin typeface="+mn-ea"/>
              </a:rPr>
              <a:t>)</a:t>
            </a:r>
          </a:p>
          <a:p>
            <a:pPr eaLnBrk="1" fontAlgn="auto" hangingPunct="1">
              <a:lnSpc>
                <a:spcPct val="25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200" b="1" dirty="0" smtClean="0">
                <a:solidFill>
                  <a:srgbClr val="2D1152"/>
                </a:solidFill>
                <a:latin typeface="+mn-ea"/>
              </a:rPr>
              <a:t>팀원 별 업무 분담</a:t>
            </a:r>
            <a:endParaRPr lang="en-US" altLang="ko-KR" sz="2200" b="1" dirty="0" smtClean="0">
              <a:solidFill>
                <a:srgbClr val="2D1152"/>
              </a:solidFill>
              <a:latin typeface="+mn-ea"/>
            </a:endParaRPr>
          </a:p>
          <a:p>
            <a:pPr eaLnBrk="1" fontAlgn="auto" hangingPunct="1">
              <a:lnSpc>
                <a:spcPct val="25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200" b="1" dirty="0" smtClean="0">
                <a:solidFill>
                  <a:srgbClr val="2D1152"/>
                </a:solidFill>
                <a:latin typeface="+mn-ea"/>
              </a:rPr>
              <a:t>프로젝트 일정 계획</a:t>
            </a:r>
            <a:endParaRPr lang="en-US" altLang="ko-KR" sz="2200" b="1" dirty="0" smtClean="0">
              <a:solidFill>
                <a:srgbClr val="2D1152"/>
              </a:solidFill>
              <a:latin typeface="+mn-ea"/>
            </a:endParaRPr>
          </a:p>
          <a:p>
            <a:pPr eaLnBrk="1" fontAlgn="auto" hangingPunct="1">
              <a:lnSpc>
                <a:spcPct val="25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200" b="1" dirty="0" smtClean="0">
                <a:solidFill>
                  <a:srgbClr val="2D1152"/>
                </a:solidFill>
                <a:latin typeface="+mn-ea"/>
              </a:rPr>
              <a:t>이용 대상자</a:t>
            </a:r>
            <a:r>
              <a:rPr lang="en-US" altLang="ko-KR" sz="2200" b="1" dirty="0" smtClean="0">
                <a:solidFill>
                  <a:srgbClr val="2D1152"/>
                </a:solidFill>
                <a:latin typeface="+mn-ea"/>
              </a:rPr>
              <a:t>(Target)</a:t>
            </a:r>
            <a:r>
              <a:rPr lang="ko-KR" altLang="en-US" sz="2200" b="1" dirty="0" smtClean="0">
                <a:solidFill>
                  <a:srgbClr val="2D1152"/>
                </a:solidFill>
                <a:latin typeface="+mn-ea"/>
              </a:rPr>
              <a:t> 및 기대효과</a:t>
            </a:r>
            <a:endParaRPr lang="en-US" altLang="ko-KR" sz="2200" b="1" dirty="0" smtClean="0">
              <a:solidFill>
                <a:srgbClr val="2D1152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55576" y="836712"/>
            <a:ext cx="2717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주제 </a:t>
            </a:r>
            <a:r>
              <a:rPr lang="en-US" altLang="ko-KR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: </a:t>
            </a: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프로젝트 주제</a:t>
            </a:r>
            <a:endParaRPr lang="ko-KR" altLang="en-US" sz="2000" b="1" u="sng" dirty="0">
              <a:solidFill>
                <a:srgbClr val="2D1152"/>
              </a:solidFill>
              <a:latin typeface="+mn-ea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55576" y="1412776"/>
            <a:ext cx="7632848" cy="1008112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rgbClr val="3F3F48"/>
              </a:solidFill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55576" y="4077073"/>
            <a:ext cx="7704856" cy="2448272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rgbClr val="3F3F48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55576" y="3004073"/>
            <a:ext cx="7632848" cy="946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목적</a:t>
            </a:r>
            <a:r>
              <a:rPr lang="en-US" altLang="ko-KR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(</a:t>
            </a: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비즈니스 관점에서의 기획의도</a:t>
            </a:r>
            <a:r>
              <a:rPr lang="en-US" altLang="ko-KR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)</a:t>
            </a: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 </a:t>
            </a:r>
            <a:r>
              <a:rPr lang="en-US" altLang="ko-KR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: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700" b="1" dirty="0" smtClean="0">
                <a:solidFill>
                  <a:srgbClr val="2D1152"/>
                </a:solidFill>
                <a:latin typeface="+mn-ea"/>
                <a:ea typeface="+mn-ea"/>
              </a:rPr>
              <a:t>                                             </a:t>
            </a:r>
            <a:r>
              <a:rPr lang="ko-KR" altLang="en-US" sz="1700" b="1" u="sng" dirty="0" smtClean="0">
                <a:solidFill>
                  <a:srgbClr val="2D1152"/>
                </a:solidFill>
                <a:latin typeface="+mn-ea"/>
                <a:ea typeface="+mn-ea"/>
              </a:rPr>
              <a:t>무엇을 목적으로 프로젝트를 진행하는가</a:t>
            </a:r>
            <a:r>
              <a:rPr lang="en-US" altLang="ko-KR" sz="1700" b="1" u="sng" dirty="0" smtClean="0">
                <a:solidFill>
                  <a:srgbClr val="2D1152"/>
                </a:solidFill>
                <a:latin typeface="+mn-ea"/>
                <a:ea typeface="+mn-ea"/>
              </a:rPr>
              <a:t>?</a:t>
            </a:r>
            <a:endParaRPr lang="ko-KR" altLang="en-US" sz="1700" b="1" u="sng" dirty="0">
              <a:solidFill>
                <a:srgbClr val="2D1152"/>
              </a:solidFill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5664" y="1765629"/>
            <a:ext cx="7488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latin typeface="+mn-ea"/>
                <a:ea typeface="+mn-ea"/>
              </a:rPr>
              <a:t>크라우드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err="1" smtClean="0">
                <a:latin typeface="+mn-ea"/>
                <a:ea typeface="+mn-ea"/>
              </a:rPr>
              <a:t>펀딩의</a:t>
            </a:r>
            <a:r>
              <a:rPr lang="ko-KR" altLang="en-US" sz="1400" dirty="0" smtClean="0">
                <a:latin typeface="+mn-ea"/>
                <a:ea typeface="+mn-ea"/>
              </a:rPr>
              <a:t> 성공요인 분석 및 </a:t>
            </a:r>
            <a:r>
              <a:rPr lang="ko-KR" altLang="en-US" sz="1400" dirty="0" err="1" smtClean="0">
                <a:latin typeface="+mn-ea"/>
                <a:ea typeface="+mn-ea"/>
              </a:rPr>
              <a:t>성공율</a:t>
            </a:r>
            <a:r>
              <a:rPr lang="ko-KR" altLang="en-US" sz="1400" dirty="0" smtClean="0">
                <a:latin typeface="+mn-ea"/>
                <a:ea typeface="+mn-ea"/>
              </a:rPr>
              <a:t> 예측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5516" y="4170854"/>
            <a:ext cx="7620272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 smtClean="0">
                <a:latin typeface="+mn-ea"/>
                <a:ea typeface="+mn-ea"/>
              </a:rPr>
              <a:t>크라우드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err="1" smtClean="0">
                <a:latin typeface="+mn-ea"/>
                <a:ea typeface="+mn-ea"/>
              </a:rPr>
              <a:t>펀딩은</a:t>
            </a:r>
            <a:r>
              <a:rPr lang="ko-KR" altLang="en-US" sz="1400" dirty="0" smtClean="0">
                <a:latin typeface="+mn-ea"/>
                <a:ea typeface="+mn-ea"/>
              </a:rPr>
              <a:t> 사업 확장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smtClean="0">
                <a:latin typeface="+mn-ea"/>
                <a:ea typeface="+mn-ea"/>
              </a:rPr>
              <a:t>마케팅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smtClean="0">
                <a:latin typeface="+mn-ea"/>
                <a:ea typeface="+mn-ea"/>
              </a:rPr>
              <a:t>기부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smtClean="0">
                <a:latin typeface="+mn-ea"/>
                <a:ea typeface="+mn-ea"/>
              </a:rPr>
              <a:t>벤처 창업 등을 목적으로 하는 사람들에게 중요한  자금조달 기회이자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smtClean="0">
                <a:latin typeface="+mn-ea"/>
                <a:ea typeface="+mn-ea"/>
              </a:rPr>
              <a:t>후원자에게는 구매 또는 투자의 의미를 가진다</a:t>
            </a:r>
            <a:r>
              <a:rPr lang="en-US" altLang="ko-KR" sz="1400" dirty="0" smtClean="0">
                <a:latin typeface="+mn-ea"/>
                <a:ea typeface="+mn-ea"/>
              </a:rPr>
              <a:t>. </a:t>
            </a:r>
            <a:r>
              <a:rPr lang="ko-KR" altLang="en-US" sz="1400" dirty="0" smtClean="0">
                <a:latin typeface="+mn-ea"/>
                <a:ea typeface="+mn-ea"/>
              </a:rPr>
              <a:t>창업자에게 올바른 방향을 제시하고 </a:t>
            </a:r>
            <a:r>
              <a:rPr lang="ko-KR" altLang="en-US" sz="1400" dirty="0" err="1" smtClean="0">
                <a:latin typeface="+mn-ea"/>
                <a:ea typeface="+mn-ea"/>
              </a:rPr>
              <a:t>펀딩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err="1" smtClean="0">
                <a:latin typeface="+mn-ea"/>
                <a:ea typeface="+mn-ea"/>
              </a:rPr>
              <a:t>성사율을</a:t>
            </a:r>
            <a:r>
              <a:rPr lang="ko-KR" altLang="en-US" sz="1400" dirty="0" smtClean="0">
                <a:latin typeface="+mn-ea"/>
                <a:ea typeface="+mn-ea"/>
              </a:rPr>
              <a:t> 높이는 것은 양쪽 모두에게 중요하다</a:t>
            </a:r>
            <a:r>
              <a:rPr lang="en-US" altLang="ko-KR" sz="1400" dirty="0" smtClean="0">
                <a:latin typeface="+mn-ea"/>
                <a:ea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  <a:ea typeface="+mn-ea"/>
              </a:rPr>
              <a:t>따라서 본 프로젝트에서는 국내 </a:t>
            </a:r>
            <a:r>
              <a:rPr lang="ko-KR" altLang="en-US" sz="1400" dirty="0" err="1" smtClean="0">
                <a:latin typeface="+mn-ea"/>
                <a:ea typeface="+mn-ea"/>
              </a:rPr>
              <a:t>펀딩</a:t>
            </a:r>
            <a:r>
              <a:rPr lang="ko-KR" altLang="en-US" sz="1400" dirty="0" smtClean="0">
                <a:latin typeface="+mn-ea"/>
                <a:ea typeface="+mn-ea"/>
              </a:rPr>
              <a:t> 사이트인 </a:t>
            </a:r>
            <a:r>
              <a:rPr lang="en-US" altLang="ko-KR" sz="1400" dirty="0" smtClean="0">
                <a:latin typeface="+mn-ea"/>
                <a:ea typeface="+mn-ea"/>
              </a:rPr>
              <a:t>‘</a:t>
            </a:r>
            <a:r>
              <a:rPr lang="ko-KR" altLang="en-US" sz="1400" dirty="0" err="1" smtClean="0">
                <a:latin typeface="+mn-ea"/>
                <a:ea typeface="+mn-ea"/>
              </a:rPr>
              <a:t>텀블벅</a:t>
            </a:r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en-US" altLang="ko-KR" sz="1400" dirty="0" err="1" smtClean="0">
                <a:latin typeface="+mn-ea"/>
                <a:ea typeface="+mn-ea"/>
              </a:rPr>
              <a:t>tumblbug</a:t>
            </a:r>
            <a:r>
              <a:rPr lang="en-US" altLang="ko-KR" sz="1400" dirty="0" smtClean="0">
                <a:latin typeface="+mn-ea"/>
                <a:ea typeface="+mn-ea"/>
              </a:rPr>
              <a:t>)’</a:t>
            </a:r>
            <a:r>
              <a:rPr lang="ko-KR" altLang="en-US" sz="1400" dirty="0" smtClean="0">
                <a:latin typeface="+mn-ea"/>
                <a:ea typeface="+mn-ea"/>
              </a:rPr>
              <a:t>을 기반으로 어떤 요인이 </a:t>
            </a:r>
            <a:r>
              <a:rPr lang="ko-KR" altLang="en-US" sz="1400" dirty="0" err="1" smtClean="0">
                <a:latin typeface="+mn-ea"/>
                <a:ea typeface="+mn-ea"/>
              </a:rPr>
              <a:t>펀딩</a:t>
            </a:r>
            <a:r>
              <a:rPr lang="ko-KR" altLang="en-US" sz="1400" dirty="0" smtClean="0">
                <a:latin typeface="+mn-ea"/>
                <a:ea typeface="+mn-ea"/>
              </a:rPr>
              <a:t> 성사에 영향을 미치는지 알아보고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smtClean="0">
                <a:latin typeface="+mn-ea"/>
                <a:ea typeface="+mn-ea"/>
              </a:rPr>
              <a:t>앞으로 진행될 프로젝트의 </a:t>
            </a:r>
            <a:r>
              <a:rPr lang="ko-KR" altLang="en-US" sz="1400" dirty="0" err="1" smtClean="0">
                <a:latin typeface="+mn-ea"/>
                <a:ea typeface="+mn-ea"/>
              </a:rPr>
              <a:t>성공율을</a:t>
            </a:r>
            <a:r>
              <a:rPr lang="ko-KR" altLang="en-US" sz="1400" dirty="0" smtClean="0">
                <a:latin typeface="+mn-ea"/>
                <a:ea typeface="+mn-ea"/>
              </a:rPr>
              <a:t> 미리 예측해 보고자 한다</a:t>
            </a:r>
            <a:r>
              <a:rPr lang="en-US" altLang="ko-KR" sz="1400" dirty="0" smtClean="0">
                <a:latin typeface="+mn-ea"/>
                <a:ea typeface="+mn-ea"/>
              </a:rPr>
              <a:t>. </a:t>
            </a:r>
            <a:r>
              <a:rPr lang="ko-KR" altLang="en-US" sz="1400" dirty="0" smtClean="0">
                <a:latin typeface="+mn-ea"/>
                <a:ea typeface="+mn-ea"/>
              </a:rPr>
              <a:t>이를 통해 </a:t>
            </a:r>
            <a:r>
              <a:rPr lang="ko-KR" altLang="en-US" sz="1400" dirty="0">
                <a:latin typeface="+mn-ea"/>
                <a:ea typeface="+mn-ea"/>
              </a:rPr>
              <a:t>창업자가 효과적으로 </a:t>
            </a:r>
            <a:r>
              <a:rPr lang="ko-KR" altLang="en-US" sz="1400" dirty="0" err="1">
                <a:latin typeface="+mn-ea"/>
                <a:ea typeface="+mn-ea"/>
              </a:rPr>
              <a:t>펀딩을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ko-KR" altLang="en-US" sz="1400" dirty="0" smtClean="0">
                <a:latin typeface="+mn-ea"/>
                <a:ea typeface="+mn-ea"/>
              </a:rPr>
              <a:t>기획하고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후원자는 예측을 통해 보다 </a:t>
            </a:r>
            <a:r>
              <a:rPr lang="ko-KR" altLang="en-US" sz="1400" dirty="0" smtClean="0">
                <a:latin typeface="+mn-ea"/>
                <a:ea typeface="+mn-ea"/>
              </a:rPr>
              <a:t>나은 </a:t>
            </a:r>
            <a:r>
              <a:rPr lang="ko-KR" altLang="en-US" sz="1400" dirty="0">
                <a:latin typeface="+mn-ea"/>
                <a:ea typeface="+mn-ea"/>
              </a:rPr>
              <a:t>선택을 </a:t>
            </a:r>
            <a:r>
              <a:rPr lang="ko-KR" altLang="en-US" sz="1400" dirty="0" smtClean="0">
                <a:latin typeface="+mn-ea"/>
                <a:ea typeface="+mn-ea"/>
              </a:rPr>
              <a:t>하는데 도움이 되는 것을 목표로 한다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10498" y="436602"/>
            <a:ext cx="224933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팀원 별 역할 </a:t>
            </a: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분담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grpSp>
        <p:nvGrpSpPr>
          <p:cNvPr id="22" name="그룹 4"/>
          <p:cNvGrpSpPr>
            <a:grpSpLocks/>
          </p:cNvGrpSpPr>
          <p:nvPr/>
        </p:nvGrpSpPr>
        <p:grpSpPr bwMode="auto">
          <a:xfrm>
            <a:off x="395561" y="1268760"/>
            <a:ext cx="2520280" cy="1914163"/>
            <a:chOff x="683568" y="908720"/>
            <a:chExt cx="3420000" cy="2412048"/>
          </a:xfrm>
        </p:grpSpPr>
        <p:sp>
          <p:nvSpPr>
            <p:cNvPr id="24" name="직사각형 23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팀장 </a:t>
              </a:r>
              <a:r>
                <a:rPr lang="en-US" altLang="ko-KR" sz="1400" b="1" dirty="0"/>
                <a:t>:  </a:t>
              </a:r>
              <a:r>
                <a:rPr lang="ko-KR" altLang="en-US" sz="1400" b="1" dirty="0"/>
                <a:t>황경수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30" name="그룹 8"/>
          <p:cNvGrpSpPr>
            <a:grpSpLocks/>
          </p:cNvGrpSpPr>
          <p:nvPr/>
        </p:nvGrpSpPr>
        <p:grpSpPr bwMode="auto">
          <a:xfrm>
            <a:off x="3311275" y="1268760"/>
            <a:ext cx="2521450" cy="1914163"/>
            <a:chOff x="683568" y="908720"/>
            <a:chExt cx="3420000" cy="2412048"/>
          </a:xfrm>
        </p:grpSpPr>
        <p:sp>
          <p:nvSpPr>
            <p:cNvPr id="31" name="직사각형 30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팀원 </a:t>
              </a:r>
              <a:r>
                <a:rPr lang="en-US" altLang="ko-KR" sz="1400" b="1" dirty="0"/>
                <a:t>1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:  </a:t>
              </a:r>
              <a:r>
                <a:rPr lang="ko-KR" altLang="en-US" sz="1400" b="1" dirty="0" err="1"/>
                <a:t>기윤하</a:t>
              </a:r>
              <a:endParaRPr lang="ko-KR" altLang="en-US" sz="1400" b="1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467545" y="1669586"/>
            <a:ext cx="2414534" cy="1485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팀장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 err="1" smtClean="0">
                <a:solidFill>
                  <a:srgbClr val="4B2F70"/>
                </a:solidFill>
                <a:ea typeface="맑은 고딕" panose="020B0503020000020004" pitchFamily="50" charset="-127"/>
              </a:rPr>
              <a:t>크롤링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데이터 </a:t>
            </a:r>
            <a:r>
              <a:rPr lang="ko-KR" altLang="en-US" sz="1000" dirty="0" err="1">
                <a:solidFill>
                  <a:srgbClr val="4B2F70"/>
                </a:solidFill>
                <a:ea typeface="맑은 고딕" panose="020B0503020000020004" pitchFamily="50" charset="-127"/>
              </a:rPr>
              <a:t>전처리</a:t>
            </a: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모델링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en-US" altLang="ko-KR" sz="1000" dirty="0" err="1" smtClean="0">
                <a:solidFill>
                  <a:srgbClr val="4B2F70"/>
                </a:solidFill>
                <a:ea typeface="맑은 고딕" panose="020B0503020000020004" pitchFamily="50" charset="-127"/>
              </a:rPr>
              <a:t>github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관리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34" name="그룹 4"/>
          <p:cNvGrpSpPr>
            <a:grpSpLocks/>
          </p:cNvGrpSpPr>
          <p:nvPr/>
        </p:nvGrpSpPr>
        <p:grpSpPr bwMode="auto">
          <a:xfrm>
            <a:off x="395537" y="4185816"/>
            <a:ext cx="2520280" cy="1914163"/>
            <a:chOff x="683568" y="908720"/>
            <a:chExt cx="3420000" cy="2412048"/>
          </a:xfrm>
        </p:grpSpPr>
        <p:sp>
          <p:nvSpPr>
            <p:cNvPr id="35" name="직사각형 34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팀원 </a:t>
              </a:r>
              <a:r>
                <a:rPr lang="en-US" altLang="ko-KR" sz="1400" b="1" dirty="0"/>
                <a:t>3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:  </a:t>
              </a:r>
              <a:r>
                <a:rPr lang="ko-KR" altLang="en-US" sz="1400" b="1" dirty="0" err="1"/>
                <a:t>두상혁</a:t>
              </a:r>
              <a:endParaRPr lang="ko-KR" altLang="en-US" sz="1400" b="1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67545" y="4586419"/>
            <a:ext cx="2414534" cy="1485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 err="1" smtClean="0">
                <a:solidFill>
                  <a:srgbClr val="4B2F70"/>
                </a:solidFill>
                <a:ea typeface="맑은 고딕" panose="020B0503020000020004" pitchFamily="50" charset="-127"/>
              </a:rPr>
              <a:t>크롤링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전처리</a:t>
            </a: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모델링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발표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84474" y="1676045"/>
            <a:ext cx="2414534" cy="1715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 err="1" smtClean="0">
                <a:solidFill>
                  <a:srgbClr val="4B2F70"/>
                </a:solidFill>
                <a:ea typeface="맑은 고딕" panose="020B0503020000020004" pitchFamily="50" charset="-127"/>
              </a:rPr>
              <a:t>크롤링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데이터 </a:t>
            </a:r>
            <a:r>
              <a:rPr lang="ko-KR" altLang="en-US" sz="1000" dirty="0" err="1">
                <a:solidFill>
                  <a:srgbClr val="4B2F70"/>
                </a:solidFill>
                <a:ea typeface="맑은 고딕" panose="020B0503020000020004" pitchFamily="50" charset="-127"/>
              </a:rPr>
              <a:t>전처리</a:t>
            </a: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모델링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- PPT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제작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39" name="그룹 4"/>
          <p:cNvGrpSpPr>
            <a:grpSpLocks/>
          </p:cNvGrpSpPr>
          <p:nvPr/>
        </p:nvGrpSpPr>
        <p:grpSpPr bwMode="auto">
          <a:xfrm>
            <a:off x="3312466" y="4185816"/>
            <a:ext cx="2520280" cy="1914163"/>
            <a:chOff x="683568" y="908720"/>
            <a:chExt cx="3420000" cy="2412048"/>
          </a:xfrm>
        </p:grpSpPr>
        <p:sp>
          <p:nvSpPr>
            <p:cNvPr id="40" name="직사각형 39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팀원 </a:t>
              </a:r>
              <a:r>
                <a:rPr lang="en-US" altLang="ko-KR" sz="1400" b="1" dirty="0"/>
                <a:t>4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:  </a:t>
              </a:r>
              <a:r>
                <a:rPr lang="ko-KR" altLang="en-US" sz="1400" b="1" dirty="0" err="1"/>
                <a:t>배주영</a:t>
              </a:r>
              <a:endParaRPr lang="ko-KR" altLang="en-US" sz="1400" b="1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384474" y="4586419"/>
            <a:ext cx="2414534" cy="1715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 err="1" smtClean="0">
                <a:solidFill>
                  <a:srgbClr val="4B2F70"/>
                </a:solidFill>
                <a:ea typeface="맑은 고딕" panose="020B0503020000020004" pitchFamily="50" charset="-127"/>
              </a:rPr>
              <a:t>크롤링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, 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데이터 </a:t>
            </a:r>
            <a:r>
              <a:rPr lang="ko-KR" altLang="en-US" sz="1000" dirty="0" err="1">
                <a:solidFill>
                  <a:srgbClr val="4B2F70"/>
                </a:solidFill>
                <a:ea typeface="맑은 고딕" panose="020B0503020000020004" pitchFamily="50" charset="-127"/>
              </a:rPr>
              <a:t>전처리</a:t>
            </a: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모델링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PPT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제작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  <p:grpSp>
        <p:nvGrpSpPr>
          <p:cNvPr id="43" name="그룹 8">
            <a:extLst>
              <a:ext uri="{FF2B5EF4-FFF2-40B4-BE49-F238E27FC236}">
                <a16:creationId xmlns:a16="http://schemas.microsoft.com/office/drawing/2014/main" id="{FA4AC335-8B8A-42D6-AB6B-D9E221644B5F}"/>
              </a:ext>
            </a:extLst>
          </p:cNvPr>
          <p:cNvGrpSpPr>
            <a:grpSpLocks/>
          </p:cNvGrpSpPr>
          <p:nvPr/>
        </p:nvGrpSpPr>
        <p:grpSpPr bwMode="auto">
          <a:xfrm>
            <a:off x="6228161" y="1268760"/>
            <a:ext cx="2521450" cy="1914163"/>
            <a:chOff x="683568" y="908720"/>
            <a:chExt cx="3420000" cy="2412048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70CD3D6-5D84-4AA8-BD06-95BE95F73890}"/>
                </a:ext>
              </a:extLst>
            </p:cNvPr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팀원 </a:t>
              </a:r>
              <a:r>
                <a:rPr lang="en-US" altLang="ko-KR" sz="1400" b="1" dirty="0"/>
                <a:t>2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:  </a:t>
              </a:r>
              <a:r>
                <a:rPr lang="ko-KR" altLang="en-US" sz="1400" b="1" dirty="0"/>
                <a:t>김정호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CF4D4DE-C8CC-44D2-82FB-E767AECFA464}"/>
                </a:ext>
              </a:extLst>
            </p:cNvPr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356A1F9D-3FC4-4707-A074-4A0C546B96AC}"/>
              </a:ext>
            </a:extLst>
          </p:cNvPr>
          <p:cNvSpPr txBox="1"/>
          <p:nvPr/>
        </p:nvSpPr>
        <p:spPr>
          <a:xfrm>
            <a:off x="6301360" y="1676045"/>
            <a:ext cx="2414534" cy="1485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- </a:t>
            </a:r>
            <a:r>
              <a:rPr lang="ko-KR" altLang="en-US" sz="1000" dirty="0" err="1" smtClean="0">
                <a:solidFill>
                  <a:srgbClr val="4B2F70"/>
                </a:solidFill>
                <a:ea typeface="맑은 고딕" panose="020B0503020000020004" pitchFamily="50" charset="-127"/>
              </a:rPr>
              <a:t>크롤링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데이터 </a:t>
            </a:r>
            <a:r>
              <a:rPr lang="ko-KR" altLang="en-US" sz="1000" dirty="0" err="1">
                <a:solidFill>
                  <a:srgbClr val="4B2F70"/>
                </a:solidFill>
                <a:ea typeface="맑은 고딕" panose="020B0503020000020004" pitchFamily="50" charset="-127"/>
              </a:rPr>
              <a:t>전처리</a:t>
            </a: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모델링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</a:t>
            </a:r>
          </a:p>
        </p:txBody>
      </p:sp>
      <p:grpSp>
        <p:nvGrpSpPr>
          <p:cNvPr id="47" name="그룹 4">
            <a:extLst>
              <a:ext uri="{FF2B5EF4-FFF2-40B4-BE49-F238E27FC236}">
                <a16:creationId xmlns:a16="http://schemas.microsoft.com/office/drawing/2014/main" id="{CD1C6794-C8F9-4F3B-A8A5-0AADB462D11C}"/>
              </a:ext>
            </a:extLst>
          </p:cNvPr>
          <p:cNvGrpSpPr>
            <a:grpSpLocks/>
          </p:cNvGrpSpPr>
          <p:nvPr/>
        </p:nvGrpSpPr>
        <p:grpSpPr bwMode="auto">
          <a:xfrm>
            <a:off x="6229352" y="4185816"/>
            <a:ext cx="2520280" cy="1914163"/>
            <a:chOff x="683568" y="908720"/>
            <a:chExt cx="3420000" cy="2412048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6636D3C-8514-46D0-881D-5FC078250443}"/>
                </a:ext>
              </a:extLst>
            </p:cNvPr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7357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400" b="1" dirty="0"/>
                <a:t>팀원 </a:t>
              </a:r>
              <a:r>
                <a:rPr lang="en-US" altLang="ko-KR" sz="1400" b="1" dirty="0"/>
                <a:t>5</a:t>
              </a:r>
              <a:r>
                <a:rPr lang="ko-KR" altLang="en-US" sz="1400" b="1" dirty="0"/>
                <a:t> </a:t>
              </a:r>
              <a:r>
                <a:rPr lang="en-US" altLang="ko-KR" sz="1400" b="1" dirty="0"/>
                <a:t>:  </a:t>
              </a:r>
              <a:r>
                <a:rPr lang="ko-KR" altLang="en-US" sz="1400" b="1" dirty="0" err="1"/>
                <a:t>유승헌</a:t>
              </a:r>
              <a:endParaRPr lang="ko-KR" altLang="en-US" sz="1400" b="1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F20A987-8B62-4BA8-9145-9EE28BD47137}"/>
                </a:ext>
              </a:extLst>
            </p:cNvPr>
            <p:cNvSpPr/>
            <p:nvPr/>
          </p:nvSpPr>
          <p:spPr>
            <a:xfrm>
              <a:off x="683568" y="1340350"/>
              <a:ext cx="3420000" cy="1980418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A808B6B5-3951-4860-8274-00284817F6EB}"/>
              </a:ext>
            </a:extLst>
          </p:cNvPr>
          <p:cNvSpPr txBox="1"/>
          <p:nvPr/>
        </p:nvSpPr>
        <p:spPr>
          <a:xfrm>
            <a:off x="6301360" y="4586419"/>
            <a:ext cx="2414534" cy="1485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담당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  -</a:t>
            </a:r>
            <a:r>
              <a:rPr lang="ko-KR" altLang="en-US" sz="1100" dirty="0">
                <a:solidFill>
                  <a:srgbClr val="4B2F70"/>
                </a:solidFill>
                <a:ea typeface="맑은 고딕" panose="020B0503020000020004" pitchFamily="50" charset="-127"/>
              </a:rPr>
              <a:t>팀원</a:t>
            </a:r>
            <a:endParaRPr lang="en-US" altLang="ko-KR" sz="1100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b="1" dirty="0">
                <a:solidFill>
                  <a:srgbClr val="4B2F70"/>
                </a:solidFill>
                <a:ea typeface="맑은 고딕" panose="020B0503020000020004" pitchFamily="50" charset="-127"/>
              </a:rPr>
              <a:t>■ 수행 역할</a:t>
            </a:r>
            <a:endParaRPr lang="en-US" altLang="ko-KR" sz="1100" b="1" dirty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 err="1" smtClean="0">
                <a:solidFill>
                  <a:srgbClr val="4B2F70"/>
                </a:solidFill>
                <a:ea typeface="맑은 고딕" panose="020B0503020000020004" pitchFamily="50" charset="-127"/>
              </a:rPr>
              <a:t>크롤링</a:t>
            </a: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데이터 </a:t>
            </a:r>
            <a:r>
              <a:rPr lang="ko-KR" altLang="en-US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전처리</a:t>
            </a:r>
            <a:r>
              <a:rPr lang="en-US" altLang="ko-KR" sz="1000" dirty="0">
                <a:solidFill>
                  <a:srgbClr val="4B2F70"/>
                </a:solidFill>
                <a:ea typeface="맑은 고딕" panose="020B0503020000020004" pitchFamily="50" charset="-127"/>
              </a:rPr>
              <a:t>,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모델링</a:t>
            </a:r>
            <a:endParaRPr lang="en-US" altLang="ko-KR" sz="1000" dirty="0" smtClean="0">
              <a:solidFill>
                <a:srgbClr val="4B2F70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  - </a:t>
            </a:r>
            <a:r>
              <a:rPr lang="ko-KR" altLang="en-US" sz="1000" dirty="0" smtClean="0">
                <a:solidFill>
                  <a:srgbClr val="4B2F70"/>
                </a:solidFill>
                <a:ea typeface="맑은 고딕" panose="020B0503020000020004" pitchFamily="50" charset="-127"/>
              </a:rPr>
              <a:t>발표</a:t>
            </a:r>
            <a:endParaRPr lang="en-US" altLang="ko-KR" sz="1000" dirty="0">
              <a:solidFill>
                <a:srgbClr val="4B2F70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214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404664"/>
            <a:ext cx="24160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000" b="1" u="sng" dirty="0">
                <a:solidFill>
                  <a:srgbClr val="2D1152"/>
                </a:solidFill>
                <a:latin typeface="+mn-ea"/>
                <a:ea typeface="+mn-ea"/>
              </a:rPr>
              <a:t>프로젝트 </a:t>
            </a:r>
            <a:r>
              <a:rPr lang="ko-KR" altLang="en-US" sz="2000" b="1" u="sng" dirty="0" smtClean="0">
                <a:solidFill>
                  <a:srgbClr val="2D1152"/>
                </a:solidFill>
                <a:latin typeface="+mn-ea"/>
                <a:ea typeface="+mn-ea"/>
              </a:rPr>
              <a:t>일정 계획</a:t>
            </a:r>
            <a:endParaRPr lang="ko-KR" altLang="en-US" sz="2000" b="1" u="sng" dirty="0">
              <a:solidFill>
                <a:srgbClr val="2D1152"/>
              </a:solidFill>
              <a:latin typeface="+mn-ea"/>
              <a:ea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067944" y="6465920"/>
            <a:ext cx="90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19872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계획기간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904248" y="6465920"/>
            <a:ext cx="900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56176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완료기간</a:t>
            </a:r>
            <a:endParaRPr lang="ko-KR" altLang="en-US" sz="1000" b="1" dirty="0">
              <a:latin typeface="+mn-ea"/>
              <a:ea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632440" y="6465920"/>
            <a:ext cx="900000" cy="108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84368" y="6393912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latin typeface="+mn-ea"/>
                <a:ea typeface="+mn-ea"/>
              </a:rPr>
              <a:t>중요기간</a:t>
            </a:r>
            <a:endParaRPr lang="ko-KR" altLang="en-US" sz="1000" b="1" dirty="0">
              <a:latin typeface="+mn-ea"/>
              <a:ea typeface="+mn-ea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755528"/>
              </p:ext>
            </p:extLst>
          </p:nvPr>
        </p:nvGraphicFramePr>
        <p:xfrm>
          <a:off x="611558" y="980728"/>
          <a:ext cx="7956000" cy="5173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7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7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75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273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활동 내용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 정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pc="-150" dirty="0" smtClean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1" spc="-150" baseline="0" dirty="0" smtClean="0">
                          <a:solidFill>
                            <a:schemeClr val="tx1"/>
                          </a:solidFill>
                          <a:latin typeface="+mj-lt"/>
                          <a:ea typeface="맑은 고딕" panose="020B0503020000020004" pitchFamily="50" charset="-127"/>
                        </a:rPr>
                        <a:t>  주</a:t>
                      </a:r>
                      <a:endParaRPr lang="ko-KR" altLang="en-US" sz="1000" b="1" spc="-150" dirty="0">
                        <a:solidFill>
                          <a:schemeClr val="tx1"/>
                        </a:solidFill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1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 주</a:t>
                      </a:r>
                      <a:endParaRPr kumimoji="0" lang="ko-KR" altLang="en-US" sz="1000" b="1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000" b="1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 주</a:t>
                      </a:r>
                      <a:endParaRPr kumimoji="0" lang="ko-KR" altLang="en-US" sz="1000" b="1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4  </a:t>
                      </a:r>
                      <a:r>
                        <a:rPr kumimoji="0" lang="ko-KR" altLang="en-US" sz="1000" b="1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r>
                        <a:rPr kumimoji="0" lang="ko-KR" altLang="en-US" sz="1000" b="1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  주</a:t>
                      </a:r>
                      <a:endParaRPr kumimoji="0" lang="ko-KR" altLang="en-US" sz="1000" b="1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5525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11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755574" y="2228481"/>
            <a:ext cx="1816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  <a:ea typeface="+mn-ea"/>
              </a:rPr>
              <a:t>Dataset </a:t>
            </a:r>
            <a:r>
              <a:rPr lang="ko-KR" altLang="en-US" sz="1200" dirty="0" smtClean="0">
                <a:latin typeface="+mn-ea"/>
                <a:ea typeface="+mn-ea"/>
              </a:rPr>
              <a:t>수집 계획 수립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55576" y="3020569"/>
            <a:ext cx="1751857" cy="204991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 smtClean="0">
                <a:solidFill>
                  <a:schemeClr val="tx1"/>
                </a:solidFill>
              </a:rPr>
              <a:t> Data </a:t>
            </a:r>
            <a:r>
              <a:rPr kumimoji="0" lang="ko-KR" altLang="en-US" sz="1200" b="1" dirty="0" smtClean="0">
                <a:solidFill>
                  <a:schemeClr val="tx1"/>
                </a:solidFill>
              </a:rPr>
              <a:t>전처리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03919" y="366864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주요 변수 기술 통계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03919" y="438872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변수 선택과 모델링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03919" y="331963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데이터 전처리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03919" y="4028681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파생 변수 생성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31911" y="4881744"/>
            <a:ext cx="1751857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 smtClean="0">
                <a:solidFill>
                  <a:schemeClr val="tx1"/>
                </a:solidFill>
              </a:rPr>
              <a:t> 모델링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755576" y="1641384"/>
            <a:ext cx="1751857" cy="216024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b="1" dirty="0" smtClean="0">
                <a:solidFill>
                  <a:schemeClr val="tx1"/>
                </a:solidFill>
              </a:rPr>
              <a:t> 기획 및 설계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55574" y="1929416"/>
            <a:ext cx="2030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주제 선정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  <a:r>
              <a:rPr lang="ko-KR" altLang="en-US" sz="1200" dirty="0" smtClean="0">
                <a:latin typeface="+mn-ea"/>
                <a:ea typeface="+mn-ea"/>
              </a:rPr>
              <a:t>요구 사항 분석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55576" y="2577488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  <a:ea typeface="+mn-ea"/>
              </a:rPr>
              <a:t>업무 분할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78" name="TextBox 12"/>
          <p:cNvSpPr txBox="1"/>
          <p:nvPr/>
        </p:nvSpPr>
        <p:spPr>
          <a:xfrm>
            <a:off x="827584" y="5169776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200" dirty="0" smtClean="0">
                <a:latin typeface="+mn-ea"/>
                <a:ea typeface="+mn-ea"/>
              </a:rPr>
              <a:t>모델 생성</a:t>
            </a:r>
            <a:r>
              <a:rPr lang="en-US" altLang="ko-KR" sz="1200" dirty="0" smtClean="0">
                <a:latin typeface="+mn-ea"/>
                <a:ea typeface="+mn-ea"/>
              </a:rPr>
              <a:t>/</a:t>
            </a:r>
            <a:r>
              <a:rPr lang="ko-KR" altLang="en-US" sz="1200" dirty="0" smtClean="0">
                <a:latin typeface="+mn-ea"/>
                <a:ea typeface="+mn-ea"/>
              </a:rPr>
              <a:t>평가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79" name="TextBox 16"/>
          <p:cNvSpPr txBox="1"/>
          <p:nvPr/>
        </p:nvSpPr>
        <p:spPr>
          <a:xfrm>
            <a:off x="827584" y="5733256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200" dirty="0" smtClean="0">
                <a:latin typeface="+mn-ea"/>
                <a:ea typeface="+mn-ea"/>
              </a:rPr>
              <a:t>결과물 구현</a:t>
            </a:r>
            <a:r>
              <a:rPr lang="en-US" altLang="ko-KR" sz="1200" dirty="0" smtClean="0">
                <a:latin typeface="+mn-ea"/>
                <a:ea typeface="+mn-ea"/>
              </a:rPr>
              <a:t>(</a:t>
            </a:r>
            <a:r>
              <a:rPr lang="ko-KR" altLang="en-US" sz="1200" dirty="0" smtClean="0">
                <a:latin typeface="+mn-ea"/>
                <a:ea typeface="+mn-ea"/>
              </a:rPr>
              <a:t>작성</a:t>
            </a:r>
            <a:r>
              <a:rPr lang="en-US" altLang="ko-KR" sz="1200" dirty="0" smtClean="0">
                <a:latin typeface="+mn-ea"/>
                <a:ea typeface="+mn-ea"/>
              </a:rPr>
              <a:t>)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80" name="TextBox 55"/>
          <p:cNvSpPr txBox="1"/>
          <p:nvPr/>
        </p:nvSpPr>
        <p:spPr>
          <a:xfrm>
            <a:off x="827584" y="5445224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200" dirty="0" err="1" smtClean="0">
                <a:latin typeface="+mn-ea"/>
                <a:ea typeface="+mn-ea"/>
              </a:rPr>
              <a:t>인사이트</a:t>
            </a:r>
            <a:r>
              <a:rPr lang="ko-KR" altLang="en-US" sz="1200" dirty="0" smtClean="0">
                <a:latin typeface="+mn-ea"/>
                <a:ea typeface="+mn-ea"/>
              </a:rPr>
              <a:t> 도출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921726" y="2382978"/>
            <a:ext cx="1753846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459353" y="2377994"/>
            <a:ext cx="1929231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477372" y="2680455"/>
            <a:ext cx="614713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910488" y="1984877"/>
            <a:ext cx="11979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321770" y="1984877"/>
            <a:ext cx="818182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6399984" y="3772785"/>
            <a:ext cx="1089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246776" y="3772785"/>
            <a:ext cx="11979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5245134" y="3429000"/>
            <a:ext cx="11979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239116" y="4116570"/>
            <a:ext cx="11979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516216" y="4121479"/>
            <a:ext cx="990000" cy="98182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256176" y="4429017"/>
            <a:ext cx="11979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507336" y="4436955"/>
            <a:ext cx="108900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038396" y="5239316"/>
            <a:ext cx="11979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7325538" y="5241684"/>
            <a:ext cx="55883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256176" y="3429000"/>
            <a:ext cx="676184" cy="108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427984" y="2370235"/>
            <a:ext cx="1317690" cy="108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6128064" y="3768493"/>
            <a:ext cx="676184" cy="108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128064" y="4113088"/>
            <a:ext cx="676184" cy="108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6444208" y="4437112"/>
            <a:ext cx="743802" cy="108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462320" y="5239316"/>
            <a:ext cx="990000" cy="108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7038328" y="5583723"/>
            <a:ext cx="990000" cy="108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7596336" y="5583723"/>
            <a:ext cx="55883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984029" y="5851854"/>
            <a:ext cx="558830" cy="108000"/>
          </a:xfrm>
          <a:prstGeom prst="rect">
            <a:avLst/>
          </a:prstGeom>
          <a:solidFill>
            <a:srgbClr val="A4716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6497802" y="5851261"/>
            <a:ext cx="11979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7042630" y="5851261"/>
            <a:ext cx="1089000" cy="108000"/>
          </a:xfrm>
          <a:prstGeom prst="rect">
            <a:avLst/>
          </a:prstGeom>
          <a:solidFill>
            <a:srgbClr val="C0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200" b="1" dirty="0" smtClean="0">
              <a:solidFill>
                <a:srgbClr val="EBEB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92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55576" y="1012666"/>
            <a:ext cx="2717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 smtClean="0">
                <a:solidFill>
                  <a:srgbClr val="2D1152"/>
                </a:solidFill>
                <a:latin typeface="맑은 고딕"/>
                <a:ea typeface="맑은 고딕"/>
              </a:rPr>
              <a:t>이용 대상자 </a:t>
            </a:r>
            <a:r>
              <a:rPr lang="en-US" altLang="ko-KR" sz="2000" b="1" u="sng" dirty="0" smtClean="0">
                <a:solidFill>
                  <a:srgbClr val="2D1152"/>
                </a:solidFill>
                <a:latin typeface="맑은 고딕"/>
                <a:ea typeface="맑은 고딕"/>
              </a:rPr>
              <a:t>(Target)</a:t>
            </a:r>
            <a:endParaRPr lang="ko-KR" altLang="en-US" sz="2000" b="1" u="sng" dirty="0">
              <a:solidFill>
                <a:srgbClr val="2D1152"/>
              </a:solidFill>
              <a:latin typeface="맑은 고딕"/>
              <a:ea typeface="맑은 고딕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55576" y="1588730"/>
            <a:ext cx="7632848" cy="151216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rgbClr val="3F3F48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88640"/>
            <a:ext cx="1619672" cy="18191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5576" y="3717032"/>
            <a:ext cx="2717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u="sng" dirty="0" smtClean="0">
                <a:solidFill>
                  <a:srgbClr val="2D1152"/>
                </a:solidFill>
                <a:latin typeface="맑은 고딕"/>
                <a:ea typeface="맑은 고딕"/>
              </a:rPr>
              <a:t>기대 효과</a:t>
            </a:r>
            <a:endParaRPr lang="ko-KR" altLang="en-US" sz="2000" b="1" u="sng" dirty="0">
              <a:solidFill>
                <a:srgbClr val="2D1152"/>
              </a:solidFill>
              <a:latin typeface="맑은 고딕"/>
              <a:ea typeface="맑은 고딕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755576" y="4293096"/>
            <a:ext cx="7632848" cy="1944216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dirty="0">
              <a:solidFill>
                <a:srgbClr val="3F3F4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4088" y="1800912"/>
            <a:ext cx="774489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latin typeface="+mn-ea"/>
                <a:ea typeface="+mn-ea"/>
              </a:rPr>
              <a:t>본 프로젝트의 </a:t>
            </a:r>
            <a:r>
              <a:rPr lang="ko-KR" altLang="en-US" sz="1400" dirty="0" smtClean="0">
                <a:latin typeface="+mn-ea"/>
                <a:ea typeface="+mn-ea"/>
              </a:rPr>
              <a:t>타겟은 </a:t>
            </a:r>
            <a:r>
              <a:rPr lang="ko-KR" altLang="en-US" sz="1400" dirty="0" smtClean="0">
                <a:latin typeface="+mn-ea"/>
                <a:ea typeface="+mn-ea"/>
              </a:rPr>
              <a:t>크게 두 집단이다</a:t>
            </a:r>
            <a:r>
              <a:rPr lang="en-US" altLang="ko-KR" sz="1400" dirty="0" smtClean="0">
                <a:latin typeface="+mn-ea"/>
                <a:ea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1) </a:t>
            </a:r>
            <a:r>
              <a:rPr lang="ko-KR" altLang="en-US" sz="1400" dirty="0" err="1" smtClean="0">
                <a:latin typeface="+mn-ea"/>
                <a:ea typeface="+mn-ea"/>
              </a:rPr>
              <a:t>펀딩</a:t>
            </a:r>
            <a:r>
              <a:rPr lang="ko-KR" altLang="en-US" sz="1400" dirty="0" smtClean="0">
                <a:latin typeface="+mn-ea"/>
                <a:ea typeface="+mn-ea"/>
              </a:rPr>
              <a:t> 사이트를 통해 </a:t>
            </a:r>
            <a:r>
              <a:rPr lang="ko-KR" altLang="en-US" sz="1400" dirty="0" err="1" smtClean="0">
                <a:latin typeface="+mn-ea"/>
                <a:ea typeface="+mn-ea"/>
              </a:rPr>
              <a:t>크라우드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err="1" smtClean="0">
                <a:latin typeface="+mn-ea"/>
                <a:ea typeface="+mn-ea"/>
              </a:rPr>
              <a:t>펀딩을</a:t>
            </a:r>
            <a:r>
              <a:rPr lang="ko-KR" altLang="en-US" sz="1400" dirty="0" smtClean="0">
                <a:latin typeface="+mn-ea"/>
                <a:ea typeface="+mn-ea"/>
              </a:rPr>
              <a:t> 시작하려는 벤처 창업자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smtClean="0">
                <a:latin typeface="+mn-ea"/>
                <a:ea typeface="+mn-ea"/>
              </a:rPr>
              <a:t>소규모 기업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err="1" smtClean="0">
                <a:latin typeface="+mn-ea"/>
                <a:ea typeface="+mn-ea"/>
              </a:rPr>
              <a:t>스타트업</a:t>
            </a:r>
            <a:r>
              <a:rPr lang="ko-KR" altLang="en-US" sz="1400" dirty="0" smtClean="0">
                <a:latin typeface="+mn-ea"/>
                <a:ea typeface="+mn-ea"/>
              </a:rPr>
              <a:t> 등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latin typeface="+mn-ea"/>
                <a:ea typeface="+mn-ea"/>
              </a:rPr>
              <a:t>2) </a:t>
            </a:r>
            <a:r>
              <a:rPr lang="ko-KR" altLang="en-US" sz="1400" dirty="0" err="1" smtClean="0">
                <a:latin typeface="+mn-ea"/>
                <a:ea typeface="+mn-ea"/>
              </a:rPr>
              <a:t>펀딩</a:t>
            </a:r>
            <a:r>
              <a:rPr lang="ko-KR" altLang="en-US" sz="1400" dirty="0" smtClean="0">
                <a:latin typeface="+mn-ea"/>
                <a:ea typeface="+mn-ea"/>
              </a:rPr>
              <a:t> 사이트를 통해 프로젝트에 </a:t>
            </a:r>
            <a:r>
              <a:rPr lang="ko-KR" altLang="en-US" sz="1400" dirty="0" smtClean="0">
                <a:latin typeface="+mn-ea"/>
                <a:ea typeface="+mn-ea"/>
              </a:rPr>
              <a:t>후원 및 </a:t>
            </a:r>
            <a:r>
              <a:rPr lang="ko-KR" altLang="en-US" sz="1400" dirty="0" err="1" smtClean="0">
                <a:latin typeface="+mn-ea"/>
                <a:ea typeface="+mn-ea"/>
              </a:rPr>
              <a:t>리워드</a:t>
            </a:r>
            <a:r>
              <a:rPr lang="ko-KR" altLang="en-US" sz="1400" dirty="0" smtClean="0">
                <a:latin typeface="+mn-ea"/>
                <a:ea typeface="+mn-ea"/>
              </a:rPr>
              <a:t> 구매 예정인 소비자들</a:t>
            </a:r>
            <a:endParaRPr lang="en-US" altLang="ko-KR" sz="1400" dirty="0" smtClean="0">
              <a:latin typeface="+mn-ea"/>
              <a:ea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4088" y="4485425"/>
            <a:ext cx="774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400" dirty="0" err="1">
                <a:latin typeface="+mn-ea"/>
                <a:ea typeface="+mn-ea"/>
              </a:rPr>
              <a:t>펀딩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ko-KR" altLang="en-US" sz="1400" dirty="0" err="1">
                <a:latin typeface="+mn-ea"/>
                <a:ea typeface="+mn-ea"/>
              </a:rPr>
              <a:t>성공율</a:t>
            </a:r>
            <a:r>
              <a:rPr lang="ko-KR" altLang="en-US" sz="1400" dirty="0">
                <a:latin typeface="+mn-ea"/>
                <a:ea typeface="+mn-ea"/>
              </a:rPr>
              <a:t> 예측을 통해 프로젝트 </a:t>
            </a:r>
            <a:r>
              <a:rPr lang="ko-KR" altLang="en-US" sz="1400" dirty="0" err="1">
                <a:latin typeface="+mn-ea"/>
                <a:ea typeface="+mn-ea"/>
              </a:rPr>
              <a:t>성사율</a:t>
            </a:r>
            <a:r>
              <a:rPr lang="ko-KR" altLang="en-US" sz="1400" dirty="0">
                <a:latin typeface="+mn-ea"/>
                <a:ea typeface="+mn-ea"/>
              </a:rPr>
              <a:t> 제고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400" dirty="0" smtClean="0">
                <a:latin typeface="+mn-ea"/>
                <a:ea typeface="+mn-ea"/>
              </a:rPr>
              <a:t>창업자에게 </a:t>
            </a:r>
            <a:r>
              <a:rPr lang="ko-KR" altLang="en-US" sz="1400" dirty="0" err="1" smtClean="0">
                <a:latin typeface="+mn-ea"/>
                <a:ea typeface="+mn-ea"/>
              </a:rPr>
              <a:t>펀딩</a:t>
            </a:r>
            <a:r>
              <a:rPr lang="ko-KR" altLang="en-US" sz="1400" dirty="0" smtClean="0">
                <a:latin typeface="+mn-ea"/>
                <a:ea typeface="+mn-ea"/>
              </a:rPr>
              <a:t> 성사 가능성을 높일 수 있는 </a:t>
            </a:r>
            <a:r>
              <a:rPr lang="en-US" altLang="ko-KR" sz="1400" dirty="0" smtClean="0">
                <a:latin typeface="+mn-ea"/>
                <a:ea typeface="+mn-ea"/>
              </a:rPr>
              <a:t>&lt;</a:t>
            </a:r>
            <a:r>
              <a:rPr lang="ko-KR" altLang="en-US" sz="1400" dirty="0" smtClean="0">
                <a:latin typeface="+mn-ea"/>
                <a:ea typeface="+mn-ea"/>
              </a:rPr>
              <a:t>작성 가이드</a:t>
            </a:r>
            <a:r>
              <a:rPr lang="en-US" altLang="ko-KR" sz="1400" dirty="0" smtClean="0">
                <a:latin typeface="+mn-ea"/>
                <a:ea typeface="+mn-ea"/>
              </a:rPr>
              <a:t>&gt;</a:t>
            </a:r>
            <a:r>
              <a:rPr lang="ko-KR" altLang="en-US" sz="1400" dirty="0" smtClean="0">
                <a:latin typeface="+mn-ea"/>
                <a:ea typeface="+mn-ea"/>
              </a:rPr>
              <a:t> 제시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400" dirty="0" smtClean="0">
                <a:latin typeface="+mn-ea"/>
                <a:ea typeface="+mn-ea"/>
              </a:rPr>
              <a:t>소비자들이 </a:t>
            </a:r>
            <a:r>
              <a:rPr lang="ko-KR" altLang="en-US" sz="1400" dirty="0" smtClean="0">
                <a:latin typeface="+mn-ea"/>
                <a:ea typeface="+mn-ea"/>
              </a:rPr>
              <a:t>프로젝트 효과적인 투자와 구매를 할 수 있도록 예측 편의성 제공</a:t>
            </a:r>
            <a:endParaRPr lang="en-US" altLang="ko-KR" sz="1400" dirty="0" smtClean="0">
              <a:latin typeface="+mn-ea"/>
              <a:ea typeface="+mn-ea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sz="1400" dirty="0" smtClean="0">
                <a:latin typeface="+mn-ea"/>
                <a:ea typeface="+mn-ea"/>
              </a:rPr>
              <a:t>높은 프로젝트 </a:t>
            </a:r>
            <a:r>
              <a:rPr lang="ko-KR" altLang="en-US" sz="1400" dirty="0" err="1" smtClean="0">
                <a:latin typeface="+mn-ea"/>
                <a:ea typeface="+mn-ea"/>
              </a:rPr>
              <a:t>성사율로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err="1" smtClean="0">
                <a:latin typeface="+mn-ea"/>
                <a:ea typeface="+mn-ea"/>
              </a:rPr>
              <a:t>텀블벅</a:t>
            </a:r>
            <a:r>
              <a:rPr lang="ko-KR" altLang="en-US" sz="1400" dirty="0" smtClean="0">
                <a:latin typeface="+mn-ea"/>
                <a:ea typeface="+mn-ea"/>
              </a:rPr>
              <a:t> 사이트의 이용자 수 </a:t>
            </a:r>
            <a:r>
              <a:rPr lang="ko-KR" altLang="en-US" sz="1400" dirty="0" smtClean="0">
                <a:latin typeface="+mn-ea"/>
                <a:ea typeface="+mn-ea"/>
              </a:rPr>
              <a:t>증가 효과 기대</a:t>
            </a:r>
            <a:endParaRPr lang="en-US" altLang="ko-KR" sz="1400" dirty="0" smtClean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3478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fontAlgn="auto">
          <a:spcBef>
            <a:spcPts val="0"/>
          </a:spcBef>
          <a:spcAft>
            <a:spcPts val="0"/>
          </a:spcAft>
          <a:defRPr kumimoji="0" sz="1200" b="1" dirty="0" smtClean="0">
            <a:solidFill>
              <a:srgbClr val="EBEBF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3478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fontAlgn="auto">
          <a:spcBef>
            <a:spcPts val="0"/>
          </a:spcBef>
          <a:spcAft>
            <a:spcPts val="0"/>
          </a:spcAft>
          <a:defRPr kumimoji="0" sz="1200" b="1" dirty="0" smtClean="0">
            <a:solidFill>
              <a:srgbClr val="EBEBF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7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2585</TotalTime>
  <Words>489</Words>
  <Application>Microsoft Office PowerPoint</Application>
  <PresentationFormat>화면 슬라이드 쇼(4:3)</PresentationFormat>
  <Paragraphs>94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Wingdings</vt:lpstr>
      <vt:lpstr>Office 테마</vt:lpstr>
      <vt:lpstr>1_Office 테마</vt:lpstr>
      <vt:lpstr>PowerPoint 프레젠테이션</vt:lpstr>
      <vt:lpstr>INDEX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303-22</dc:creator>
  <cp:lastModifiedBy>기윤하</cp:lastModifiedBy>
  <cp:revision>318</cp:revision>
  <dcterms:created xsi:type="dcterms:W3CDTF">2016-06-03T02:04:30Z</dcterms:created>
  <dcterms:modified xsi:type="dcterms:W3CDTF">2022-01-06T05:34:02Z</dcterms:modified>
</cp:coreProperties>
</file>