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7"/>
  </p:notesMasterIdLst>
  <p:handoutMasterIdLst>
    <p:handoutMasterId r:id="rId48"/>
  </p:handoutMasterIdLst>
  <p:sldIdLst>
    <p:sldId id="256" r:id="rId2"/>
    <p:sldId id="405" r:id="rId3"/>
    <p:sldId id="404" r:id="rId4"/>
    <p:sldId id="279" r:id="rId5"/>
    <p:sldId id="446" r:id="rId6"/>
    <p:sldId id="372" r:id="rId7"/>
    <p:sldId id="445" r:id="rId8"/>
    <p:sldId id="416" r:id="rId9"/>
    <p:sldId id="417" r:id="rId10"/>
    <p:sldId id="418" r:id="rId11"/>
    <p:sldId id="419" r:id="rId12"/>
    <p:sldId id="420" r:id="rId13"/>
    <p:sldId id="421" r:id="rId14"/>
    <p:sldId id="422" r:id="rId15"/>
    <p:sldId id="447" r:id="rId16"/>
    <p:sldId id="415" r:id="rId17"/>
    <p:sldId id="443" r:id="rId18"/>
    <p:sldId id="406" r:id="rId19"/>
    <p:sldId id="442" r:id="rId20"/>
    <p:sldId id="407" r:id="rId21"/>
    <p:sldId id="448" r:id="rId22"/>
    <p:sldId id="428" r:id="rId23"/>
    <p:sldId id="429" r:id="rId24"/>
    <p:sldId id="430" r:id="rId25"/>
    <p:sldId id="449" r:id="rId26"/>
    <p:sldId id="450" r:id="rId27"/>
    <p:sldId id="451" r:id="rId28"/>
    <p:sldId id="434" r:id="rId29"/>
    <p:sldId id="444" r:id="rId30"/>
    <p:sldId id="408" r:id="rId31"/>
    <p:sldId id="435" r:id="rId32"/>
    <p:sldId id="409" r:id="rId33"/>
    <p:sldId id="452" r:id="rId34"/>
    <p:sldId id="453" r:id="rId35"/>
    <p:sldId id="454" r:id="rId36"/>
    <p:sldId id="455" r:id="rId37"/>
    <p:sldId id="456" r:id="rId38"/>
    <p:sldId id="457" r:id="rId39"/>
    <p:sldId id="458" r:id="rId40"/>
    <p:sldId id="459" r:id="rId41"/>
    <p:sldId id="460" r:id="rId42"/>
    <p:sldId id="461" r:id="rId43"/>
    <p:sldId id="462" r:id="rId44"/>
    <p:sldId id="464" r:id="rId45"/>
    <p:sldId id="259" r:id="rId4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userDrawn="1">
          <p15:clr>
            <a:srgbClr val="A4A3A4"/>
          </p15:clr>
        </p15:guide>
        <p15:guide id="2" orient="horz" pos="164" userDrawn="1">
          <p15:clr>
            <a:srgbClr val="A4A3A4"/>
          </p15:clr>
        </p15:guide>
        <p15:guide id="3" orient="horz" pos="4110" userDrawn="1">
          <p15:clr>
            <a:srgbClr val="A4A3A4"/>
          </p15:clr>
        </p15:guide>
        <p15:guide id="4" orient="horz" pos="709" userDrawn="1">
          <p15:clr>
            <a:srgbClr val="A4A3A4"/>
          </p15:clr>
        </p15:guide>
        <p15:guide id="5" pos="393" userDrawn="1">
          <p15:clr>
            <a:srgbClr val="A4A3A4"/>
          </p15:clr>
        </p15:guide>
        <p15:guide id="6" pos="728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8000"/>
    <a:srgbClr val="FF5050"/>
    <a:srgbClr val="FFCC66"/>
    <a:srgbClr val="FFCC00"/>
    <a:srgbClr val="C6C6FE"/>
    <a:srgbClr val="66CCFF"/>
    <a:srgbClr val="00C691"/>
    <a:srgbClr val="2A2A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7" autoAdjust="0"/>
    <p:restoredTop sz="94270" autoAdjust="0"/>
  </p:normalViewPr>
  <p:slideViewPr>
    <p:cSldViewPr>
      <p:cViewPr varScale="1">
        <p:scale>
          <a:sx n="84" d="100"/>
          <a:sy n="84" d="100"/>
        </p:scale>
        <p:origin x="84" y="284"/>
      </p:cViewPr>
      <p:guideLst>
        <p:guide orient="horz" pos="227"/>
        <p:guide orient="horz" pos="164"/>
        <p:guide orient="horz" pos="4110"/>
        <p:guide orient="horz" pos="709"/>
        <p:guide pos="393"/>
        <p:guide pos="728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dirty="0"/>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2020/9/1</a:t>
            </a:fld>
            <a:endParaRPr lang="en-US" altLang="zh-CN"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dirty="0"/>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a:xfrm>
            <a:off x="381000" y="685800"/>
            <a:ext cx="6096000" cy="3429000"/>
          </a:xfrm>
          <a:ln/>
        </p:spPr>
      </p:sp>
      <p:sp>
        <p:nvSpPr>
          <p:cNvPr id="7171" name="备注占位符 2"/>
          <p:cNvSpPr>
            <a:spLocks noGrp="1" noChangeArrowheads="1"/>
          </p:cNvSpPr>
          <p:nvPr>
            <p:ph type="body" idx="1"/>
          </p:nvPr>
        </p:nvSpPr>
        <p:spPr>
          <a:noFill/>
        </p:spPr>
        <p:txBody>
          <a:bodyPr/>
          <a:lstStyle/>
          <a:p>
            <a:endParaRPr lang="zh-CN" altLang="en-US"/>
          </a:p>
        </p:txBody>
      </p:sp>
      <p:sp>
        <p:nvSpPr>
          <p:cNvPr id="717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A3E064-77A1-49C7-98C3-445F8C44D27F}" type="slidenum">
              <a:rPr lang="zh-CN" altLang="en-US" smtClean="0">
                <a:latin typeface="Arial" panose="020B0604020202020204" pitchFamily="34" charset="0"/>
              </a:rPr>
              <a:pPr>
                <a:spcBef>
                  <a:spcPct val="0"/>
                </a:spcBef>
              </a:pPr>
              <a:t>2</a:t>
            </a:fld>
            <a:endParaRPr lang="en-US" altLang="zh-CN"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24</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25</a:t>
            </a:fld>
            <a:endParaRPr lang="en-US" altLang="zh-CN" dirty="0"/>
          </a:p>
        </p:txBody>
      </p:sp>
    </p:spTree>
    <p:extLst>
      <p:ext uri="{BB962C8B-B14F-4D97-AF65-F5344CB8AC3E}">
        <p14:creationId xmlns:p14="http://schemas.microsoft.com/office/powerpoint/2010/main" val="1510184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26</a:t>
            </a:fld>
            <a:endParaRPr lang="en-US" altLang="zh-CN" dirty="0"/>
          </a:p>
        </p:txBody>
      </p:sp>
    </p:spTree>
    <p:extLst>
      <p:ext uri="{BB962C8B-B14F-4D97-AF65-F5344CB8AC3E}">
        <p14:creationId xmlns:p14="http://schemas.microsoft.com/office/powerpoint/2010/main" val="3736412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27</a:t>
            </a:fld>
            <a:endParaRPr lang="en-US" altLang="zh-CN" dirty="0"/>
          </a:p>
        </p:txBody>
      </p:sp>
    </p:spTree>
    <p:extLst>
      <p:ext uri="{BB962C8B-B14F-4D97-AF65-F5344CB8AC3E}">
        <p14:creationId xmlns:p14="http://schemas.microsoft.com/office/powerpoint/2010/main" val="1931366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dirty="0"/>
          </a:p>
        </p:txBody>
      </p:sp>
    </p:spTree>
    <p:extLst>
      <p:ext uri="{BB962C8B-B14F-4D97-AF65-F5344CB8AC3E}">
        <p14:creationId xmlns:p14="http://schemas.microsoft.com/office/powerpoint/2010/main" val="121127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a:xfrm>
            <a:off x="381000" y="685800"/>
            <a:ext cx="6096000" cy="3429000"/>
          </a:xfrm>
          <a:ln/>
        </p:spPr>
      </p:sp>
      <p:sp>
        <p:nvSpPr>
          <p:cNvPr id="14339" name="备注占位符 2"/>
          <p:cNvSpPr>
            <a:spLocks noGrp="1" noChangeArrowheads="1"/>
          </p:cNvSpPr>
          <p:nvPr>
            <p:ph type="body" idx="1"/>
          </p:nvPr>
        </p:nvSpPr>
        <p:spPr>
          <a:noFill/>
        </p:spPr>
        <p:txBody>
          <a:bodyPr/>
          <a:lstStyle/>
          <a:p>
            <a:pPr eaLnBrk="1" hangingPunct="1">
              <a:spcBef>
                <a:spcPct val="0"/>
              </a:spcBef>
            </a:pPr>
            <a:endParaRPr lang="zh-CN" altLang="en-US"/>
          </a:p>
        </p:txBody>
      </p:sp>
      <p:sp>
        <p:nvSpPr>
          <p:cNvPr id="1434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2F6FD1-0488-45E7-AE98-37F565ADA7E9}" type="slidenum">
              <a:rPr lang="zh-CN" altLang="en-US" smtClean="0">
                <a:latin typeface="Arial" panose="020B0604020202020204" pitchFamily="34" charset="0"/>
              </a:rPr>
              <a:pPr>
                <a:spcBef>
                  <a:spcPct val="0"/>
                </a:spcBef>
              </a:pPr>
              <a:t>8</a:t>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xfrm>
            <a:off x="381000" y="685800"/>
            <a:ext cx="6096000" cy="3429000"/>
          </a:xfrm>
          <a:ln/>
        </p:spPr>
      </p:sp>
      <p:sp>
        <p:nvSpPr>
          <p:cNvPr id="16387" name="备注占位符 2"/>
          <p:cNvSpPr>
            <a:spLocks noGrp="1" noChangeArrowheads="1"/>
          </p:cNvSpPr>
          <p:nvPr>
            <p:ph type="body" idx="1"/>
          </p:nvPr>
        </p:nvSpPr>
        <p:spPr>
          <a:noFill/>
        </p:spPr>
        <p:txBody>
          <a:bodyPr/>
          <a:lstStyle/>
          <a:p>
            <a:endParaRPr lang="zh-CN" altLang="en-US"/>
          </a:p>
        </p:txBody>
      </p:sp>
      <p:sp>
        <p:nvSpPr>
          <p:cNvPr id="1638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B3497E4-D289-4160-AA06-D4E0AEBE59FE}" type="slidenum">
              <a:rPr lang="zh-CN" altLang="en-US" smtClean="0">
                <a:latin typeface="Arial" panose="020B0604020202020204" pitchFamily="34" charset="0"/>
              </a:rPr>
              <a:pPr>
                <a:spcBef>
                  <a:spcPct val="0"/>
                </a:spcBef>
              </a:pPr>
              <a:t>9</a:t>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a:xfrm>
            <a:off x="381000" y="685800"/>
            <a:ext cx="6096000" cy="3429000"/>
          </a:xfrm>
          <a:ln/>
        </p:spPr>
      </p:sp>
      <p:sp>
        <p:nvSpPr>
          <p:cNvPr id="18435" name="备注占位符 2"/>
          <p:cNvSpPr>
            <a:spLocks noGrp="1" noChangeArrowheads="1"/>
          </p:cNvSpPr>
          <p:nvPr>
            <p:ph type="body" idx="1"/>
          </p:nvPr>
        </p:nvSpPr>
        <p:spPr>
          <a:noFill/>
        </p:spPr>
        <p:txBody>
          <a:bodyPr/>
          <a:lstStyle/>
          <a:p>
            <a:endParaRPr lang="zh-CN" altLang="en-US" b="1">
              <a:solidFill>
                <a:srgbClr val="FF0000"/>
              </a:solidFill>
            </a:endParaRPr>
          </a:p>
        </p:txBody>
      </p:sp>
      <p:sp>
        <p:nvSpPr>
          <p:cNvPr id="18436"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FA08995-B8B2-48E1-BDB4-CA28AA05CA3F}" type="slidenum">
              <a:rPr lang="zh-CN" altLang="en-US" smtClean="0">
                <a:latin typeface="Arial" panose="020B0604020202020204" pitchFamily="34" charset="0"/>
              </a:rPr>
              <a:pPr>
                <a:spcBef>
                  <a:spcPct val="0"/>
                </a:spcBef>
              </a:pPr>
              <a:t>10</a:t>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a:xfrm>
            <a:off x="381000" y="685800"/>
            <a:ext cx="6096000" cy="3429000"/>
          </a:xfrm>
          <a:ln/>
        </p:spPr>
      </p:sp>
      <p:sp>
        <p:nvSpPr>
          <p:cNvPr id="20483" name="备注占位符 2"/>
          <p:cNvSpPr>
            <a:spLocks noGrp="1" noChangeArrowheads="1"/>
          </p:cNvSpPr>
          <p:nvPr>
            <p:ph type="body" idx="1"/>
          </p:nvPr>
        </p:nvSpPr>
        <p:spPr>
          <a:noFill/>
        </p:spPr>
        <p:txBody>
          <a:bodyPr/>
          <a:lstStyle/>
          <a:p>
            <a:endParaRPr lang="zh-CN" altLang="en-US"/>
          </a:p>
        </p:txBody>
      </p:sp>
      <p:sp>
        <p:nvSpPr>
          <p:cNvPr id="20484"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349223F-36EB-4578-932C-034BE468F21A}" type="slidenum">
              <a:rPr lang="zh-CN" altLang="en-US" smtClean="0">
                <a:latin typeface="Arial" panose="020B0604020202020204" pitchFamily="34" charset="0"/>
              </a:rPr>
              <a:pPr>
                <a:spcBef>
                  <a:spcPct val="0"/>
                </a:spcBef>
              </a:pPr>
              <a:t>11</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1000" y="685800"/>
            <a:ext cx="6096000" cy="3429000"/>
          </a:xfrm>
          <a:ln/>
        </p:spPr>
      </p:sp>
      <p:sp>
        <p:nvSpPr>
          <p:cNvPr id="22531" name="备注占位符 2"/>
          <p:cNvSpPr>
            <a:spLocks noGrp="1" noChangeArrowheads="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F81277-4F35-4DCD-83DF-C11C2F9B4766}" type="slidenum">
              <a:rPr lang="zh-CN" altLang="en-US" smtClean="0">
                <a:latin typeface="Arial" panose="020B0604020202020204" pitchFamily="34" charset="0"/>
              </a:rPr>
              <a:pPr>
                <a:spcBef>
                  <a:spcPct val="0"/>
                </a:spcBef>
              </a:pPr>
              <a:t>12</a:t>
            </a:fld>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a:xfrm>
            <a:off x="381000" y="685800"/>
            <a:ext cx="6096000" cy="3429000"/>
          </a:xfrm>
          <a:ln/>
        </p:spPr>
      </p:sp>
      <p:sp>
        <p:nvSpPr>
          <p:cNvPr id="24579" name="备注占位符 2"/>
          <p:cNvSpPr>
            <a:spLocks noGrp="1" noChangeArrowheads="1"/>
          </p:cNvSpPr>
          <p:nvPr>
            <p:ph type="body" idx="1"/>
          </p:nvPr>
        </p:nvSpPr>
        <p:spPr>
          <a:noFill/>
        </p:spPr>
        <p:txBody>
          <a:bodyPr/>
          <a:lstStyle/>
          <a:p>
            <a:endParaRPr lang="zh-CN" altLang="en-US"/>
          </a:p>
        </p:txBody>
      </p:sp>
      <p:sp>
        <p:nvSpPr>
          <p:cNvPr id="2458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A879F1D-4B9E-4888-88F1-BC96BF72AEE0}" type="slidenum">
              <a:rPr lang="zh-CN" altLang="en-US" smtClean="0">
                <a:latin typeface="Arial" panose="020B0604020202020204" pitchFamily="34" charset="0"/>
              </a:rPr>
              <a:pPr>
                <a:spcBef>
                  <a:spcPct val="0"/>
                </a:spcBef>
              </a:pPr>
              <a:t>13</a:t>
            </a:fld>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14</a:t>
            </a:fld>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21</a:t>
            </a:fld>
            <a:endParaRPr lang="zh-CN" altLang="en-US">
              <a:latin typeface="Arial" panose="020B0604020202020204" pitchFamily="34" charset="0"/>
            </a:endParaRPr>
          </a:p>
        </p:txBody>
      </p:sp>
    </p:spTree>
    <p:extLst>
      <p:ext uri="{BB962C8B-B14F-4D97-AF65-F5344CB8AC3E}">
        <p14:creationId xmlns:p14="http://schemas.microsoft.com/office/powerpoint/2010/main" val="2361016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hyperlink" Target="http://images.google.cn/imgres?imgurl=http://images.guandian.cn/20081016053158.jpg&amp;imgrefurl=http://www.guandian.cn/article/20081016/76808.html&amp;usg=___KiVNN0ZJty8pDjc7-3R0_GIDKg=&amp;h=228&amp;w=305&amp;sz=11&amp;hl=zh-CN&amp;start=182&amp;tbnid=qx1dDrW-My1xgM:&amp;tbnh=87&amp;tbnw=116&amp;prev=/images?q=%E6%99%B6%E4%BD%93%E7%AE%A1+%E6%97%A9%E6%9C%9F&amp;gbv=2&amp;ndsp=18&amp;hl=zh-CN&amp;sa=N&amp;start=180&amp;newwindow=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images.google.cn/imgres?imgurl=http://cn.made-in-china.com/image/2f0j01DMKtjQbzYTcvM/%E9%9B%86%E6%88%90%E7%94%B5%E8%B7%AF+(NEC-UPA1913TE-TI;SN74LVC1G08YEPR,SOT-163).jpg&amp;imgrefurl=http://cn.made-in-china.com/china-products/productviewzMKxBQhUamcq/%E9%9B%86%E6%88%90%E7%94%B5%E8%B7%AF+(NEC-UPA1913TE-TI;SN74LVC1G08YEPR,SOT-163).html&amp;usg=__nYIHbMJVdRaq36GBm01vQ2gS_Bc=&amp;h=356&amp;w=415&amp;sz=49&amp;hl=zh-CN&amp;start=6&amp;tbnid=cNMsWi8F6UObzM:&amp;tbnh=107&amp;tbnw=125&amp;prev=/images?q=%E9%9B%86%E6%88%90%E7%94%B5%E8%B7%AF&amp;gbv=2&amp;hl=zh-CN&amp;newwindow=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22.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3" name="Rectangle 9"/>
          <p:cNvSpPr>
            <a:spLocks noChangeArrowheads="1"/>
          </p:cNvSpPr>
          <p:nvPr/>
        </p:nvSpPr>
        <p:spPr bwMode="black">
          <a:xfrm>
            <a:off x="1559496" y="2996952"/>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计算机概述</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542E3E66-5868-4B48-903F-AD7BD15410BB}"/>
              </a:ext>
            </a:extLst>
          </p:cNvPr>
          <p:cNvSpPr>
            <a:spLocks noGrp="1" noChangeArrowheads="1"/>
          </p:cNvSpPr>
          <p:nvPr>
            <p:ph type="title"/>
          </p:nvPr>
        </p:nvSpPr>
        <p:spPr/>
        <p:txBody>
          <a:bodyPr/>
          <a:lstStyle/>
          <a:p>
            <a:pPr>
              <a:defRPr/>
            </a:pPr>
            <a:r>
              <a:rPr lang="zh-CN" altLang="en-US" dirty="0">
                <a:latin typeface="+mj-ea"/>
              </a:rPr>
              <a:t>电子管计算机时代</a:t>
            </a:r>
          </a:p>
        </p:txBody>
      </p:sp>
      <p:grpSp>
        <p:nvGrpSpPr>
          <p:cNvPr id="2" name="组合 1"/>
          <p:cNvGrpSpPr/>
          <p:nvPr/>
        </p:nvGrpSpPr>
        <p:grpSpPr>
          <a:xfrm>
            <a:off x="1703512" y="1556792"/>
            <a:ext cx="2736000" cy="3198375"/>
            <a:chOff x="1703512" y="1857376"/>
            <a:chExt cx="2736000" cy="3198375"/>
          </a:xfrm>
        </p:grpSpPr>
        <p:sp>
          <p:nvSpPr>
            <p:cNvPr id="5" name="TextBox 4"/>
            <p:cNvSpPr txBox="1">
              <a:spLocks noChangeArrowheads="1"/>
            </p:cNvSpPr>
            <p:nvPr/>
          </p:nvSpPr>
          <p:spPr bwMode="auto">
            <a:xfrm>
              <a:off x="2495600" y="4531876"/>
              <a:ext cx="1266825" cy="523875"/>
            </a:xfrm>
            <a:prstGeom prst="rect">
              <a:avLst/>
            </a:prstGeom>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电子管</a:t>
              </a:r>
            </a:p>
          </p:txBody>
        </p:sp>
        <p:pic>
          <p:nvPicPr>
            <p:cNvPr id="8" name="Picture 6" descr="Fig08-0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857376"/>
              <a:ext cx="2736000"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5823071" y="1556792"/>
            <a:ext cx="4938916" cy="3198375"/>
            <a:chOff x="5823071" y="1857376"/>
            <a:chExt cx="4938916" cy="3198375"/>
          </a:xfrm>
        </p:grpSpPr>
        <p:pic>
          <p:nvPicPr>
            <p:cNvPr id="7" name="Picture 4" descr="http://www.pykyez.com/student/wujinru/jsj2.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603" y="1857376"/>
              <a:ext cx="3815853"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5823071" y="4532531"/>
              <a:ext cx="4938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1946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宾夕法尼亚大学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ENIAC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1" name="TextBox 10"/>
          <p:cNvSpPr txBox="1">
            <a:spLocks noChangeArrowheads="1"/>
          </p:cNvSpPr>
          <p:nvPr/>
        </p:nvSpPr>
        <p:spPr bwMode="auto">
          <a:xfrm>
            <a:off x="1991544" y="4970686"/>
            <a:ext cx="8392041"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特点：体积大、耗电多、速度低、成本高</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用途：科学计算、为军事与国防尖端科技服务</a:t>
            </a:r>
          </a:p>
        </p:txBody>
      </p:sp>
      <p:sp>
        <p:nvSpPr>
          <p:cNvPr id="12" name="右箭头 11">
            <a:extLst>
              <a:ext uri="{FF2B5EF4-FFF2-40B4-BE49-F238E27FC236}">
                <a16:creationId xmlns:a16="http://schemas.microsoft.com/office/drawing/2014/main" id="{C315F75D-F042-4019-914B-AA5156B91F17}"/>
              </a:ext>
            </a:extLst>
          </p:cNvPr>
          <p:cNvSpPr/>
          <p:nvPr/>
        </p:nvSpPr>
        <p:spPr>
          <a:xfrm>
            <a:off x="4998813" y="2548761"/>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E9DFD92D-8CFF-4476-83EA-1F283871914B}"/>
              </a:ext>
            </a:extLst>
          </p:cNvPr>
          <p:cNvSpPr>
            <a:spLocks noGrp="1" noChangeArrowheads="1"/>
          </p:cNvSpPr>
          <p:nvPr>
            <p:ph type="title"/>
          </p:nvPr>
        </p:nvSpPr>
        <p:spPr/>
        <p:txBody>
          <a:bodyPr/>
          <a:lstStyle/>
          <a:p>
            <a:pPr>
              <a:defRPr/>
            </a:pPr>
            <a:r>
              <a:rPr lang="zh-CN" altLang="en-US" dirty="0">
                <a:latin typeface="+mj-ea"/>
              </a:rPr>
              <a:t>晶体管计算机时代</a:t>
            </a:r>
          </a:p>
        </p:txBody>
      </p:sp>
      <p:grpSp>
        <p:nvGrpSpPr>
          <p:cNvPr id="2" name="组合 1"/>
          <p:cNvGrpSpPr/>
          <p:nvPr/>
        </p:nvGrpSpPr>
        <p:grpSpPr>
          <a:xfrm>
            <a:off x="2063552" y="1498477"/>
            <a:ext cx="2270230" cy="3082651"/>
            <a:chOff x="2238375" y="1714501"/>
            <a:chExt cx="2270230" cy="3082651"/>
          </a:xfrm>
        </p:grpSpPr>
        <p:pic>
          <p:nvPicPr>
            <p:cNvPr id="19465" name="Picture 4" descr="http://tbn1.google.cn/images?q=tbn:qx1dDrW-My1xg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1714501"/>
              <a:ext cx="2270230"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6" name="TextBox 9"/>
            <p:cNvSpPr txBox="1">
              <a:spLocks noChangeArrowheads="1"/>
            </p:cNvSpPr>
            <p:nvPr/>
          </p:nvSpPr>
          <p:spPr bwMode="auto">
            <a:xfrm>
              <a:off x="2738984" y="4273782"/>
              <a:ext cx="1340792" cy="52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晶体管</a:t>
              </a:r>
            </a:p>
          </p:txBody>
        </p:sp>
      </p:grpSp>
      <p:grpSp>
        <p:nvGrpSpPr>
          <p:cNvPr id="3" name="组合 2"/>
          <p:cNvGrpSpPr/>
          <p:nvPr/>
        </p:nvGrpSpPr>
        <p:grpSpPr>
          <a:xfrm>
            <a:off x="6353225" y="1498477"/>
            <a:ext cx="4683942" cy="3082501"/>
            <a:chOff x="6528048" y="1714501"/>
            <a:chExt cx="4683942" cy="3082501"/>
          </a:xfrm>
        </p:grpSpPr>
        <p:pic>
          <p:nvPicPr>
            <p:cNvPr id="19463" name="Picture 2" descr="http://www.sxftc.edu.cn/course/school/pc_basic/lishi/lishi2.files/pgf041213042.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2960" y="1714501"/>
              <a:ext cx="3775653"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4" name="TextBox 5"/>
            <p:cNvSpPr txBox="1">
              <a:spLocks noChangeArrowheads="1"/>
            </p:cNvSpPr>
            <p:nvPr/>
          </p:nvSpPr>
          <p:spPr bwMode="auto">
            <a:xfrm>
              <a:off x="6528048" y="4273782"/>
              <a:ext cx="46839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1954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贝尔实验室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TRADIC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2" name="TextBox 11"/>
          <p:cNvSpPr txBox="1">
            <a:spLocks noChangeArrowheads="1"/>
          </p:cNvSpPr>
          <p:nvPr/>
        </p:nvSpPr>
        <p:spPr bwMode="auto">
          <a:xfrm>
            <a:off x="1631505" y="4797152"/>
            <a:ext cx="936103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特点：体积小、速度快、功耗低、性能稳定</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用途：科学计算、军事服务、数据处理、自动控制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可使用高级语言编写程序，出现了管理程序</a:t>
            </a:r>
          </a:p>
        </p:txBody>
      </p:sp>
      <p:sp>
        <p:nvSpPr>
          <p:cNvPr id="15" name="右箭头 14">
            <a:extLst>
              <a:ext uri="{FF2B5EF4-FFF2-40B4-BE49-F238E27FC236}">
                <a16:creationId xmlns:a16="http://schemas.microsoft.com/office/drawing/2014/main" id="{C315F75D-F042-4019-914B-AA5156B91F17}"/>
              </a:ext>
            </a:extLst>
          </p:cNvPr>
          <p:cNvSpPr/>
          <p:nvPr/>
        </p:nvSpPr>
        <p:spPr>
          <a:xfrm>
            <a:off x="5043053" y="256490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76E99346-3D60-4626-AF93-A8BB254F9529}"/>
              </a:ext>
            </a:extLst>
          </p:cNvPr>
          <p:cNvSpPr>
            <a:spLocks noGrp="1" noChangeArrowheads="1"/>
          </p:cNvSpPr>
          <p:nvPr>
            <p:ph type="title"/>
          </p:nvPr>
        </p:nvSpPr>
        <p:spPr/>
        <p:txBody>
          <a:bodyPr/>
          <a:lstStyle/>
          <a:p>
            <a:pPr>
              <a:defRPr/>
            </a:pPr>
            <a:r>
              <a:rPr lang="zh-CN" altLang="en-US" dirty="0">
                <a:latin typeface="+mj-ea"/>
              </a:rPr>
              <a:t>小、中规模集成电路时代</a:t>
            </a:r>
          </a:p>
        </p:txBody>
      </p:sp>
      <p:grpSp>
        <p:nvGrpSpPr>
          <p:cNvPr id="2" name="组合 1"/>
          <p:cNvGrpSpPr/>
          <p:nvPr/>
        </p:nvGrpSpPr>
        <p:grpSpPr>
          <a:xfrm>
            <a:off x="2423592" y="1556792"/>
            <a:ext cx="2040540" cy="3023161"/>
            <a:chOff x="2667000" y="1830389"/>
            <a:chExt cx="2040540" cy="3023161"/>
          </a:xfrm>
        </p:grpSpPr>
        <p:sp>
          <p:nvSpPr>
            <p:cNvPr id="21513" name="TextBox 15"/>
            <p:cNvSpPr txBox="1">
              <a:spLocks noChangeArrowheads="1"/>
            </p:cNvSpPr>
            <p:nvPr/>
          </p:nvSpPr>
          <p:spPr bwMode="auto">
            <a:xfrm>
              <a:off x="2871216" y="4330163"/>
              <a:ext cx="1632107" cy="52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集成电路</a:t>
              </a:r>
            </a:p>
          </p:txBody>
        </p:sp>
        <p:pic>
          <p:nvPicPr>
            <p:cNvPr id="21514" name="Picture 8" descr="http://tbn0.google.cn/images?q=tbn:cNMsWi8F6UObz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30389"/>
              <a:ext cx="2040540"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6428979" y="1556792"/>
            <a:ext cx="3672085" cy="3254375"/>
            <a:chOff x="6600056" y="1830389"/>
            <a:chExt cx="3672085" cy="3254375"/>
          </a:xfrm>
        </p:grpSpPr>
        <p:pic>
          <p:nvPicPr>
            <p:cNvPr id="21511" name="Picture 2" descr="http://www.sxftc.edu.cn/course/school/pc_basic/lishi/lishi3.files/pgf041213050.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382" y="1830389"/>
              <a:ext cx="3403066"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2" name="TextBox 5"/>
            <p:cNvSpPr txBox="1">
              <a:spLocks noChangeArrowheads="1"/>
            </p:cNvSpPr>
            <p:nvPr/>
          </p:nvSpPr>
          <p:spPr bwMode="auto">
            <a:xfrm>
              <a:off x="6600056" y="4130555"/>
              <a:ext cx="3672085" cy="9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1964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IBM360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系统</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（计算机和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
        <p:nvSpPr>
          <p:cNvPr id="11" name="TextBox 10"/>
          <p:cNvSpPr txBox="1">
            <a:spLocks noChangeArrowheads="1"/>
          </p:cNvSpPr>
          <p:nvPr/>
        </p:nvSpPr>
        <p:spPr bwMode="auto">
          <a:xfrm>
            <a:off x="1055440" y="5013176"/>
            <a:ext cx="10729192"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特点：体积更小、价格更低、可靠性更高、计算速度更快</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用途：增加文字处理和企事业管理，出现了操作系统</a:t>
            </a:r>
          </a:p>
        </p:txBody>
      </p:sp>
      <p:sp>
        <p:nvSpPr>
          <p:cNvPr id="12" name="右箭头 11">
            <a:extLst>
              <a:ext uri="{FF2B5EF4-FFF2-40B4-BE49-F238E27FC236}">
                <a16:creationId xmlns:a16="http://schemas.microsoft.com/office/drawing/2014/main" id="{C315F75D-F042-4019-914B-AA5156B91F17}"/>
              </a:ext>
            </a:extLst>
          </p:cNvPr>
          <p:cNvSpPr/>
          <p:nvPr/>
        </p:nvSpPr>
        <p:spPr>
          <a:xfrm>
            <a:off x="5138787" y="2439317"/>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B950EDE-6B30-49ED-A8AC-27E32F1355AB}"/>
              </a:ext>
            </a:extLst>
          </p:cNvPr>
          <p:cNvSpPr>
            <a:spLocks noGrp="1" noChangeArrowheads="1"/>
          </p:cNvSpPr>
          <p:nvPr>
            <p:ph type="title"/>
          </p:nvPr>
        </p:nvSpPr>
        <p:spPr/>
        <p:txBody>
          <a:bodyPr/>
          <a:lstStyle/>
          <a:p>
            <a:pPr>
              <a:defRPr/>
            </a:pPr>
            <a:r>
              <a:rPr lang="zh-CN" altLang="en-US" dirty="0">
                <a:latin typeface="+mj-ea"/>
              </a:rPr>
              <a:t>大、超大规模、甚大、极大规模</a:t>
            </a:r>
          </a:p>
        </p:txBody>
      </p:sp>
      <p:sp>
        <p:nvSpPr>
          <p:cNvPr id="23555" name="内容占位符 2"/>
          <p:cNvSpPr>
            <a:spLocks noGrp="1" noChangeArrowheads="1"/>
          </p:cNvSpPr>
          <p:nvPr>
            <p:ph idx="1"/>
          </p:nvPr>
        </p:nvSpPr>
        <p:spPr>
          <a:xfrm>
            <a:off x="609600" y="1484784"/>
            <a:ext cx="10814992" cy="504056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微电子技术迅猛发展（高集成度）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半导体存储器问世（大容量、高速度）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数据库技术、网络通信技术、多媒体技术等发展</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甚大、极大规模集成电路计算机时代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单片集成电路规模达</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万晶体管以上</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超标量技术的成熟和广泛应用</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mj-ea"/>
              </a:rPr>
              <a:t>计算机分类</a:t>
            </a:r>
          </a:p>
        </p:txBody>
      </p:sp>
      <p:sp>
        <p:nvSpPr>
          <p:cNvPr id="25603" name="内容占位符 4"/>
          <p:cNvSpPr>
            <a:spLocks noGrp="1" noChangeArrowheads="1"/>
          </p:cNvSpPr>
          <p:nvPr>
            <p:ph idx="1"/>
          </p:nvPr>
        </p:nvSpPr>
        <p:spPr>
          <a:xfrm>
            <a:off x="609600" y="1196752"/>
            <a:ext cx="4343402" cy="5544616"/>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运算方式</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电子数字计算机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电子模拟计算机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混合式电子计算机</a:t>
            </a:r>
          </a:p>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规模和功能</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超级计算机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小型计算机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工作站</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笔记本计算机</a:t>
            </a:r>
            <a:endParaRPr lang="zh-CN" altLang="en-US" sz="36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289" name="Picture 1" descr="C:\Documents and Settings\wonder\桌面\1253881087wXAObba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9936" y="1484784"/>
            <a:ext cx="2736304"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0" name="Picture 2" descr="C:\Documents and Settings\wonder\桌面\2009-08-26-16-44-347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4090" y="1484784"/>
            <a:ext cx="1970462"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7" y="3569643"/>
            <a:ext cx="1800200"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descr="C:\Documents and Settings\wonder\桌面\0d968f2302856005ad34deb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5108" y="3569642"/>
            <a:ext cx="2969443"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blinds(horizontal)">
                                      <p:cBhvr>
                                        <p:cTn id="7" dur="500"/>
                                        <p:tgtEl>
                                          <p:spTgt spid="122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blinds(horizontal)">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blinds(horizontal)">
                                      <p:cBhvr>
                                        <p:cTn id="2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计算机的基本概念</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615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5520" y="1268760"/>
            <a:ext cx="9073008" cy="5400600"/>
          </a:xfrm>
          <a:prstGeom prst="rect">
            <a:avLst/>
          </a:prstGeom>
        </p:spPr>
      </p:pic>
      <p:sp>
        <p:nvSpPr>
          <p:cNvPr id="28674" name="标题 1"/>
          <p:cNvSpPr>
            <a:spLocks noGrp="1" noChangeArrowheads="1"/>
          </p:cNvSpPr>
          <p:nvPr>
            <p:ph type="title"/>
          </p:nvPr>
        </p:nvSpPr>
        <p:spPr/>
        <p:txBody>
          <a:bodyPr/>
          <a:lstStyle/>
          <a:p>
            <a:r>
              <a:rPr lang="zh-CN" altLang="en-US"/>
              <a:t>计算机系统</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计算机系统</a:t>
            </a:r>
          </a:p>
        </p:txBody>
      </p:sp>
      <p:pic>
        <p:nvPicPr>
          <p:cNvPr id="4" name="图片 3"/>
          <p:cNvPicPr>
            <a:picLocks noChangeAspect="1"/>
          </p:cNvPicPr>
          <p:nvPr/>
        </p:nvPicPr>
        <p:blipFill>
          <a:blip r:embed="rId2"/>
          <a:stretch>
            <a:fillRect/>
          </a:stretch>
        </p:blipFill>
        <p:spPr>
          <a:xfrm>
            <a:off x="1559497" y="1988840"/>
            <a:ext cx="9217023" cy="3638393"/>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dirty="0"/>
              <a:t>计算机软件</a:t>
            </a:r>
          </a:p>
        </p:txBody>
      </p:sp>
      <p:grpSp>
        <p:nvGrpSpPr>
          <p:cNvPr id="21" name="组合 20"/>
          <p:cNvGrpSpPr/>
          <p:nvPr/>
        </p:nvGrpSpPr>
        <p:grpSpPr>
          <a:xfrm>
            <a:off x="1559496" y="1268761"/>
            <a:ext cx="8496944" cy="5472607"/>
            <a:chOff x="1559496" y="1268761"/>
            <a:chExt cx="8496944" cy="5472607"/>
          </a:xfrm>
          <a:effectLst>
            <a:outerShdw blurRad="50800" dist="38100" dir="2700000" algn="tl" rotWithShape="0">
              <a:prstClr val="black">
                <a:alpha val="40000"/>
              </a:prstClr>
            </a:outerShdw>
          </a:effectLst>
        </p:grpSpPr>
        <p:grpSp>
          <p:nvGrpSpPr>
            <p:cNvPr id="13" name="组合 12"/>
            <p:cNvGrpSpPr/>
            <p:nvPr/>
          </p:nvGrpSpPr>
          <p:grpSpPr>
            <a:xfrm>
              <a:off x="1559496" y="1268761"/>
              <a:ext cx="8496944" cy="5472607"/>
              <a:chOff x="1559496" y="1268761"/>
              <a:chExt cx="8496944" cy="5472607"/>
            </a:xfrm>
          </p:grpSpPr>
          <p:sp>
            <p:nvSpPr>
              <p:cNvPr id="2" name="椭圆 1"/>
              <p:cNvSpPr/>
              <p:nvPr/>
            </p:nvSpPr>
            <p:spPr>
              <a:xfrm>
                <a:off x="1559496" y="1268761"/>
                <a:ext cx="8496944" cy="5472607"/>
              </a:xfrm>
              <a:prstGeom prst="ellipse">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009772" y="1389682"/>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23" name="文本框 22"/>
              <p:cNvSpPr txBox="1"/>
              <p:nvPr/>
            </p:nvSpPr>
            <p:spPr>
              <a:xfrm>
                <a:off x="3118481" y="1842454"/>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公文制作</a:t>
                </a:r>
              </a:p>
            </p:txBody>
          </p:sp>
          <p:sp>
            <p:nvSpPr>
              <p:cNvPr id="24" name="文本框 23"/>
              <p:cNvSpPr txBox="1"/>
              <p:nvPr/>
            </p:nvSpPr>
            <p:spPr>
              <a:xfrm>
                <a:off x="7392144" y="5601434"/>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科学数值</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计算</a:t>
                </a:r>
              </a:p>
            </p:txBody>
          </p:sp>
          <p:sp>
            <p:nvSpPr>
              <p:cNvPr id="25" name="文本框 24"/>
              <p:cNvSpPr txBox="1"/>
              <p:nvPr/>
            </p:nvSpPr>
            <p:spPr>
              <a:xfrm>
                <a:off x="1724248" y="358743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财务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会计</a:t>
                </a:r>
              </a:p>
            </p:txBody>
          </p:sp>
          <p:sp>
            <p:nvSpPr>
              <p:cNvPr id="26" name="文本框 25"/>
              <p:cNvSpPr txBox="1"/>
              <p:nvPr/>
            </p:nvSpPr>
            <p:spPr>
              <a:xfrm>
                <a:off x="2221116" y="518913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信息检索</a:t>
                </a:r>
              </a:p>
            </p:txBody>
          </p:sp>
          <p:sp>
            <p:nvSpPr>
              <p:cNvPr id="27" name="文本框 26"/>
              <p:cNvSpPr txBox="1"/>
              <p:nvPr/>
            </p:nvSpPr>
            <p:spPr>
              <a:xfrm>
                <a:off x="3157220" y="5693186"/>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数据管理</a:t>
                </a:r>
              </a:p>
            </p:txBody>
          </p:sp>
          <p:sp>
            <p:nvSpPr>
              <p:cNvPr id="28" name="文本框 27"/>
              <p:cNvSpPr txBox="1"/>
              <p:nvPr/>
            </p:nvSpPr>
            <p:spPr>
              <a:xfrm>
                <a:off x="4836051" y="6115684"/>
                <a:ext cx="1980029"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文件压缩和解压</a:t>
                </a:r>
              </a:p>
            </p:txBody>
          </p:sp>
          <p:sp>
            <p:nvSpPr>
              <p:cNvPr id="29" name="文本框 28"/>
              <p:cNvSpPr txBox="1"/>
              <p:nvPr/>
            </p:nvSpPr>
            <p:spPr>
              <a:xfrm>
                <a:off x="2351584" y="2361074"/>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互联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30" name="文本框 29"/>
              <p:cNvSpPr txBox="1"/>
              <p:nvPr/>
            </p:nvSpPr>
            <p:spPr>
              <a:xfrm>
                <a:off x="8269788" y="5068422"/>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网页制作</a:t>
                </a:r>
              </a:p>
            </p:txBody>
          </p:sp>
          <p:sp>
            <p:nvSpPr>
              <p:cNvPr id="31" name="文本框 30"/>
              <p:cNvSpPr txBox="1"/>
              <p:nvPr/>
            </p:nvSpPr>
            <p:spPr>
              <a:xfrm>
                <a:off x="9096177" y="361511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游戏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616280" y="2438553"/>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绘图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297636" y="184641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幻灯演示</a:t>
                </a:r>
              </a:p>
            </p:txBody>
          </p:sp>
        </p:grpSp>
        <p:grpSp>
          <p:nvGrpSpPr>
            <p:cNvPr id="9" name="组合 8"/>
            <p:cNvGrpSpPr/>
            <p:nvPr/>
          </p:nvGrpSpPr>
          <p:grpSpPr>
            <a:xfrm>
              <a:off x="2561588" y="1988840"/>
              <a:ext cx="6414732" cy="3960440"/>
              <a:chOff x="2561588" y="1988840"/>
              <a:chExt cx="6414732" cy="3960440"/>
            </a:xfrm>
          </p:grpSpPr>
          <p:grpSp>
            <p:nvGrpSpPr>
              <p:cNvPr id="5" name="组合 4"/>
              <p:cNvGrpSpPr/>
              <p:nvPr/>
            </p:nvGrpSpPr>
            <p:grpSpPr>
              <a:xfrm>
                <a:off x="2561588" y="1988840"/>
                <a:ext cx="6414732" cy="3960440"/>
                <a:chOff x="2561588" y="1988840"/>
                <a:chExt cx="6414732" cy="3960440"/>
              </a:xfrm>
            </p:grpSpPr>
            <p:sp>
              <p:nvSpPr>
                <p:cNvPr id="6" name="椭圆 5"/>
                <p:cNvSpPr/>
                <p:nvPr/>
              </p:nvSpPr>
              <p:spPr>
                <a:xfrm>
                  <a:off x="2561588" y="1988840"/>
                  <a:ext cx="6414732" cy="3960440"/>
                </a:xfrm>
                <a:prstGeom prst="ellipse">
                  <a:avLst/>
                </a:prstGeom>
                <a:solidFill>
                  <a:schemeClr val="accent5">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630866" y="2132856"/>
                  <a:ext cx="218521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其它系统软件</a:t>
                  </a:r>
                </a:p>
              </p:txBody>
            </p:sp>
            <p:sp>
              <p:nvSpPr>
                <p:cNvPr id="16" name="文本框 15"/>
                <p:cNvSpPr txBox="1"/>
                <p:nvPr/>
              </p:nvSpPr>
              <p:spPr>
                <a:xfrm>
                  <a:off x="3215680" y="2625299"/>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设备驱动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a:t>
                  </a:r>
                </a:p>
              </p:txBody>
            </p:sp>
            <p:sp>
              <p:nvSpPr>
                <p:cNvPr id="17" name="文本框 16"/>
                <p:cNvSpPr txBox="1"/>
                <p:nvPr/>
              </p:nvSpPr>
              <p:spPr>
                <a:xfrm>
                  <a:off x="313050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图形包</a:t>
                  </a:r>
                </a:p>
              </p:txBody>
            </p:sp>
            <p:sp>
              <p:nvSpPr>
                <p:cNvPr id="18" name="文本框 17"/>
                <p:cNvSpPr txBox="1"/>
                <p:nvPr/>
              </p:nvSpPr>
              <p:spPr>
                <a:xfrm>
                  <a:off x="4522459" y="5315439"/>
                  <a:ext cx="2492990"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程序语言和开发环境</a:t>
                  </a:r>
                </a:p>
              </p:txBody>
            </p:sp>
            <p:sp>
              <p:nvSpPr>
                <p:cNvPr id="19" name="文本框 18"/>
                <p:cNvSpPr txBox="1"/>
                <p:nvPr/>
              </p:nvSpPr>
              <p:spPr>
                <a:xfrm>
                  <a:off x="751815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
              <p:nvSpPr>
                <p:cNvPr id="20" name="文本框 19"/>
                <p:cNvSpPr txBox="1"/>
                <p:nvPr/>
              </p:nvSpPr>
              <p:spPr>
                <a:xfrm>
                  <a:off x="7670687" y="2793122"/>
                  <a:ext cx="1017601" cy="707886"/>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数学</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软件包</a:t>
                  </a:r>
                </a:p>
              </p:txBody>
            </p:sp>
          </p:grpSp>
          <p:grpSp>
            <p:nvGrpSpPr>
              <p:cNvPr id="4" name="组合 3"/>
              <p:cNvGrpSpPr/>
              <p:nvPr/>
            </p:nvGrpSpPr>
            <p:grpSpPr>
              <a:xfrm>
                <a:off x="3503712" y="2708920"/>
                <a:ext cx="4473338" cy="2448272"/>
                <a:chOff x="3503712" y="2708920"/>
                <a:chExt cx="4473338" cy="2448272"/>
              </a:xfrm>
            </p:grpSpPr>
            <p:sp>
              <p:nvSpPr>
                <p:cNvPr id="7" name="椭圆 6"/>
                <p:cNvSpPr/>
                <p:nvPr/>
              </p:nvSpPr>
              <p:spPr>
                <a:xfrm>
                  <a:off x="3503712" y="2708920"/>
                  <a:ext cx="4473338" cy="2448272"/>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55840" y="3356992"/>
                  <a:ext cx="2160240" cy="1143744"/>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微软雅黑" panose="020B0503020204020204" pitchFamily="34" charset="-122"/>
                      <a:ea typeface="微软雅黑" panose="020B0503020204020204" pitchFamily="34" charset="-122"/>
                    </a:rPr>
                    <a:t>硬件系统</a:t>
                  </a:r>
                </a:p>
              </p:txBody>
            </p:sp>
            <p:sp>
              <p:nvSpPr>
                <p:cNvPr id="3" name="文本框 2"/>
                <p:cNvSpPr txBox="1"/>
                <p:nvPr/>
              </p:nvSpPr>
              <p:spPr>
                <a:xfrm>
                  <a:off x="4943872" y="2792541"/>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文本框 9"/>
                <p:cNvSpPr txBox="1"/>
                <p:nvPr/>
              </p:nvSpPr>
              <p:spPr>
                <a:xfrm>
                  <a:off x="6917909" y="3698031"/>
                  <a:ext cx="840295"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Unix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47728" y="3698030"/>
                  <a:ext cx="958917"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Linux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08822" y="4551511"/>
                  <a:ext cx="1547218"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Windows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计算机软件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124744"/>
            <a:ext cx="5976664" cy="560462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a:t>引子</a:t>
            </a:r>
          </a:p>
        </p:txBody>
      </p:sp>
      <p:sp>
        <p:nvSpPr>
          <p:cNvPr id="6147" name="内容占位符 2"/>
          <p:cNvSpPr>
            <a:spLocks noGrp="1" noChangeArrowheads="1"/>
          </p:cNvSpPr>
          <p:nvPr>
            <p:ph idx="1"/>
          </p:nvPr>
        </p:nvSpPr>
        <p:spPr>
          <a:xfrm>
            <a:off x="609600" y="1484784"/>
            <a:ext cx="10972800" cy="4641850"/>
          </a:xfrm>
        </p:spPr>
        <p:txBody>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计算机（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computer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俗称电脑，是一种用于高速计算的电子计算机器，可以进行数值计算，又可以进行逻辑计算，还具有存储记忆功能。是能够按照程序运行，自动、高速处理海量数据的现代化智能电子设备。由硬件系统和软件系统所组成，没有安装任何软件的计算机称为裸机。可分为超级计算机、工业控制计算机、网络计算机、个人计算机、嵌入式计算机五类，较先进的计算机有生物计算机、光子计算机、量子计算机等。</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a:t>计算机硬件</a:t>
            </a:r>
          </a:p>
        </p:txBody>
      </p:sp>
      <p:pic>
        <p:nvPicPr>
          <p:cNvPr id="32772"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9536" y="1412776"/>
            <a:ext cx="8208912" cy="535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Times New Roman" panose="02020603050405020304" pitchFamily="18" charset="0"/>
              </a:rPr>
              <a:t>计算机的硬件组成</a:t>
            </a:r>
            <a:endParaRPr lang="zh-CN" altLang="en-US" dirty="0">
              <a:latin typeface="+mj-ea"/>
            </a:endParaRPr>
          </a:p>
        </p:txBody>
      </p:sp>
      <p:sp>
        <p:nvSpPr>
          <p:cNvPr id="25603" name="内容占位符 4"/>
          <p:cNvSpPr>
            <a:spLocks noGrp="1" noChangeArrowheads="1"/>
          </p:cNvSpPr>
          <p:nvPr>
            <p:ph idx="1"/>
          </p:nvPr>
        </p:nvSpPr>
        <p:spPr>
          <a:xfrm>
            <a:off x="609600" y="1556792"/>
            <a:ext cx="10742984" cy="5184576"/>
          </a:xfrm>
        </p:spPr>
        <p:txBody>
          <a:bodyPr/>
          <a:lstStyle/>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中央处理器（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lvl="1" indent="720000" eaLnBrk="1" hangingPunct="1">
              <a:buFont typeface="Verdana" panose="020B0604030504040204" pitchFamily="34" charset="0"/>
              <a:buNone/>
              <a:defRPr/>
            </a:pPr>
            <a:r>
              <a:rPr lang="en-US" altLang="zh-CN" sz="2800" dirty="0">
                <a:solidFill>
                  <a:srgbClr val="C00000"/>
                </a:solidFill>
                <a:latin typeface="微软雅黑" panose="020B0503020204020204" pitchFamily="34" charset="-122"/>
                <a:ea typeface="微软雅黑" panose="020B0503020204020204" pitchFamily="34" charset="-122"/>
              </a:rPr>
              <a:t>CPU = </a:t>
            </a:r>
            <a:r>
              <a:rPr lang="zh-CN" altLang="en-US" sz="2800" dirty="0">
                <a:solidFill>
                  <a:srgbClr val="C00000"/>
                </a:solidFill>
                <a:latin typeface="微软雅黑" panose="020B0503020204020204" pitchFamily="34" charset="-122"/>
                <a:ea typeface="微软雅黑" panose="020B0503020204020204" pitchFamily="34" charset="-122"/>
              </a:rPr>
              <a:t>运算器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控制器</a:t>
            </a:r>
            <a:endParaRPr lang="zh-CN" altLang="en-US" dirty="0">
              <a:solidFill>
                <a:srgbClr val="C00000"/>
              </a:solidFill>
              <a:latin typeface="微软雅黑" panose="020B0503020204020204" pitchFamily="34" charset="-122"/>
              <a:ea typeface="微软雅黑" panose="020B0503020204020204" pitchFamily="34" charset="-122"/>
            </a:endParaRP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主机</a:t>
            </a:r>
          </a:p>
          <a:p>
            <a:pPr marL="720000" lvl="1" indent="720000" eaLnBrk="1" hangingPunct="1">
              <a:buFont typeface="Verdana" panose="020B0604030504040204" pitchFamily="34" charset="0"/>
              <a:buNone/>
              <a:defRPr/>
            </a:pPr>
            <a:r>
              <a:rPr lang="zh-CN" altLang="en-US" sz="2800" dirty="0">
                <a:solidFill>
                  <a:srgbClr val="C00000"/>
                </a:solidFill>
                <a:latin typeface="微软雅黑" panose="020B0503020204020204" pitchFamily="34" charset="-122"/>
                <a:ea typeface="微软雅黑" panose="020B0503020204020204" pitchFamily="34" charset="-122"/>
              </a:rPr>
              <a:t>主机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中央处理器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主存储器</a:t>
            </a: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外部设备</a:t>
            </a:r>
          </a:p>
          <a:p>
            <a:pPr marL="720000" lvl="1" indent="720000" eaLnBrk="1" hangingPunct="1">
              <a:lnSpc>
                <a:spcPct val="150000"/>
              </a:lnSpc>
              <a:spcBef>
                <a:spcPts val="0"/>
              </a:spcBef>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除去主机以外的硬件装置（如输入设备、输出设备、辅助存储器等）</a:t>
            </a:r>
          </a:p>
        </p:txBody>
      </p:sp>
    </p:spTree>
    <p:extLst>
      <p:ext uri="{BB962C8B-B14F-4D97-AF65-F5344CB8AC3E}">
        <p14:creationId xmlns:p14="http://schemas.microsoft.com/office/powerpoint/2010/main" val="22762162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83432" y="3132210"/>
            <a:ext cx="10297144" cy="3465142"/>
            <a:chOff x="983432" y="3132210"/>
            <a:chExt cx="10297144" cy="3465142"/>
          </a:xfrm>
          <a:solidFill>
            <a:schemeClr val="accent5"/>
          </a:solidFill>
        </p:grpSpPr>
        <p:sp>
          <p:nvSpPr>
            <p:cNvPr id="150534" name="Rectangle 6"/>
            <p:cNvSpPr>
              <a:spLocks noChangeArrowheads="1"/>
            </p:cNvSpPr>
            <p:nvPr/>
          </p:nvSpPr>
          <p:spPr bwMode="auto">
            <a:xfrm>
              <a:off x="983432" y="3132210"/>
              <a:ext cx="10297144" cy="3465142"/>
            </a:xfrm>
            <a:prstGeom prst="rect">
              <a:avLst/>
            </a:prstGeom>
            <a:grp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8" name="Text Box 40"/>
            <p:cNvSpPr txBox="1">
              <a:spLocks noChangeArrowheads="1"/>
            </p:cNvSpPr>
            <p:nvPr/>
          </p:nvSpPr>
          <p:spPr bwMode="auto">
            <a:xfrm>
              <a:off x="5445289" y="6063206"/>
              <a:ext cx="803426" cy="461665"/>
            </a:xfrm>
            <a:prstGeom prst="rect">
              <a:avLst/>
            </a:prstGeom>
            <a:grpFill/>
            <a:ln>
              <a:noFill/>
            </a:ln>
            <a:extLs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主机</a:t>
              </a:r>
            </a:p>
          </p:txBody>
        </p:sp>
      </p:grpSp>
      <p:grpSp>
        <p:nvGrpSpPr>
          <p:cNvPr id="13" name="组合 12"/>
          <p:cNvGrpSpPr/>
          <p:nvPr/>
        </p:nvGrpSpPr>
        <p:grpSpPr>
          <a:xfrm>
            <a:off x="3217168" y="4736602"/>
            <a:ext cx="5181600" cy="1295400"/>
            <a:chOff x="3217168" y="4736602"/>
            <a:chExt cx="5181600" cy="1295400"/>
          </a:xfrm>
        </p:grpSpPr>
        <p:sp>
          <p:nvSpPr>
            <p:cNvPr id="34829" name="Rectangle 15"/>
            <p:cNvSpPr>
              <a:spLocks noChangeArrowheads="1"/>
            </p:cNvSpPr>
            <p:nvPr/>
          </p:nvSpPr>
          <p:spPr bwMode="auto">
            <a:xfrm>
              <a:off x="3217168" y="4736602"/>
              <a:ext cx="5181600" cy="1295400"/>
            </a:xfrm>
            <a:prstGeom prst="rect">
              <a:avLst/>
            </a:prstGeom>
            <a:solidFill>
              <a:schemeClr val="accent1"/>
            </a:solidFill>
            <a:ln w="38100">
              <a:solidFill>
                <a:schemeClr val="tx1">
                  <a:lumMod val="75000"/>
                  <a:lumOff val="25000"/>
                </a:schemeClr>
              </a:solidFill>
              <a:prstDash val="solid"/>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4" name="Text Box 36"/>
            <p:cNvSpPr txBox="1">
              <a:spLocks noChangeArrowheads="1"/>
            </p:cNvSpPr>
            <p:nvPr/>
          </p:nvSpPr>
          <p:spPr bwMode="auto">
            <a:xfrm>
              <a:off x="5416436" y="5517232"/>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en-US" altLang="zh-CN" sz="2400" b="1" dirty="0">
                  <a:solidFill>
                    <a:srgbClr val="C00000"/>
                  </a:solidFill>
                  <a:latin typeface="微软雅黑" panose="020B0503020204020204" pitchFamily="34" charset="-122"/>
                  <a:ea typeface="微软雅黑" panose="020B0503020204020204" pitchFamily="34" charset="-122"/>
                </a:rPr>
                <a:t>CPU</a:t>
              </a:r>
            </a:p>
          </p:txBody>
        </p:sp>
      </p:grpSp>
      <p:grpSp>
        <p:nvGrpSpPr>
          <p:cNvPr id="12" name="组合 11"/>
          <p:cNvGrpSpPr/>
          <p:nvPr/>
        </p:nvGrpSpPr>
        <p:grpSpPr>
          <a:xfrm>
            <a:off x="983432" y="1363687"/>
            <a:ext cx="10297144" cy="1700347"/>
            <a:chOff x="983432" y="1363687"/>
            <a:chExt cx="10297144" cy="1700347"/>
          </a:xfrm>
        </p:grpSpPr>
        <p:sp>
          <p:nvSpPr>
            <p:cNvPr id="150531" name="Rectangle 3"/>
            <p:cNvSpPr>
              <a:spLocks noChangeArrowheads="1"/>
            </p:cNvSpPr>
            <p:nvPr/>
          </p:nvSpPr>
          <p:spPr bwMode="auto">
            <a:xfrm>
              <a:off x="983432" y="1363687"/>
              <a:ext cx="10297144" cy="1700347"/>
            </a:xfrm>
            <a:prstGeom prst="rect">
              <a:avLst/>
            </a:prstGeom>
            <a:solidFill>
              <a:schemeClr val="accent6">
                <a:lumMod val="20000"/>
                <a:lumOff val="80000"/>
              </a:schemeClr>
            </a:solid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9" name="Text Box 41"/>
            <p:cNvSpPr txBox="1">
              <a:spLocks noChangeArrowheads="1"/>
            </p:cNvSpPr>
            <p:nvPr/>
          </p:nvSpPr>
          <p:spPr bwMode="auto">
            <a:xfrm flipH="1">
              <a:off x="5350768" y="14596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外设</a:t>
              </a:r>
            </a:p>
          </p:txBody>
        </p:sp>
      </p:grpSp>
      <p:sp>
        <p:nvSpPr>
          <p:cNvPr id="34820" name="Rectangle 5"/>
          <p:cNvSpPr>
            <a:spLocks noGrp="1" noChangeArrowheads="1"/>
          </p:cNvSpPr>
          <p:nvPr>
            <p:ph type="title" idx="4294967295"/>
          </p:nvPr>
        </p:nvSpPr>
        <p:spPr>
          <a:xfrm>
            <a:off x="1703389" y="130176"/>
            <a:ext cx="8785225" cy="708025"/>
          </a:xfrm>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34822" name="Text Box 7"/>
          <p:cNvSpPr txBox="1">
            <a:spLocks noChangeArrowheads="1"/>
          </p:cNvSpPr>
          <p:nvPr/>
        </p:nvSpPr>
        <p:spPr bwMode="auto">
          <a:xfrm>
            <a:off x="34457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34824" name="Text Box 9"/>
          <p:cNvSpPr txBox="1">
            <a:spLocks noChangeArrowheads="1"/>
          </p:cNvSpPr>
          <p:nvPr/>
        </p:nvSpPr>
        <p:spPr bwMode="auto">
          <a:xfrm>
            <a:off x="4741168" y="34412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主存储器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5" name="Text Box 10"/>
          <p:cNvSpPr txBox="1">
            <a:spLocks noChangeArrowheads="1"/>
          </p:cNvSpPr>
          <p:nvPr/>
        </p:nvSpPr>
        <p:spPr bwMode="auto">
          <a:xfrm>
            <a:off x="16931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4826" name="Text Box 11"/>
          <p:cNvSpPr txBox="1">
            <a:spLocks noChangeArrowheads="1"/>
          </p:cNvSpPr>
          <p:nvPr/>
        </p:nvSpPr>
        <p:spPr bwMode="auto">
          <a:xfrm>
            <a:off x="79415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34827" name="Text Box 12"/>
          <p:cNvSpPr txBox="1">
            <a:spLocks noChangeArrowheads="1"/>
          </p:cNvSpPr>
          <p:nvPr/>
        </p:nvSpPr>
        <p:spPr bwMode="auto">
          <a:xfrm>
            <a:off x="4741168" y="20696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辅助存储器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8" name="Line 13"/>
          <p:cNvSpPr>
            <a:spLocks noChangeShapeType="1"/>
          </p:cNvSpPr>
          <p:nvPr/>
        </p:nvSpPr>
        <p:spPr bwMode="auto">
          <a:xfrm>
            <a:off x="5807968" y="2679202"/>
            <a:ext cx="0" cy="762000"/>
          </a:xfrm>
          <a:prstGeom prst="line">
            <a:avLst/>
          </a:prstGeom>
          <a:noFill/>
          <a:ln w="57150" cap="sq">
            <a:solidFill>
              <a:srgbClr val="7A48C4"/>
            </a:solidFill>
            <a:round/>
            <a:headEnd type="triangle" w="med" len="me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0" name="Line 16"/>
          <p:cNvSpPr>
            <a:spLocks noChangeShapeType="1"/>
          </p:cNvSpPr>
          <p:nvPr/>
        </p:nvSpPr>
        <p:spPr bwMode="auto">
          <a:xfrm flipH="1" flipV="1">
            <a:off x="5231904" y="5422401"/>
            <a:ext cx="1139751" cy="1"/>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5807968" y="3974602"/>
            <a:ext cx="609600" cy="1219200"/>
            <a:chOff x="5807968" y="3974602"/>
            <a:chExt cx="609600" cy="1219200"/>
          </a:xfrm>
          <a:effectLst>
            <a:outerShdw blurRad="50800" dist="38100" dir="2700000" algn="tl" rotWithShape="0">
              <a:prstClr val="black">
                <a:alpha val="40000"/>
              </a:prstClr>
            </a:outerShdw>
          </a:effectLst>
        </p:grpSpPr>
        <p:sp>
          <p:nvSpPr>
            <p:cNvPr id="34831" name="Line 17"/>
            <p:cNvSpPr>
              <a:spLocks noChangeShapeType="1"/>
            </p:cNvSpPr>
            <p:nvPr/>
          </p:nvSpPr>
          <p:spPr bwMode="auto">
            <a:xfrm flipH="1">
              <a:off x="5807968" y="5193802"/>
              <a:ext cx="6096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2" name="Line 18"/>
            <p:cNvSpPr>
              <a:spLocks noChangeShapeType="1"/>
            </p:cNvSpPr>
            <p:nvPr/>
          </p:nvSpPr>
          <p:spPr bwMode="auto">
            <a:xfrm flipV="1">
              <a:off x="5807968" y="3974602"/>
              <a:ext cx="0" cy="121920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888088" y="2374400"/>
            <a:ext cx="748680" cy="2590802"/>
            <a:chOff x="6888088" y="2374400"/>
            <a:chExt cx="748680" cy="2590802"/>
          </a:xfrm>
          <a:effectLst>
            <a:outerShdw blurRad="50800" dist="38100" dir="2700000" algn="tl" rotWithShape="0">
              <a:prstClr val="black">
                <a:alpha val="40000"/>
              </a:prstClr>
            </a:outerShdw>
          </a:effectLst>
        </p:grpSpPr>
        <p:sp>
          <p:nvSpPr>
            <p:cNvPr id="34833" name="Line 19"/>
            <p:cNvSpPr>
              <a:spLocks noChangeShapeType="1"/>
            </p:cNvSpPr>
            <p:nvPr/>
          </p:nvSpPr>
          <p:spPr bwMode="auto">
            <a:xfrm flipV="1">
              <a:off x="7636768" y="2374402"/>
              <a:ext cx="0" cy="25908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4" name="Line 20"/>
            <p:cNvSpPr>
              <a:spLocks noChangeShapeType="1"/>
            </p:cNvSpPr>
            <p:nvPr/>
          </p:nvSpPr>
          <p:spPr bwMode="auto">
            <a:xfrm flipH="1" flipV="1">
              <a:off x="6888088" y="2374400"/>
              <a:ext cx="748680" cy="1"/>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5" name="Line 21"/>
          <p:cNvSpPr>
            <a:spLocks noChangeShapeType="1"/>
          </p:cNvSpPr>
          <p:nvPr/>
        </p:nvSpPr>
        <p:spPr bwMode="auto">
          <a:xfrm flipH="1" flipV="1">
            <a:off x="8093967" y="2636911"/>
            <a:ext cx="1" cy="2328290"/>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521968" y="2636912"/>
            <a:ext cx="3124200" cy="2328290"/>
            <a:chOff x="3521968" y="2636912"/>
            <a:chExt cx="3124200" cy="2328290"/>
          </a:xfrm>
          <a:effectLst>
            <a:outerShdw blurRad="50800" dist="38100" dir="2700000" algn="tl" rotWithShape="0">
              <a:prstClr val="black">
                <a:alpha val="40000"/>
              </a:prstClr>
            </a:outerShdw>
          </a:effectLst>
        </p:grpSpPr>
        <p:grpSp>
          <p:nvGrpSpPr>
            <p:cNvPr id="8" name="组合 7"/>
            <p:cNvGrpSpPr/>
            <p:nvPr/>
          </p:nvGrpSpPr>
          <p:grpSpPr>
            <a:xfrm>
              <a:off x="3521968" y="4508002"/>
              <a:ext cx="3124200" cy="457200"/>
              <a:chOff x="3521968" y="4508002"/>
              <a:chExt cx="3124200" cy="457200"/>
            </a:xfrm>
            <a:effectLst/>
          </p:grpSpPr>
          <p:sp>
            <p:nvSpPr>
              <p:cNvPr id="34836" name="Line 22"/>
              <p:cNvSpPr>
                <a:spLocks noChangeShapeType="1"/>
              </p:cNvSpPr>
              <p:nvPr/>
            </p:nvSpPr>
            <p:spPr bwMode="auto">
              <a:xfrm flipV="1">
                <a:off x="6646168" y="4508002"/>
                <a:ext cx="0" cy="4572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7" name="Line 23"/>
              <p:cNvSpPr>
                <a:spLocks noChangeShapeType="1"/>
              </p:cNvSpPr>
              <p:nvPr/>
            </p:nvSpPr>
            <p:spPr bwMode="auto">
              <a:xfrm flipH="1">
                <a:off x="3521968" y="4508002"/>
                <a:ext cx="31242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8" name="Line 24"/>
            <p:cNvSpPr>
              <a:spLocks noChangeShapeType="1"/>
            </p:cNvSpPr>
            <p:nvPr/>
          </p:nvSpPr>
          <p:spPr bwMode="auto">
            <a:xfrm flipV="1">
              <a:off x="3521968" y="2636912"/>
              <a:ext cx="0" cy="187109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874768" y="2636911"/>
            <a:ext cx="2057400" cy="956691"/>
            <a:chOff x="7162800" y="2636911"/>
            <a:chExt cx="2057400" cy="956691"/>
          </a:xfrm>
          <a:effectLst>
            <a:outerShdw blurRad="50800" dist="38100" dir="2700000" algn="tl" rotWithShape="0">
              <a:prstClr val="black">
                <a:alpha val="40000"/>
              </a:prstClr>
            </a:outerShdw>
          </a:effectLst>
        </p:grpSpPr>
        <p:sp>
          <p:nvSpPr>
            <p:cNvPr id="34845" name="Line 31"/>
            <p:cNvSpPr>
              <a:spLocks noChangeShapeType="1"/>
            </p:cNvSpPr>
            <p:nvPr/>
          </p:nvSpPr>
          <p:spPr bwMode="auto">
            <a:xfrm>
              <a:off x="7162800" y="3593602"/>
              <a:ext cx="20574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6" name="Line 32"/>
            <p:cNvSpPr>
              <a:spLocks noChangeShapeType="1"/>
            </p:cNvSpPr>
            <p:nvPr/>
          </p:nvSpPr>
          <p:spPr bwMode="auto">
            <a:xfrm flipV="1">
              <a:off x="9220200" y="2636911"/>
              <a:ext cx="0" cy="956691"/>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8982002" y="4883969"/>
            <a:ext cx="2082550" cy="1137319"/>
            <a:chOff x="8982002" y="4883969"/>
            <a:chExt cx="2082550" cy="1137319"/>
          </a:xfrm>
        </p:grpSpPr>
        <p:sp>
          <p:nvSpPr>
            <p:cNvPr id="34847" name="Line 33"/>
            <p:cNvSpPr>
              <a:spLocks noChangeShapeType="1"/>
            </p:cNvSpPr>
            <p:nvPr/>
          </p:nvSpPr>
          <p:spPr bwMode="auto">
            <a:xfrm>
              <a:off x="8984706" y="5099993"/>
              <a:ext cx="533400" cy="0"/>
            </a:xfrm>
            <a:prstGeom prst="line">
              <a:avLst/>
            </a:prstGeom>
            <a:noFill/>
            <a:ln w="57150" cap="sq">
              <a:solidFill>
                <a:srgbClr val="FF0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8" name="Line 34"/>
            <p:cNvSpPr>
              <a:spLocks noChangeShapeType="1"/>
            </p:cNvSpPr>
            <p:nvPr/>
          </p:nvSpPr>
          <p:spPr bwMode="auto">
            <a:xfrm>
              <a:off x="8984706" y="5460033"/>
              <a:ext cx="533400" cy="0"/>
            </a:xfrm>
            <a:prstGeom prst="line">
              <a:avLst/>
            </a:prstGeom>
            <a:noFill/>
            <a:ln w="57150" cap="sq">
              <a:solidFill>
                <a:srgbClr val="7A48C4"/>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9" name="Line 35"/>
            <p:cNvSpPr>
              <a:spLocks noChangeShapeType="1"/>
            </p:cNvSpPr>
            <p:nvPr/>
          </p:nvSpPr>
          <p:spPr bwMode="auto">
            <a:xfrm>
              <a:off x="8982002" y="5820073"/>
              <a:ext cx="533400" cy="0"/>
            </a:xfrm>
            <a:prstGeom prst="line">
              <a:avLst/>
            </a:prstGeom>
            <a:noFill/>
            <a:ln w="57150" cap="sq">
              <a:solidFill>
                <a:srgbClr val="008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51" name="Text Box 37"/>
            <p:cNvSpPr txBox="1">
              <a:spLocks noChangeArrowheads="1"/>
            </p:cNvSpPr>
            <p:nvPr/>
          </p:nvSpPr>
          <p:spPr bwMode="auto">
            <a:xfrm>
              <a:off x="9597555" y="488396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FF0000"/>
                  </a:solidFill>
                  <a:latin typeface="微软雅黑" panose="020B0503020204020204" pitchFamily="34" charset="-122"/>
                  <a:ea typeface="微软雅黑" panose="020B0503020204020204" pitchFamily="34" charset="-122"/>
                </a:rPr>
                <a:t>控制</a:t>
              </a:r>
            </a:p>
          </p:txBody>
        </p:sp>
        <p:sp>
          <p:nvSpPr>
            <p:cNvPr id="34852" name="Text Box 38"/>
            <p:cNvSpPr txBox="1">
              <a:spLocks noChangeArrowheads="1"/>
            </p:cNvSpPr>
            <p:nvPr/>
          </p:nvSpPr>
          <p:spPr bwMode="auto">
            <a:xfrm>
              <a:off x="9596761" y="524400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9900CC"/>
                  </a:solidFill>
                  <a:latin typeface="微软雅黑" panose="020B0503020204020204" pitchFamily="34" charset="-122"/>
                  <a:ea typeface="微软雅黑" panose="020B0503020204020204" pitchFamily="34" charset="-122"/>
                </a:rPr>
                <a:t>数据</a:t>
              </a:r>
            </a:p>
          </p:txBody>
        </p:sp>
        <p:sp>
          <p:nvSpPr>
            <p:cNvPr id="34853" name="Text Box 39"/>
            <p:cNvSpPr txBox="1">
              <a:spLocks noChangeArrowheads="1"/>
            </p:cNvSpPr>
            <p:nvPr/>
          </p:nvSpPr>
          <p:spPr bwMode="auto">
            <a:xfrm>
              <a:off x="9589468" y="5621178"/>
              <a:ext cx="147508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008000"/>
                  </a:solidFill>
                  <a:latin typeface="微软雅黑" panose="020B0503020204020204" pitchFamily="34" charset="-122"/>
                  <a:ea typeface="微软雅黑" panose="020B0503020204020204" pitchFamily="34" charset="-122"/>
                </a:rPr>
                <a:t>地址或指令</a:t>
              </a:r>
            </a:p>
          </p:txBody>
        </p:sp>
      </p:grpSp>
      <p:grpSp>
        <p:nvGrpSpPr>
          <p:cNvPr id="6" name="组合 5"/>
          <p:cNvGrpSpPr/>
          <p:nvPr/>
        </p:nvGrpSpPr>
        <p:grpSpPr>
          <a:xfrm>
            <a:off x="2683768" y="2679202"/>
            <a:ext cx="2057400" cy="914400"/>
            <a:chOff x="2971800" y="2679202"/>
            <a:chExt cx="2057400" cy="914400"/>
          </a:xfrm>
          <a:effectLst>
            <a:outerShdw blurRad="50800" dist="38100" dir="2700000" algn="tl" rotWithShape="0">
              <a:prstClr val="black">
                <a:alpha val="40000"/>
              </a:prstClr>
            </a:outerShdw>
          </a:effectLst>
        </p:grpSpPr>
        <p:sp>
          <p:nvSpPr>
            <p:cNvPr id="34844" name="Line 30"/>
            <p:cNvSpPr>
              <a:spLocks noChangeShapeType="1"/>
            </p:cNvSpPr>
            <p:nvPr/>
          </p:nvSpPr>
          <p:spPr bwMode="auto">
            <a:xfrm>
              <a:off x="2971800" y="2679202"/>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3" name="Line 29"/>
            <p:cNvSpPr>
              <a:spLocks noChangeShapeType="1"/>
            </p:cNvSpPr>
            <p:nvPr/>
          </p:nvSpPr>
          <p:spPr bwMode="auto">
            <a:xfrm>
              <a:off x="2971800" y="3593602"/>
              <a:ext cx="2057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360168" y="3822202"/>
            <a:ext cx="381000" cy="1143000"/>
            <a:chOff x="4648200" y="3822202"/>
            <a:chExt cx="381000" cy="1143000"/>
          </a:xfrm>
          <a:effectLst>
            <a:outerShdw blurRad="50800" dist="38100" dir="2700000" algn="tl" rotWithShape="0">
              <a:prstClr val="black">
                <a:alpha val="40000"/>
              </a:prstClr>
            </a:outerShdw>
          </a:effectLst>
        </p:grpSpPr>
        <p:sp>
          <p:nvSpPr>
            <p:cNvPr id="34839" name="Line 25"/>
            <p:cNvSpPr>
              <a:spLocks noChangeShapeType="1"/>
            </p:cNvSpPr>
            <p:nvPr/>
          </p:nvSpPr>
          <p:spPr bwMode="auto">
            <a:xfrm>
              <a:off x="4648200" y="3822202"/>
              <a:ext cx="381000" cy="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0" name="Line 26"/>
            <p:cNvSpPr>
              <a:spLocks noChangeShapeType="1"/>
            </p:cNvSpPr>
            <p:nvPr/>
          </p:nvSpPr>
          <p:spPr bwMode="auto">
            <a:xfrm>
              <a:off x="4648200" y="3822202"/>
              <a:ext cx="0" cy="114300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23" name="Text Box 8"/>
          <p:cNvSpPr txBox="1">
            <a:spLocks noChangeArrowheads="1"/>
          </p:cNvSpPr>
          <p:nvPr/>
        </p:nvSpPr>
        <p:spPr bwMode="auto">
          <a:xfrm>
            <a:off x="64175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grpSp>
        <p:nvGrpSpPr>
          <p:cNvPr id="4" name="组合 3"/>
          <p:cNvGrpSpPr/>
          <p:nvPr/>
        </p:nvGrpSpPr>
        <p:grpSpPr>
          <a:xfrm>
            <a:off x="6874768" y="3822202"/>
            <a:ext cx="381000" cy="1143000"/>
            <a:chOff x="7162800" y="3822202"/>
            <a:chExt cx="381000" cy="1143000"/>
          </a:xfrm>
          <a:effectLst>
            <a:outerShdw blurRad="50800" dist="38100" dir="2700000" algn="tl" rotWithShape="0">
              <a:prstClr val="black">
                <a:alpha val="40000"/>
              </a:prstClr>
            </a:outerShdw>
          </a:effectLst>
        </p:grpSpPr>
        <p:sp>
          <p:nvSpPr>
            <p:cNvPr id="34842" name="Line 28"/>
            <p:cNvSpPr>
              <a:spLocks noChangeShapeType="1"/>
            </p:cNvSpPr>
            <p:nvPr/>
          </p:nvSpPr>
          <p:spPr bwMode="auto">
            <a:xfrm flipH="1">
              <a:off x="7162800" y="3822202"/>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1" name="Line 27"/>
            <p:cNvSpPr>
              <a:spLocks noChangeShapeType="1"/>
            </p:cNvSpPr>
            <p:nvPr/>
          </p:nvSpPr>
          <p:spPr bwMode="auto">
            <a:xfrm>
              <a:off x="7543800" y="3822202"/>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1555" name="Rectangle 3">
            <a:extLst>
              <a:ext uri="{FF2B5EF4-FFF2-40B4-BE49-F238E27FC236}">
                <a16:creationId xmlns:a16="http://schemas.microsoft.com/office/drawing/2014/main" id="{4C52981F-473D-4B09-96BB-CDDE906E69E3}"/>
              </a:ext>
            </a:extLst>
          </p:cNvPr>
          <p:cNvSpPr>
            <a:spLocks noGrp="1" noChangeArrowheads="1"/>
          </p:cNvSpPr>
          <p:nvPr>
            <p:ph type="body" idx="4294967295"/>
          </p:nvPr>
        </p:nvSpPr>
        <p:spPr>
          <a:xfrm>
            <a:off x="609600" y="1484314"/>
            <a:ext cx="11103024" cy="4752975"/>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输入设备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输入设备的任务是把人们编好的程序和原始数据送到计算机中去，并且将它们转换成计算机内部所能识别和接受的信息方式。常用的有键盘、鼠标、扫描仪等。</a:t>
            </a:r>
          </a:p>
          <a:p>
            <a:pPr eaLnBrk="1" hangingPunct="1">
              <a:spcBef>
                <a:spcPts val="18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输出设备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输出设备的任务是将计算机的处理结果以人或其他设备所能接受的形式送出计算机。常用的有显示器、打印机、绘图仪等。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25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25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250"/>
                                        <p:tgtEl>
                                          <p:spTgt spid="151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fade">
                                      <p:cBhvr>
                                        <p:cTn id="22" dur="25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609600" y="1628800"/>
            <a:ext cx="10887000" cy="2232248"/>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存储器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存储器是用来存放程序和数据的部件，它是一个记忆装置，也是计算机</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能够实现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存储程序控制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655" b="97050" l="2877" r="94932">
                        <a14:foregroundMark x1="28219" y1="48968" x2="19041" y2="50737"/>
                        <a14:foregroundMark x1="18493" y1="52507" x2="19452" y2="58702"/>
                        <a14:foregroundMark x1="23014" y1="58702" x2="32329" y2="57817"/>
                        <a14:foregroundMark x1="32329" y1="53097" x2="29178" y2="43953"/>
                        <a14:foregroundMark x1="28767" y1="43953" x2="18904" y2="79351"/>
                        <a14:foregroundMark x1="14521" y1="80236" x2="12329" y2="58112"/>
                        <a14:foregroundMark x1="12329" y1="58112" x2="33699" y2="61062"/>
                        <a14:foregroundMark x1="33699" y1="61652" x2="33562" y2="77876"/>
                        <a14:foregroundMark x1="33562" y1="77876" x2="11096" y2="76991"/>
                        <a14:foregroundMark x1="11507" y1="76991" x2="14658" y2="62832"/>
                        <a14:foregroundMark x1="16301" y1="63127" x2="20274" y2="79351"/>
                        <a14:foregroundMark x1="19452" y1="78171" x2="28082" y2="63717"/>
                        <a14:foregroundMark x1="29726" y1="61357" x2="25890" y2="7758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344" y="2060848"/>
            <a:ext cx="7131632" cy="33123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0" b="100000" l="0" r="100000"/>
                    </a14:imgEffect>
                    <a14:imgEffect>
                      <a14:sharpenSoften amount="50000"/>
                    </a14:imgEffect>
                  </a14:imgLayer>
                </a14:imgProps>
              </a:ext>
              <a:ext uri="{28A0092B-C50C-407E-A947-70E740481C1C}">
                <a14:useLocalDpi xmlns:a14="http://schemas.microsoft.com/office/drawing/2010/main" val="0"/>
              </a:ext>
            </a:extLst>
          </a:blip>
          <a:srcRect l="2509" t="5068" r="3384" b="3707"/>
          <a:stretch/>
        </p:blipFill>
        <p:spPr bwMode="auto">
          <a:xfrm>
            <a:off x="7104112" y="2153424"/>
            <a:ext cx="4500500" cy="324036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36675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graphicFrame>
        <p:nvGraphicFramePr>
          <p:cNvPr id="2" name="表格 1"/>
          <p:cNvGraphicFramePr>
            <a:graphicFrameLocks noGrp="1"/>
          </p:cNvGraphicFramePr>
          <p:nvPr>
            <p:extLst>
              <p:ext uri="{D42A27DB-BD31-4B8C-83A1-F6EECF244321}">
                <p14:modId xmlns:p14="http://schemas.microsoft.com/office/powerpoint/2010/main" val="1279037282"/>
              </p:ext>
            </p:extLst>
          </p:nvPr>
        </p:nvGraphicFramePr>
        <p:xfrm>
          <a:off x="1557065" y="2378753"/>
          <a:ext cx="9325040" cy="371454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65630">
                  <a:extLst>
                    <a:ext uri="{9D8B030D-6E8A-4147-A177-3AD203B41FA5}">
                      <a16:colId xmlns:a16="http://schemas.microsoft.com/office/drawing/2014/main" val="1772489044"/>
                    </a:ext>
                  </a:extLst>
                </a:gridCol>
                <a:gridCol w="1165630">
                  <a:extLst>
                    <a:ext uri="{9D8B030D-6E8A-4147-A177-3AD203B41FA5}">
                      <a16:colId xmlns:a16="http://schemas.microsoft.com/office/drawing/2014/main" val="2611716983"/>
                    </a:ext>
                  </a:extLst>
                </a:gridCol>
                <a:gridCol w="1165630">
                  <a:extLst>
                    <a:ext uri="{9D8B030D-6E8A-4147-A177-3AD203B41FA5}">
                      <a16:colId xmlns:a16="http://schemas.microsoft.com/office/drawing/2014/main" val="619635928"/>
                    </a:ext>
                  </a:extLst>
                </a:gridCol>
                <a:gridCol w="1165630">
                  <a:extLst>
                    <a:ext uri="{9D8B030D-6E8A-4147-A177-3AD203B41FA5}">
                      <a16:colId xmlns:a16="http://schemas.microsoft.com/office/drawing/2014/main" val="494815306"/>
                    </a:ext>
                  </a:extLst>
                </a:gridCol>
                <a:gridCol w="1165630">
                  <a:extLst>
                    <a:ext uri="{9D8B030D-6E8A-4147-A177-3AD203B41FA5}">
                      <a16:colId xmlns:a16="http://schemas.microsoft.com/office/drawing/2014/main" val="4233217286"/>
                    </a:ext>
                  </a:extLst>
                </a:gridCol>
                <a:gridCol w="1165630">
                  <a:extLst>
                    <a:ext uri="{9D8B030D-6E8A-4147-A177-3AD203B41FA5}">
                      <a16:colId xmlns:a16="http://schemas.microsoft.com/office/drawing/2014/main" val="1850083778"/>
                    </a:ext>
                  </a:extLst>
                </a:gridCol>
                <a:gridCol w="1165630">
                  <a:extLst>
                    <a:ext uri="{9D8B030D-6E8A-4147-A177-3AD203B41FA5}">
                      <a16:colId xmlns:a16="http://schemas.microsoft.com/office/drawing/2014/main" val="4055257713"/>
                    </a:ext>
                  </a:extLst>
                </a:gridCol>
                <a:gridCol w="1165630">
                  <a:extLst>
                    <a:ext uri="{9D8B030D-6E8A-4147-A177-3AD203B41FA5}">
                      <a16:colId xmlns:a16="http://schemas.microsoft.com/office/drawing/2014/main" val="3934785206"/>
                    </a:ext>
                  </a:extLst>
                </a:gridCol>
              </a:tblGrid>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6913850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59295835"/>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16923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72719391"/>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339841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6785963"/>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03799418"/>
                  </a:ext>
                </a:extLst>
              </a:tr>
            </a:tbl>
          </a:graphicData>
        </a:graphic>
      </p:graphicFrame>
      <p:sp>
        <p:nvSpPr>
          <p:cNvPr id="8" name="矩形 7">
            <a:extLst>
              <a:ext uri="{FF2B5EF4-FFF2-40B4-BE49-F238E27FC236}">
                <a16:creationId xmlns:a16="http://schemas.microsoft.com/office/drawing/2014/main" id="{20696AD8-ECD0-48AD-8F51-D73D7DF9A94A}"/>
              </a:ext>
            </a:extLst>
          </p:cNvPr>
          <p:cNvSpPr/>
          <p:nvPr/>
        </p:nvSpPr>
        <p:spPr>
          <a:xfrm>
            <a:off x="1557065" y="2386880"/>
            <a:ext cx="1152128" cy="504056"/>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0322D81-42EF-493B-BBBE-2279CD4B76F5}"/>
              </a:ext>
            </a:extLst>
          </p:cNvPr>
          <p:cNvSpPr/>
          <p:nvPr/>
        </p:nvSpPr>
        <p:spPr>
          <a:xfrm>
            <a:off x="1557065" y="2386880"/>
            <a:ext cx="9325040" cy="51218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标注 9">
            <a:extLst>
              <a:ext uri="{FF2B5EF4-FFF2-40B4-BE49-F238E27FC236}">
                <a16:creationId xmlns:a16="http://schemas.microsoft.com/office/drawing/2014/main" id="{AA886C9E-D3C9-484D-8E8B-0B1330B60D41}"/>
              </a:ext>
            </a:extLst>
          </p:cNvPr>
          <p:cNvSpPr/>
          <p:nvPr/>
        </p:nvSpPr>
        <p:spPr>
          <a:xfrm>
            <a:off x="10414049" y="1669603"/>
            <a:ext cx="1298575" cy="533860"/>
          </a:xfrm>
          <a:prstGeom prst="wedgeRectCallout">
            <a:avLst>
              <a:gd name="adj1" fmla="val -38952"/>
              <a:gd name="adj2" fmla="val 109014"/>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个字节 </a:t>
            </a:r>
          </a:p>
        </p:txBody>
      </p:sp>
      <p:sp>
        <p:nvSpPr>
          <p:cNvPr id="7" name="矩形标注 6">
            <a:extLst>
              <a:ext uri="{FF2B5EF4-FFF2-40B4-BE49-F238E27FC236}">
                <a16:creationId xmlns:a16="http://schemas.microsoft.com/office/drawing/2014/main" id="{CFCFBA3E-A5B0-4791-A820-3D133179145D}"/>
              </a:ext>
            </a:extLst>
          </p:cNvPr>
          <p:cNvSpPr/>
          <p:nvPr/>
        </p:nvSpPr>
        <p:spPr>
          <a:xfrm>
            <a:off x="764977" y="1666800"/>
            <a:ext cx="1071562" cy="533860"/>
          </a:xfrm>
          <a:prstGeom prst="wedgeRectCallout">
            <a:avLst>
              <a:gd name="adj1" fmla="val 37964"/>
              <a:gd name="adj2" fmla="val 109866"/>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位</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35317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1271464" y="1628800"/>
            <a:ext cx="10225136" cy="3024336"/>
          </a:xfrm>
        </p:spPr>
        <p:txBody>
          <a:bodyPr/>
          <a:lstStyle/>
          <a:p>
            <a:pPr eaLnBrk="1" hangingPunct="1">
              <a:lnSpc>
                <a:spcPct val="120000"/>
              </a:lnSpc>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个字节通常作为识别数据的基本单位，且每个字节均有一个地址。</a:t>
            </a:r>
          </a:p>
          <a:p>
            <a:pPr eaLnBrk="1" hangingPunct="1">
              <a:lnSpc>
                <a:spcPct val="120000"/>
              </a:lnSpc>
              <a:spcBef>
                <a:spcPts val="2400"/>
              </a:spcBef>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个字节包括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位，这</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个二进制位有</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个可能值（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个不同的二进制串）。</a:t>
            </a:r>
          </a:p>
        </p:txBody>
      </p:sp>
    </p:spTree>
    <p:extLst>
      <p:ext uri="{BB962C8B-B14F-4D97-AF65-F5344CB8AC3E}">
        <p14:creationId xmlns:p14="http://schemas.microsoft.com/office/powerpoint/2010/main" val="4088741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F4F95BAC-550A-4566-9424-4393F598371B}"/>
              </a:ext>
            </a:extLst>
          </p:cNvPr>
          <p:cNvSpPr>
            <a:spLocks noGrp="1" noChangeArrowheads="1"/>
          </p:cNvSpPr>
          <p:nvPr>
            <p:ph type="body" idx="4294967295"/>
          </p:nvPr>
        </p:nvSpPr>
        <p:spPr>
          <a:xfrm>
            <a:off x="609600" y="1556792"/>
            <a:ext cx="10670976" cy="4537075"/>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运算器是对信息进行处理和运算的部件，经常进行的运算是算术运算和逻辑运算，因此运算器的核心是</a:t>
            </a:r>
            <a:r>
              <a:rPr lang="zh-CN" altLang="en-US" sz="2800" dirty="0">
                <a:solidFill>
                  <a:srgbClr val="C00000"/>
                </a:solidFill>
                <a:latin typeface="微软雅黑" panose="020B0503020204020204" pitchFamily="34" charset="-122"/>
                <a:ea typeface="微软雅黑" panose="020B0503020204020204" pitchFamily="34" charset="-122"/>
              </a:rPr>
              <a:t>算术逻辑运算单元</a:t>
            </a:r>
            <a:r>
              <a:rPr lang="en-US" altLang="zh-CN" sz="2800" dirty="0">
                <a:solidFill>
                  <a:srgbClr val="C00000"/>
                </a:solidFill>
                <a:latin typeface="微软雅黑" panose="020B0503020204020204" pitchFamily="34" charset="-122"/>
                <a:ea typeface="微软雅黑" panose="020B0503020204020204" pitchFamily="34" charset="-122"/>
              </a:rPr>
              <a:t>ALU</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运算器中有若干个寄存器（如累加寄存器、暂存器等）。</a:t>
            </a:r>
          </a:p>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DB2881EF-86EB-4AB0-BFB7-27612489627D}"/>
              </a:ext>
            </a:extLst>
          </p:cNvPr>
          <p:cNvSpPr>
            <a:spLocks noGrp="1" noChangeArrowheads="1"/>
          </p:cNvSpPr>
          <p:nvPr>
            <p:ph type="body" idx="4294967295"/>
          </p:nvPr>
        </p:nvSpPr>
        <p:spPr>
          <a:xfrm>
            <a:off x="609600" y="1556792"/>
            <a:ext cx="10814992" cy="3556000"/>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控制器</a:t>
            </a: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控制器是整个计算机的指挥中心。</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控制器中主要包括时序控制信号形成部件和一些专用的寄存器。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a:t>课程目标</a:t>
            </a:r>
          </a:p>
        </p:txBody>
      </p:sp>
      <p:sp>
        <p:nvSpPr>
          <p:cNvPr id="8195" name="内容占位符 2"/>
          <p:cNvSpPr>
            <a:spLocks noGrp="1" noChangeArrowheads="1"/>
          </p:cNvSpPr>
          <p:nvPr>
            <p:ph idx="1"/>
          </p:nvPr>
        </p:nvSpPr>
        <p:spPr>
          <a:xfrm>
            <a:off x="609600" y="1700808"/>
            <a:ext cx="10393288" cy="4641850"/>
          </a:xfrm>
        </p:spPr>
        <p:txBody>
          <a:bodyPr/>
          <a:lstStyle/>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理解计算机运行的大概过程</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掌握简单数值数据在计算机中的表示</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了解计算机硬件的基本组成</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了解计算机软件的相关知识</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a:t>冯诺依曼体系结构</a:t>
            </a:r>
          </a:p>
        </p:txBody>
      </p:sp>
      <p:grpSp>
        <p:nvGrpSpPr>
          <p:cNvPr id="31" name="组合 30"/>
          <p:cNvGrpSpPr/>
          <p:nvPr/>
        </p:nvGrpSpPr>
        <p:grpSpPr>
          <a:xfrm>
            <a:off x="767408" y="1772816"/>
            <a:ext cx="6912768" cy="3600400"/>
            <a:chOff x="299356" y="2132856"/>
            <a:chExt cx="6912768" cy="3600400"/>
          </a:xfrm>
        </p:grpSpPr>
        <p:grpSp>
          <p:nvGrpSpPr>
            <p:cNvPr id="28" name="组合 27"/>
            <p:cNvGrpSpPr/>
            <p:nvPr/>
          </p:nvGrpSpPr>
          <p:grpSpPr>
            <a:xfrm>
              <a:off x="1667508" y="2132856"/>
              <a:ext cx="4212468" cy="2376264"/>
              <a:chOff x="1667508" y="2132856"/>
              <a:chExt cx="4212468" cy="2376264"/>
            </a:xfrm>
          </p:grpSpPr>
          <p:sp>
            <p:nvSpPr>
              <p:cNvPr id="14" name="矩形 13"/>
              <p:cNvSpPr/>
              <p:nvPr/>
            </p:nvSpPr>
            <p:spPr>
              <a:xfrm>
                <a:off x="1667508" y="2132856"/>
                <a:ext cx="4212468" cy="2376264"/>
              </a:xfrm>
              <a:prstGeom prst="rect">
                <a:avLst/>
              </a:prstGeom>
              <a:solidFill>
                <a:schemeClr val="bg1">
                  <a:lumMod val="8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919536" y="2348880"/>
                <a:ext cx="3672408" cy="1944216"/>
                <a:chOff x="1703512" y="2564904"/>
                <a:chExt cx="3672408" cy="1944216"/>
              </a:xfrm>
            </p:grpSpPr>
            <p:sp>
              <p:nvSpPr>
                <p:cNvPr id="2" name="矩形 1"/>
                <p:cNvSpPr/>
                <p:nvPr/>
              </p:nvSpPr>
              <p:spPr>
                <a:xfrm>
                  <a:off x="1703512"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7" name="矩形 6"/>
                <p:cNvSpPr/>
                <p:nvPr/>
              </p:nvSpPr>
              <p:spPr>
                <a:xfrm>
                  <a:off x="3791744"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sp>
              <p:nvSpPr>
                <p:cNvPr id="8" name="矩形 7"/>
                <p:cNvSpPr/>
                <p:nvPr/>
              </p:nvSpPr>
              <p:spPr>
                <a:xfrm>
                  <a:off x="2567608" y="3789040"/>
                  <a:ext cx="194421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内存储器</a:t>
                  </a:r>
                </a:p>
              </p:txBody>
            </p:sp>
            <p:cxnSp>
              <p:nvCxnSpPr>
                <p:cNvPr id="4" name="直接连接符 3"/>
                <p:cNvCxnSpPr>
                  <a:stCxn id="2" idx="3"/>
                  <a:endCxn id="7" idx="1"/>
                </p:cNvCxnSpPr>
                <p:nvPr/>
              </p:nvCxnSpPr>
              <p:spPr>
                <a:xfrm>
                  <a:off x="3287688" y="2924944"/>
                  <a:ext cx="50405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079776"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27648"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p:nvPr/>
          </p:nvSpPr>
          <p:spPr>
            <a:xfrm>
              <a:off x="6384032"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0" name="矩形 19"/>
            <p:cNvSpPr/>
            <p:nvPr/>
          </p:nvSpPr>
          <p:spPr>
            <a:xfrm>
              <a:off x="299356"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入</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1" name="矩形 20"/>
            <p:cNvSpPr/>
            <p:nvPr/>
          </p:nvSpPr>
          <p:spPr>
            <a:xfrm>
              <a:off x="2783632" y="5013176"/>
              <a:ext cx="1944216" cy="720080"/>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外存储器</a:t>
              </a:r>
            </a:p>
          </p:txBody>
        </p:sp>
        <p:cxnSp>
          <p:nvCxnSpPr>
            <p:cNvPr id="17" name="直接箭头连接符 16"/>
            <p:cNvCxnSpPr>
              <a:stCxn id="20" idx="3"/>
              <a:endCxn id="14" idx="1"/>
            </p:cNvCxnSpPr>
            <p:nvPr/>
          </p:nvCxnSpPr>
          <p:spPr>
            <a:xfrm>
              <a:off x="1127448" y="3320988"/>
              <a:ext cx="540060"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3"/>
              <a:endCxn id="19" idx="1"/>
            </p:cNvCxnSpPr>
            <p:nvPr/>
          </p:nvCxnSpPr>
          <p:spPr>
            <a:xfrm>
              <a:off x="5879976" y="3320988"/>
              <a:ext cx="504056"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3287688"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23792"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3107668" y="5661248"/>
            <a:ext cx="242566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诺依曼结构</a:t>
            </a: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92" y="1715641"/>
            <a:ext cx="2771775" cy="371475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40" name="文本框 39"/>
          <p:cNvSpPr txBox="1"/>
          <p:nvPr/>
        </p:nvSpPr>
        <p:spPr>
          <a:xfrm>
            <a:off x="9213017" y="5661248"/>
            <a:ext cx="1707519"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p:txBody>
          <a:bodyPr/>
          <a:lstStyle/>
          <a:p>
            <a:r>
              <a:rPr lang="zh-CN" altLang="en-US"/>
              <a:t>冯诺依曼计算机</a:t>
            </a:r>
          </a:p>
        </p:txBody>
      </p:sp>
      <p:sp>
        <p:nvSpPr>
          <p:cNvPr id="4" name="Rectangle 2"/>
          <p:cNvSpPr txBox="1">
            <a:spLocks/>
          </p:cNvSpPr>
          <p:nvPr/>
        </p:nvSpPr>
        <p:spPr bwMode="auto">
          <a:xfrm>
            <a:off x="609600" y="1556792"/>
            <a:ext cx="1052696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计算机（指硬件）应由运算器、存储器、 控制器、输入设备和输出设备五大基本部件组成；</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计算机内部采用</a:t>
            </a:r>
            <a:r>
              <a:rPr lang="zh-CN" altLang="en-US" sz="3200" dirty="0">
                <a:solidFill>
                  <a:srgbClr val="C00000"/>
                </a:solidFill>
                <a:latin typeface="微软雅黑" panose="020B0503020204020204" pitchFamily="34" charset="-122"/>
                <a:ea typeface="微软雅黑" panose="020B0503020204020204" pitchFamily="34" charset="-122"/>
              </a:rPr>
              <a:t>二进制</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来表示指令和数据；</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rgbClr val="C00000"/>
                </a:solidFill>
                <a:latin typeface="微软雅黑" panose="020B0503020204020204" pitchFamily="34" charset="-122"/>
                <a:ea typeface="微软雅黑" panose="020B0503020204020204" pitchFamily="34" charset="-122"/>
              </a:rPr>
              <a:t>将编好的程序和原始数据事先存入存储器中，然后再启动计算机工作，</a:t>
            </a:r>
            <a:r>
              <a:rPr lang="zh-CN" altLang="en-US" sz="3200" dirty="0">
                <a:solidFill>
                  <a:srgbClr val="008000"/>
                </a:solidFill>
                <a:latin typeface="微软雅黑" panose="020B0503020204020204" pitchFamily="34" charset="-122"/>
                <a:ea typeface="微软雅黑" panose="020B0503020204020204" pitchFamily="34" charset="-122"/>
              </a:rPr>
              <a:t>程序就可自动执行。</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a:t>计算机层次</a:t>
            </a:r>
          </a:p>
        </p:txBody>
      </p:sp>
      <p:sp>
        <p:nvSpPr>
          <p:cNvPr id="46083" name="内容占位符 2"/>
          <p:cNvSpPr>
            <a:spLocks noGrp="1" noChangeArrowheads="1"/>
          </p:cNvSpPr>
          <p:nvPr>
            <p:ph idx="1"/>
          </p:nvPr>
        </p:nvSpPr>
        <p:spPr>
          <a:xfrm>
            <a:off x="1991545" y="1637953"/>
            <a:ext cx="2088232" cy="4641850"/>
          </a:xfrm>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整体</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硬件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2" name="矩形: 圆角 1">
            <a:extLst>
              <a:ext uri="{FF2B5EF4-FFF2-40B4-BE49-F238E27FC236}">
                <a16:creationId xmlns:a16="http://schemas.microsoft.com/office/drawing/2014/main" id="{9827E038-415A-4410-9ABE-C9ADB6796084}"/>
              </a:ext>
            </a:extLst>
          </p:cNvPr>
          <p:cNvSpPr/>
          <p:nvPr/>
        </p:nvSpPr>
        <p:spPr>
          <a:xfrm>
            <a:off x="6096000" y="3670747"/>
            <a:ext cx="2448272" cy="57626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硬件系统</a:t>
            </a:r>
          </a:p>
        </p:txBody>
      </p:sp>
      <p:sp>
        <p:nvSpPr>
          <p:cNvPr id="6" name="矩形: 圆角 5">
            <a:extLst>
              <a:ext uri="{FF2B5EF4-FFF2-40B4-BE49-F238E27FC236}">
                <a16:creationId xmlns:a16="http://schemas.microsoft.com/office/drawing/2014/main" id="{96650C90-511F-4AFB-B6AF-7212DAE2B120}"/>
              </a:ext>
            </a:extLst>
          </p:cNvPr>
          <p:cNvSpPr/>
          <p:nvPr/>
        </p:nvSpPr>
        <p:spPr>
          <a:xfrm>
            <a:off x="5519936" y="2708723"/>
            <a:ext cx="3528392" cy="237648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1ABD17AA-8F06-4E9F-BE9C-7F9621D90247}"/>
              </a:ext>
            </a:extLst>
          </p:cNvPr>
          <p:cNvSpPr/>
          <p:nvPr/>
        </p:nvSpPr>
        <p:spPr>
          <a:xfrm>
            <a:off x="5159896" y="1845122"/>
            <a:ext cx="4248472" cy="43921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87" name="文本框 2"/>
          <p:cNvSpPr txBox="1">
            <a:spLocks noChangeArrowheads="1"/>
          </p:cNvSpPr>
          <p:nvPr/>
        </p:nvSpPr>
        <p:spPr bwMode="auto">
          <a:xfrm>
            <a:off x="6456240" y="2924944"/>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系统软件</a:t>
            </a:r>
          </a:p>
        </p:txBody>
      </p:sp>
      <p:sp>
        <p:nvSpPr>
          <p:cNvPr id="46088" name="文本框 9"/>
          <p:cNvSpPr txBox="1">
            <a:spLocks noChangeArrowheads="1"/>
          </p:cNvSpPr>
          <p:nvPr/>
        </p:nvSpPr>
        <p:spPr bwMode="auto">
          <a:xfrm>
            <a:off x="6419727" y="198884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46089" name="文本框 12"/>
          <p:cNvSpPr txBox="1">
            <a:spLocks noChangeArrowheads="1"/>
          </p:cNvSpPr>
          <p:nvPr/>
        </p:nvSpPr>
        <p:spPr bwMode="auto">
          <a:xfrm>
            <a:off x="6528023" y="1310854"/>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用户（人）</a:t>
            </a:r>
          </a:p>
        </p:txBody>
      </p:sp>
      <p:sp>
        <p:nvSpPr>
          <p:cNvPr id="46090" name="文本框 13"/>
          <p:cNvSpPr txBox="1">
            <a:spLocks noChangeArrowheads="1"/>
          </p:cNvSpPr>
          <p:nvPr/>
        </p:nvSpPr>
        <p:spPr bwMode="auto">
          <a:xfrm>
            <a:off x="5752976" y="4437112"/>
            <a:ext cx="3295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操作系统、编译程序等</a:t>
            </a:r>
          </a:p>
        </p:txBody>
      </p:sp>
      <p:sp>
        <p:nvSpPr>
          <p:cNvPr id="46091" name="文本框 14"/>
          <p:cNvSpPr txBox="1">
            <a:spLocks noChangeArrowheads="1"/>
          </p:cNvSpPr>
          <p:nvPr/>
        </p:nvSpPr>
        <p:spPr bwMode="auto">
          <a:xfrm>
            <a:off x="5735514" y="5406315"/>
            <a:ext cx="33848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接口软件、工具软件、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环境数据库等</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计算机性能指标</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90092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机器字长</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机器字长是指参与运算的数的基本位数，它是由加法器、寄存器、数据总线的位数决定的。</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在计算机中为了更灵活地表达和处理信息，许多计算机又以</a:t>
            </a:r>
            <a:r>
              <a:rPr lang="zh-CN" altLang="en-US" dirty="0">
                <a:solidFill>
                  <a:srgbClr val="C00000"/>
                </a:solidFill>
                <a:latin typeface="微软雅黑" panose="020B0503020204020204" pitchFamily="34" charset="-122"/>
                <a:ea typeface="微软雅黑" panose="020B0503020204020204" pitchFamily="34" charset="-122"/>
              </a:rPr>
              <a:t>字节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yte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）为基本单位，一个字节等于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位二进制</a:t>
            </a:r>
            <a:r>
              <a:rPr lang="zh-CN" altLang="en-US" dirty="0">
                <a:solidFill>
                  <a:srgbClr val="C00000"/>
                </a:solidFill>
                <a:latin typeface="微软雅黑" panose="020B0503020204020204" pitchFamily="34" charset="-122"/>
                <a:ea typeface="微软雅黑" panose="020B0503020204020204" pitchFamily="34" charset="-122"/>
              </a:rPr>
              <a:t>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不同的计算机，字（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Word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）可以不相同，但对于系列机来说，在同一系列中，字却是固定的，如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IBM303X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 </a:t>
            </a:r>
          </a:p>
        </p:txBody>
      </p:sp>
    </p:spTree>
    <p:extLst>
      <p:ext uri="{BB962C8B-B14F-4D97-AF65-F5344CB8AC3E}">
        <p14:creationId xmlns:p14="http://schemas.microsoft.com/office/powerpoint/2010/main" val="1760067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数据通路宽度</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数据总线一次所能并行传送信息的位数，称为数据通路宽度。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它影响到信息的传送能力，从而影响计算机的有效处理速度。这里所说的数据通路宽度是指外部数据总线的宽度，它与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内部的数据总线宽度（内部寄存器的大小）有可能不同。 </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内、外数据通路宽度相等的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Intel 8086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80286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80486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8088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80386SX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Pentium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08176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主存容量</a:t>
            </a:r>
          </a:p>
          <a:p>
            <a:pPr marL="720000" indent="720000" eaLnBrk="1" hangingPunct="1">
              <a:lnSpc>
                <a:spcPct val="120000"/>
              </a:lnSpc>
              <a:spcBef>
                <a:spcPts val="60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一个主存储器所能存储的全部信息量称为主存容量。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衡量主存容量单位有两种：</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字节数</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字节编址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30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字数</a:t>
            </a:r>
            <a:r>
              <a:rPr lang="en-US" altLang="zh-CN" sz="2800" dirty="0">
                <a:solidFill>
                  <a:srgbClr val="C00000"/>
                </a:solidFill>
                <a:latin typeface="微软雅黑" panose="020B0503020204020204" pitchFamily="34" charset="-122"/>
                <a:ea typeface="微软雅黑" panose="020B0503020204020204" pitchFamily="34" charset="-122"/>
              </a:rPr>
              <a:t>×</a:t>
            </a:r>
            <a:r>
              <a:rPr lang="zh-CN" altLang="en-US" sz="2800" dirty="0">
                <a:solidFill>
                  <a:srgbClr val="C00000"/>
                </a:solidFill>
                <a:latin typeface="微软雅黑" panose="020B0503020204020204" pitchFamily="34" charset="-122"/>
                <a:ea typeface="微软雅黑" panose="020B0503020204020204" pitchFamily="34" charset="-122"/>
              </a:rPr>
              <a:t>字长</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表示存储器有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个存储单元，每个存储单元字长为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位。</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313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1391056" cy="5112568"/>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运算速度</a:t>
            </a:r>
          </a:p>
          <a:p>
            <a:pPr marL="720000" indent="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作为计量单位来衡量运算速度。</a:t>
            </a:r>
          </a:p>
          <a:p>
            <a:pPr marL="720000" indent="0" eaLnBrk="1" hangingPunct="1">
              <a:lnSpc>
                <a:spcPct val="120000"/>
              </a:lnSpc>
              <a:spcBef>
                <a:spcPts val="30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表示每秒百万条指令。</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  = </a:t>
            </a:r>
          </a:p>
          <a:p>
            <a:pPr marL="720000" indent="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表示每秒百万次浮点运算。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 = </a:t>
            </a:r>
          </a:p>
          <a:p>
            <a:pPr marL="720000" indent="72000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也可以用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来衡量运算速度。</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是指：执行一条指令所需时钟周期数。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7392144" y="2563316"/>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m:rPr>
                              <m:nor/>
                            </m:rPr>
                            <a:rPr lang="zh-CN" altLang="en-US" sz="2800" dirty="0">
                              <a:solidFill>
                                <a:schemeClr val="tx1">
                                  <a:lumMod val="75000"/>
                                  <a:lumOff val="25000"/>
                                </a:schemeClr>
                              </a:solidFill>
                              <a:latin typeface="+mn-ea"/>
                              <a:ea typeface="+mn-ea"/>
                            </a:rPr>
                            <m:t>指令条数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92144" y="2563316"/>
                <a:ext cx="2560322" cy="10097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9120336" y="3717032"/>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a:rPr lang="zh-CN" altLang="en-US" sz="2800" i="1">
                              <a:solidFill>
                                <a:schemeClr val="tx1">
                                  <a:lumMod val="75000"/>
                                  <a:lumOff val="25000"/>
                                </a:schemeClr>
                              </a:solidFill>
                              <a:latin typeface="Cambria Math" panose="02040503050406030204" pitchFamily="18" charset="0"/>
                              <a:ea typeface="+mn-ea"/>
                            </a:rPr>
                            <m:t>浮点</m:t>
                          </m:r>
                          <m:r>
                            <a:rPr lang="zh-CN" altLang="en-US" sz="2800" i="1" smtClean="0">
                              <a:solidFill>
                                <a:schemeClr val="tx1">
                                  <a:lumMod val="75000"/>
                                  <a:lumOff val="25000"/>
                                </a:schemeClr>
                              </a:solidFill>
                              <a:latin typeface="Cambria Math" panose="02040503050406030204" pitchFamily="18" charset="0"/>
                              <a:ea typeface="+mn-ea"/>
                            </a:rPr>
                            <m:t>操作</m:t>
                          </m:r>
                          <m:r>
                            <a:rPr lang="zh-CN" altLang="en-US" sz="2800" i="1">
                              <a:solidFill>
                                <a:schemeClr val="tx1">
                                  <a:lumMod val="75000"/>
                                  <a:lumOff val="25000"/>
                                </a:schemeClr>
                              </a:solidFill>
                              <a:latin typeface="Cambria Math" panose="02040503050406030204" pitchFamily="18" charset="0"/>
                              <a:ea typeface="+mn-ea"/>
                            </a:rPr>
                            <m:t>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120336" y="3717032"/>
                <a:ext cx="2560322" cy="10097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415826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052736"/>
            <a:ext cx="10814992" cy="5544616"/>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例题：</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某计算机主频为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1.2GHz</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，其指令分为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类，它们在基准程序中所占比例及</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如下表所示。（提示：计算机主频：计算机时钟周期的倒数）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该机的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数是：（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 100                B. 200               C. 400               D. 600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11026905"/>
              </p:ext>
            </p:extLst>
          </p:nvPr>
        </p:nvGraphicFramePr>
        <p:xfrm>
          <a:off x="2207568" y="3501008"/>
          <a:ext cx="7704855" cy="18542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1097886201"/>
                    </a:ext>
                  </a:extLst>
                </a:gridCol>
                <a:gridCol w="2568285">
                  <a:extLst>
                    <a:ext uri="{9D8B030D-6E8A-4147-A177-3AD203B41FA5}">
                      <a16:colId xmlns:a16="http://schemas.microsoft.com/office/drawing/2014/main" val="136141941"/>
                    </a:ext>
                  </a:extLst>
                </a:gridCol>
                <a:gridCol w="2568285">
                  <a:extLst>
                    <a:ext uri="{9D8B030D-6E8A-4147-A177-3AD203B41FA5}">
                      <a16:colId xmlns:a16="http://schemas.microsoft.com/office/drawing/2014/main" val="976808463"/>
                    </a:ext>
                  </a:extLst>
                </a:gridCol>
              </a:tblGrid>
              <a:tr h="370840">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指令类型</a:t>
                      </a: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所占比例</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CPI</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1092962"/>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040238"/>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3</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6836225"/>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4</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2711319"/>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D</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25120991"/>
                  </a:ext>
                </a:extLst>
              </a:tr>
            </a:tbl>
          </a:graphicData>
        </a:graphic>
      </p:graphicFrame>
    </p:spTree>
    <p:extLst>
      <p:ext uri="{BB962C8B-B14F-4D97-AF65-F5344CB8AC3E}">
        <p14:creationId xmlns:p14="http://schemas.microsoft.com/office/powerpoint/2010/main" val="18657498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4000" dirty="0">
                <a:solidFill>
                  <a:srgbClr val="C00000"/>
                </a:solidFill>
                <a:latin typeface="微软雅黑" panose="020B0503020204020204" pitchFamily="34" charset="-122"/>
                <a:ea typeface="微软雅黑" panose="020B0503020204020204" pitchFamily="34" charset="-122"/>
              </a:rPr>
              <a:t>计算机的应用领域及发展趋势</a:t>
            </a:r>
            <a:endParaRPr lang="en-US" altLang="zh-CN" sz="4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68668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课程考核</a:t>
            </a:r>
          </a:p>
        </p:txBody>
      </p:sp>
      <p:sp>
        <p:nvSpPr>
          <p:cNvPr id="9219" name="内容占位符 2"/>
          <p:cNvSpPr txBox="1">
            <a:spLocks/>
          </p:cNvSpPr>
          <p:nvPr/>
        </p:nvSpPr>
        <p:spPr bwMode="auto">
          <a:xfrm>
            <a:off x="609600" y="1556792"/>
            <a:ext cx="10454952"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专业必修课，</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3.5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学分。</a:t>
            </a:r>
          </a:p>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本课程的成绩由三部分组成：</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平时表现：</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雪梨任务：</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期末考试：</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30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计算机应用</a:t>
            </a:r>
            <a:endParaRPr lang="zh-CN" altLang="en-US" dirty="0"/>
          </a:p>
        </p:txBody>
      </p:sp>
      <p:sp>
        <p:nvSpPr>
          <p:cNvPr id="46083" name="内容占位符 2"/>
          <p:cNvSpPr>
            <a:spLocks noGrp="1" noChangeArrowheads="1"/>
          </p:cNvSpPr>
          <p:nvPr>
            <p:ph idx="1"/>
          </p:nvPr>
        </p:nvSpPr>
        <p:spPr>
          <a:xfrm>
            <a:off x="609600" y="1340768"/>
            <a:ext cx="455029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科学计算</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数据处理</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过程控制</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计算机辅助系统</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人工智能</a:t>
            </a:r>
          </a:p>
        </p:txBody>
      </p:sp>
      <p:pic>
        <p:nvPicPr>
          <p:cNvPr id="5" name="Picture 4" descr="C:\Documents and Settings\wonder\桌面\3_clip_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576" y="1540321"/>
            <a:ext cx="3429000" cy="246474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C:\Documents and Settings\wonder\桌面\201010030931266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0634" y="4218582"/>
            <a:ext cx="2765425" cy="209073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C:\Documents and Settings\wonder\桌面\200841611433798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575" y="4218582"/>
            <a:ext cx="3429000" cy="206583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3" descr="C:\Documents and Settings\Administrator\桌面\2029588_120404046880_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633" y="1540322"/>
            <a:ext cx="2765425" cy="246474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13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计算机发展方向</a:t>
            </a:r>
            <a:endParaRPr lang="zh-CN" altLang="en-US" dirty="0"/>
          </a:p>
        </p:txBody>
      </p:sp>
      <p:sp>
        <p:nvSpPr>
          <p:cNvPr id="46083" name="内容占位符 2"/>
          <p:cNvSpPr>
            <a:spLocks noGrp="1" noChangeArrowheads="1"/>
          </p:cNvSpPr>
          <p:nvPr>
            <p:ph idx="1"/>
          </p:nvPr>
        </p:nvSpPr>
        <p:spPr>
          <a:xfrm>
            <a:off x="609600" y="1340768"/>
            <a:ext cx="383021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巨型化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微型化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智能化</a:t>
            </a:r>
          </a:p>
        </p:txBody>
      </p:sp>
      <p:pic>
        <p:nvPicPr>
          <p:cNvPr id="9" name="Picture 1" descr="C:\Documents and Settings\wonder\桌面\53770164801042169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72" y="1367064"/>
            <a:ext cx="3357563" cy="271000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4" descr="C:\Documents and Settings\wonder\桌面\2629731_112002477607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938" y="4395013"/>
            <a:ext cx="2424572" cy="225062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5" descr="C:\Documents and Settings\wonder\桌面\topolog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11" y="4395013"/>
            <a:ext cx="2747693" cy="2239466"/>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C:\Documents and Settings\Administrator\桌面\img1014413_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5480" y="1367064"/>
            <a:ext cx="1891453" cy="264802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36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340768"/>
            <a:ext cx="10814992" cy="5256584"/>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大数据                      </a:t>
            </a:r>
          </a:p>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是指无法在可承受的时间范围内用常规软件工具进行捕捉、管理和处理的数据集合。</a:t>
            </a:r>
          </a:p>
          <a:p>
            <a:pPr marL="720000" indent="720000" eaLnBrk="1" hangingPunct="1">
              <a:lnSpc>
                <a:spcPct val="120000"/>
              </a:lnSpc>
              <a:spcBef>
                <a:spcPts val="18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是需要新处理模式才能具有更强的决策力、洞察发现力和流程优化能力的海量、高增长率和多样化的信息资产。</a:t>
            </a:r>
          </a:p>
          <a:p>
            <a:pPr marL="720000" indent="720000" eaLnBrk="1" hangingPunct="1">
              <a:lnSpc>
                <a:spcPct val="120000"/>
              </a:lnSpc>
              <a:spcBef>
                <a:spcPts val="18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大数据的特点：</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Volume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（大量）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Velocity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（高速）</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Variety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（多样）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Value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（价值）</a:t>
            </a:r>
          </a:p>
          <a:p>
            <a:pPr marL="0" indent="0" eaLnBrk="1" hangingPunct="1">
              <a:lnSpc>
                <a:spcPct val="150000"/>
              </a:lnSpc>
              <a:spcBef>
                <a:spcPts val="600"/>
              </a:spcBef>
              <a:buFont typeface="Wingdings 3" panose="05040102010807070707" pitchFamily="18" charset="2"/>
              <a:buNone/>
              <a:defRPr/>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4746744"/>
            <a:ext cx="2562225" cy="18478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64014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412776"/>
            <a:ext cx="10814992" cy="5085184"/>
          </a:xfrm>
        </p:spPr>
        <p:txBody>
          <a:bodyPr/>
          <a:lstStyle/>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并不在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，而在于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。价值含量、挖掘成本比数量更为重要。</a:t>
            </a:r>
          </a:p>
          <a:p>
            <a:pPr marL="720000" indent="720000" eaLnBrk="1" hangingPunct="1">
              <a:lnSpc>
                <a:spcPct val="120000"/>
              </a:lnSpc>
              <a:spcBef>
                <a:spcPts val="12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是在多样的大量的数据中，迅速获取信息的能力。其重心是能力。</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12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大数据应用：</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商业中的大数据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体育竞技中的大数据</a:t>
            </a: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日常生活中的大数据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05190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云计算</a:t>
            </a:r>
          </a:p>
        </p:txBody>
      </p:sp>
      <p:sp>
        <p:nvSpPr>
          <p:cNvPr id="46083" name="内容占位符 2"/>
          <p:cNvSpPr>
            <a:spLocks noGrp="1" noChangeArrowheads="1"/>
          </p:cNvSpPr>
          <p:nvPr>
            <p:ph idx="1"/>
          </p:nvPr>
        </p:nvSpPr>
        <p:spPr>
          <a:xfrm>
            <a:off x="983432" y="1340768"/>
            <a:ext cx="10297144" cy="5517232"/>
          </a:xfrm>
        </p:spPr>
        <p:txBody>
          <a:bodyPr/>
          <a:lstStyle/>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从技术上看，大数据与云计算的关系就像一枚硬币的正反面一样密不可分。大数据必然无法用单台的计算机进行处理，必须采用分布式架构。它的特色在于对海量数据进行分布式数据挖掘，但它必须依托云计算的分布式处理、分布式数据库和云存储、虚拟化技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云计算特点：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超大规模</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虚拟化</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高可靠性</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通用性</a:t>
            </a:r>
          </a:p>
          <a:p>
            <a:pPr marL="0" indent="720000" eaLnBrk="1" hangingPunct="1">
              <a:lnSpc>
                <a:spcPct val="120000"/>
              </a:lnSpc>
              <a:spcBef>
                <a:spcPts val="600"/>
              </a:spcBef>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46518" y="3861048"/>
            <a:ext cx="3918034" cy="208823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矩形 2"/>
          <p:cNvSpPr/>
          <p:nvPr/>
        </p:nvSpPr>
        <p:spPr>
          <a:xfrm>
            <a:off x="3503712" y="4581128"/>
            <a:ext cx="4320480" cy="2046714"/>
          </a:xfrm>
          <a:prstGeom prst="rect">
            <a:avLst/>
          </a:prstGeom>
        </p:spPr>
        <p:txBody>
          <a:bodyPr wrap="square">
            <a:spAutoFit/>
          </a:bodyPr>
          <a:lstStyle/>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高可扩展性</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按需服务</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(7)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极其廉价</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(8)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潜在的危险性</a:t>
            </a:r>
          </a:p>
        </p:txBody>
      </p:sp>
    </p:spTree>
    <p:extLst>
      <p:ext uri="{BB962C8B-B14F-4D97-AF65-F5344CB8AC3E}">
        <p14:creationId xmlns:p14="http://schemas.microsoft.com/office/powerpoint/2010/main" val="114243407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dirty="0">
                <a:solidFill>
                  <a:schemeClr val="bg1"/>
                </a:solidFill>
              </a:rPr>
              <a:t>Questions?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课程概述</a:t>
            </a:r>
          </a:p>
        </p:txBody>
      </p:sp>
      <p:sp>
        <p:nvSpPr>
          <p:cNvPr id="9219" name="内容占位符 2"/>
          <p:cNvSpPr txBox="1">
            <a:spLocks/>
          </p:cNvSpPr>
          <p:nvPr/>
        </p:nvSpPr>
        <p:spPr bwMode="auto">
          <a:xfrm>
            <a:off x="609600" y="1556792"/>
            <a:ext cx="1059896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本课程是软件工程专业基础课程，也是必修课程，是打开计算机大门的钥匙；它包括八方面的内容。</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1"/>
          <p:cNvSpPr txBox="1">
            <a:spLocks noChangeArrowheads="1"/>
          </p:cNvSpPr>
          <p:nvPr/>
        </p:nvSpPr>
        <p:spPr bwMode="auto">
          <a:xfrm>
            <a:off x="1924860" y="3203819"/>
            <a:ext cx="2698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计算机概述</a:t>
            </a:r>
          </a:p>
        </p:txBody>
      </p:sp>
      <p:sp>
        <p:nvSpPr>
          <p:cNvPr id="5" name="TextBox 5"/>
          <p:cNvSpPr txBox="1">
            <a:spLocks noChangeArrowheads="1"/>
          </p:cNvSpPr>
          <p:nvPr/>
        </p:nvSpPr>
        <p:spPr bwMode="auto">
          <a:xfrm>
            <a:off x="1924860" y="3876042"/>
            <a:ext cx="3518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计算机中的数据</a:t>
            </a:r>
          </a:p>
        </p:txBody>
      </p:sp>
      <p:sp>
        <p:nvSpPr>
          <p:cNvPr id="6" name="TextBox 6"/>
          <p:cNvSpPr txBox="1">
            <a:spLocks noChangeArrowheads="1"/>
          </p:cNvSpPr>
          <p:nvPr/>
        </p:nvSpPr>
        <p:spPr bwMode="auto">
          <a:xfrm>
            <a:off x="1924860" y="4548265"/>
            <a:ext cx="40891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语言及应用</a:t>
            </a:r>
          </a:p>
        </p:txBody>
      </p:sp>
      <p:sp>
        <p:nvSpPr>
          <p:cNvPr id="7" name="TextBox 7"/>
          <p:cNvSpPr txBox="1">
            <a:spLocks noChangeArrowheads="1"/>
          </p:cNvSpPr>
          <p:nvPr/>
        </p:nvSpPr>
        <p:spPr bwMode="auto">
          <a:xfrm>
            <a:off x="1924860" y="5220489"/>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程序设计导引</a:t>
            </a:r>
          </a:p>
        </p:txBody>
      </p:sp>
      <p:sp>
        <p:nvSpPr>
          <p:cNvPr id="8" name="TextBox 8"/>
          <p:cNvSpPr txBox="1">
            <a:spLocks noChangeArrowheads="1"/>
          </p:cNvSpPr>
          <p:nvPr/>
        </p:nvSpPr>
        <p:spPr bwMode="auto">
          <a:xfrm>
            <a:off x="6515849" y="3203819"/>
            <a:ext cx="1467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算法</a:t>
            </a:r>
          </a:p>
        </p:txBody>
      </p:sp>
      <p:sp>
        <p:nvSpPr>
          <p:cNvPr id="9" name="TextBox 9"/>
          <p:cNvSpPr txBox="1">
            <a:spLocks noChangeArrowheads="1"/>
          </p:cNvSpPr>
          <p:nvPr/>
        </p:nvSpPr>
        <p:spPr bwMode="auto">
          <a:xfrm>
            <a:off x="6515849" y="3876042"/>
            <a:ext cx="2287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TextBox 10"/>
          <p:cNvSpPr txBox="1">
            <a:spLocks noChangeArrowheads="1"/>
          </p:cNvSpPr>
          <p:nvPr/>
        </p:nvSpPr>
        <p:spPr bwMode="auto">
          <a:xfrm>
            <a:off x="6515849" y="4548265"/>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网络和物联网</a:t>
            </a:r>
          </a:p>
        </p:txBody>
      </p:sp>
      <p:sp>
        <p:nvSpPr>
          <p:cNvPr id="11" name="TextBox 11"/>
          <p:cNvSpPr txBox="1">
            <a:spLocks noChangeArrowheads="1"/>
          </p:cNvSpPr>
          <p:nvPr/>
        </p:nvSpPr>
        <p:spPr bwMode="auto">
          <a:xfrm>
            <a:off x="6515849" y="5220489"/>
            <a:ext cx="187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30781474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计算机的历史及分类</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latin typeface="微软雅黑" panose="020B0503020204020204" pitchFamily="34" charset="-122"/>
                <a:ea typeface="微软雅黑" panose="020B0503020204020204" pitchFamily="34" charset="-122"/>
              </a:rPr>
              <a:t> </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02267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A3FC12-A37D-475D-95A4-F998C3134B55}"/>
              </a:ext>
            </a:extLst>
          </p:cNvPr>
          <p:cNvSpPr>
            <a:spLocks noGrp="1" noChangeArrowheads="1"/>
          </p:cNvSpPr>
          <p:nvPr>
            <p:ph type="title"/>
          </p:nvPr>
        </p:nvSpPr>
        <p:spPr/>
        <p:txBody>
          <a:bodyPr/>
          <a:lstStyle/>
          <a:p>
            <a:pPr>
              <a:defRPr/>
            </a:pPr>
            <a:r>
              <a:rPr lang="zh-CN" altLang="en-US" dirty="0">
                <a:latin typeface="+mj-ea"/>
              </a:rPr>
              <a:t>计算机发展</a:t>
            </a:r>
            <a:r>
              <a:rPr lang="en-US" altLang="zh-CN" dirty="0">
                <a:latin typeface="+mj-ea"/>
              </a:rPr>
              <a:t>(</a:t>
            </a:r>
            <a:r>
              <a:rPr lang="zh-CN" altLang="en-US" dirty="0">
                <a:latin typeface="+mj-ea"/>
              </a:rPr>
              <a:t>电子技术</a:t>
            </a:r>
            <a:r>
              <a:rPr lang="en-US" altLang="zh-CN" dirty="0">
                <a:latin typeface="+mj-ea"/>
              </a:rPr>
              <a:t>)</a:t>
            </a:r>
          </a:p>
        </p:txBody>
      </p:sp>
      <p:sp>
        <p:nvSpPr>
          <p:cNvPr id="19460" name="Rectangle 3"/>
          <p:cNvSpPr>
            <a:spLocks noGrp="1" noChangeArrowheads="1"/>
          </p:cNvSpPr>
          <p:nvPr>
            <p:ph idx="1"/>
          </p:nvPr>
        </p:nvSpPr>
        <p:spPr>
          <a:xfrm>
            <a:off x="609600" y="1484784"/>
            <a:ext cx="10972800" cy="464185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历史上的计算器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电子管计算机时代（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1946—1958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晶体管计算机时代（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1958—1965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小、中规模集成电路时代（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1965—1970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大、超大、甚大、极大规模集成电路时代（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至今）</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D81695C9-EE00-47A5-B0D6-854233A14796}"/>
              </a:ext>
            </a:extLst>
          </p:cNvPr>
          <p:cNvSpPr>
            <a:spLocks noGrp="1" noChangeArrowheads="1"/>
          </p:cNvSpPr>
          <p:nvPr>
            <p:ph type="title"/>
          </p:nvPr>
        </p:nvSpPr>
        <p:spPr/>
        <p:txBody>
          <a:bodyPr/>
          <a:lstStyle/>
          <a:p>
            <a:pPr>
              <a:defRPr/>
            </a:pPr>
            <a:r>
              <a:rPr lang="zh-CN" altLang="en-US" dirty="0">
                <a:latin typeface="+mj-ea"/>
              </a:rPr>
              <a:t>历史上的计算器</a:t>
            </a:r>
          </a:p>
        </p:txBody>
      </p:sp>
      <p:sp>
        <p:nvSpPr>
          <p:cNvPr id="6" name="右箭头 5">
            <a:extLst>
              <a:ext uri="{FF2B5EF4-FFF2-40B4-BE49-F238E27FC236}">
                <a16:creationId xmlns:a16="http://schemas.microsoft.com/office/drawing/2014/main" id="{C315F75D-F042-4019-914B-AA5156B91F17}"/>
              </a:ext>
            </a:extLst>
          </p:cNvPr>
          <p:cNvSpPr/>
          <p:nvPr/>
        </p:nvSpPr>
        <p:spPr>
          <a:xfrm>
            <a:off x="5519936" y="199283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4" name="组合 13"/>
          <p:cNvGrpSpPr/>
          <p:nvPr/>
        </p:nvGrpSpPr>
        <p:grpSpPr>
          <a:xfrm>
            <a:off x="7048790" y="1412776"/>
            <a:ext cx="3060000" cy="2143875"/>
            <a:chOff x="6888065" y="1519746"/>
            <a:chExt cx="3060000" cy="2143875"/>
          </a:xfrm>
        </p:grpSpPr>
        <p:pic>
          <p:nvPicPr>
            <p:cNvPr id="15375" name="Picture 2" descr="http://se.risechina.org/kjgj/UploadFiles_3299/200807/20080725104045549.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65"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6" name="TextBox 7"/>
            <p:cNvSpPr txBox="1">
              <a:spLocks noChangeArrowheads="1"/>
            </p:cNvSpPr>
            <p:nvPr/>
          </p:nvSpPr>
          <p:spPr bwMode="auto">
            <a:xfrm>
              <a:off x="8009447" y="3140260"/>
              <a:ext cx="905862" cy="52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下箭头 8">
            <a:extLst>
              <a:ext uri="{FF2B5EF4-FFF2-40B4-BE49-F238E27FC236}">
                <a16:creationId xmlns:a16="http://schemas.microsoft.com/office/drawing/2014/main" id="{3AE1DBD6-9299-4E14-92E4-3FB2808B259D}"/>
              </a:ext>
            </a:extLst>
          </p:cNvPr>
          <p:cNvSpPr/>
          <p:nvPr/>
        </p:nvSpPr>
        <p:spPr>
          <a:xfrm>
            <a:off x="8329839" y="3573016"/>
            <a:ext cx="571500" cy="642937"/>
          </a:xfrm>
          <a:prstGeom prst="down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 name="组合 1"/>
          <p:cNvGrpSpPr/>
          <p:nvPr/>
        </p:nvGrpSpPr>
        <p:grpSpPr>
          <a:xfrm>
            <a:off x="1487488" y="4259475"/>
            <a:ext cx="3435350" cy="2142968"/>
            <a:chOff x="2288354" y="4044945"/>
            <a:chExt cx="3435350" cy="2142968"/>
          </a:xfrm>
        </p:grpSpPr>
        <p:pic>
          <p:nvPicPr>
            <p:cNvPr id="15373" name="Picture 2" descr="C:\Documents and Settings\wonder\桌面\734f12f38b6fabdc0a46e09a.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029" y="4044945"/>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4" name="TextBox 10"/>
            <p:cNvSpPr txBox="1">
              <a:spLocks noChangeArrowheads="1"/>
            </p:cNvSpPr>
            <p:nvPr/>
          </p:nvSpPr>
          <p:spPr bwMode="auto">
            <a:xfrm>
              <a:off x="2288354" y="5664945"/>
              <a:ext cx="3435350" cy="52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1822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差分机（英）</a:t>
              </a:r>
            </a:p>
          </p:txBody>
        </p:sp>
      </p:grpSp>
      <p:sp>
        <p:nvSpPr>
          <p:cNvPr id="12" name="右箭头 11">
            <a:extLst>
              <a:ext uri="{FF2B5EF4-FFF2-40B4-BE49-F238E27FC236}">
                <a16:creationId xmlns:a16="http://schemas.microsoft.com/office/drawing/2014/main" id="{E93DBAFA-15FE-4FEC-A873-B0476913D832}"/>
              </a:ext>
            </a:extLst>
          </p:cNvPr>
          <p:cNvSpPr/>
          <p:nvPr/>
        </p:nvSpPr>
        <p:spPr>
          <a:xfrm flipH="1">
            <a:off x="5519936" y="4869160"/>
            <a:ext cx="857250" cy="571500"/>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6" name="组合 15"/>
          <p:cNvGrpSpPr/>
          <p:nvPr/>
        </p:nvGrpSpPr>
        <p:grpSpPr>
          <a:xfrm>
            <a:off x="6816080" y="4259475"/>
            <a:ext cx="3525419" cy="2481893"/>
            <a:chOff x="6655355" y="4044945"/>
            <a:chExt cx="3525419" cy="2481893"/>
          </a:xfrm>
        </p:grpSpPr>
        <p:pic>
          <p:nvPicPr>
            <p:cNvPr id="15371" name="Picture 6" descr="Fig08-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065" y="4044945"/>
              <a:ext cx="3060000" cy="162000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2" name="TextBox 12"/>
            <p:cNvSpPr txBox="1">
              <a:spLocks noChangeArrowheads="1"/>
            </p:cNvSpPr>
            <p:nvPr/>
          </p:nvSpPr>
          <p:spPr bwMode="auto">
            <a:xfrm>
              <a:off x="6655355" y="5664945"/>
              <a:ext cx="3525419" cy="8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世纪初发明的纳皮尔计算器和计算尺</a:t>
              </a:r>
            </a:p>
          </p:txBody>
        </p:sp>
      </p:grpSp>
      <p:grpSp>
        <p:nvGrpSpPr>
          <p:cNvPr id="13" name="组合 12"/>
          <p:cNvGrpSpPr/>
          <p:nvPr/>
        </p:nvGrpSpPr>
        <p:grpSpPr>
          <a:xfrm>
            <a:off x="1675163" y="1412776"/>
            <a:ext cx="3060000" cy="2143875"/>
            <a:chOff x="2476029" y="1519746"/>
            <a:chExt cx="3060000" cy="2143875"/>
          </a:xfrm>
        </p:grpSpPr>
        <p:sp>
          <p:nvSpPr>
            <p:cNvPr id="15" name="TextBox 14"/>
            <p:cNvSpPr txBox="1">
              <a:spLocks noChangeArrowheads="1"/>
            </p:cNvSpPr>
            <p:nvPr/>
          </p:nvSpPr>
          <p:spPr bwMode="auto">
            <a:xfrm>
              <a:off x="3194823" y="3139746"/>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结绳记事</a:t>
              </a:r>
            </a:p>
          </p:txBody>
        </p:sp>
        <p:pic>
          <p:nvPicPr>
            <p:cNvPr id="23" name="Picture 4" descr="http://www.audit.yn.gov.cn/image20010518/4680.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029"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righ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4621</TotalTime>
  <Words>1939</Words>
  <Application>Microsoft Office PowerPoint</Application>
  <PresentationFormat>宽屏</PresentationFormat>
  <Paragraphs>372</Paragraphs>
  <Slides>45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黑体</vt:lpstr>
      <vt:lpstr>宋体</vt:lpstr>
      <vt:lpstr>微软雅黑</vt:lpstr>
      <vt:lpstr>Arial</vt:lpstr>
      <vt:lpstr>Calibri</vt:lpstr>
      <vt:lpstr>Cambria Math</vt:lpstr>
      <vt:lpstr>Times New Roman</vt:lpstr>
      <vt:lpstr>Verdana</vt:lpstr>
      <vt:lpstr>Wingdings</vt:lpstr>
      <vt:lpstr>Wingdings 3</vt:lpstr>
      <vt:lpstr>上海Nordri专业商务幻灯演示设计</vt:lpstr>
      <vt:lpstr>PowerPoint 演示文稿</vt:lpstr>
      <vt:lpstr>引子</vt:lpstr>
      <vt:lpstr>课程目标</vt:lpstr>
      <vt:lpstr>课程考核</vt:lpstr>
      <vt:lpstr>课程概述</vt:lpstr>
      <vt:lpstr>本章内容</vt:lpstr>
      <vt:lpstr>本章内容</vt:lpstr>
      <vt:lpstr>计算机发展(电子技术)</vt:lpstr>
      <vt:lpstr>历史上的计算器</vt:lpstr>
      <vt:lpstr>电子管计算机时代</vt:lpstr>
      <vt:lpstr>晶体管计算机时代</vt:lpstr>
      <vt:lpstr>小、中规模集成电路时代</vt:lpstr>
      <vt:lpstr>大、超大规模、甚大、极大规模</vt:lpstr>
      <vt:lpstr>计算机分类</vt:lpstr>
      <vt:lpstr>本章内容</vt:lpstr>
      <vt:lpstr>计算机系统</vt:lpstr>
      <vt:lpstr>计算机系统</vt:lpstr>
      <vt:lpstr>计算机软件</vt:lpstr>
      <vt:lpstr>计算机软件</vt:lpstr>
      <vt:lpstr>计算机硬件</vt:lpstr>
      <vt:lpstr>计算机的硬件组成</vt:lpstr>
      <vt:lpstr>计算机的硬件组成</vt:lpstr>
      <vt:lpstr>计算机的硬件组成</vt:lpstr>
      <vt:lpstr>计算机的硬件组成</vt:lpstr>
      <vt:lpstr>主存储器（内存）</vt:lpstr>
      <vt:lpstr>主存储器（内存）</vt:lpstr>
      <vt:lpstr>主存储器（内存）</vt:lpstr>
      <vt:lpstr>计算机的硬件组成</vt:lpstr>
      <vt:lpstr>计算机的硬件组成</vt:lpstr>
      <vt:lpstr>冯诺依曼体系结构</vt:lpstr>
      <vt:lpstr>冯诺依曼计算机</vt:lpstr>
      <vt:lpstr>计算机层次</vt:lpstr>
      <vt:lpstr>本章内容</vt:lpstr>
      <vt:lpstr>计算机的性能指标</vt:lpstr>
      <vt:lpstr>计算机的性能指标</vt:lpstr>
      <vt:lpstr>计算机的性能指标</vt:lpstr>
      <vt:lpstr>计算机的性能指标</vt:lpstr>
      <vt:lpstr>计算机的性能指标</vt:lpstr>
      <vt:lpstr>本章内容</vt:lpstr>
      <vt:lpstr>计算机应用</vt:lpstr>
      <vt:lpstr>计算机发展方向</vt:lpstr>
      <vt:lpstr> 大数据概念</vt:lpstr>
      <vt:lpstr> 大数据概念</vt:lpstr>
      <vt:lpstr> 云计算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Microsoft</cp:lastModifiedBy>
  <cp:revision>343</cp:revision>
  <dcterms:created xsi:type="dcterms:W3CDTF">2007-10-21T01:27:31Z</dcterms:created>
  <dcterms:modified xsi:type="dcterms:W3CDTF">2020-09-01T07:58:41Z</dcterms:modified>
  <cp:category/>
</cp:coreProperties>
</file>