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6"/>
  </p:notesMasterIdLst>
  <p:handoutMasterIdLst>
    <p:handoutMasterId r:id="rId17"/>
  </p:handoutMasterIdLst>
  <p:sldIdLst>
    <p:sldId id="595" r:id="rId2"/>
    <p:sldId id="600" r:id="rId3"/>
    <p:sldId id="601" r:id="rId4"/>
    <p:sldId id="605" r:id="rId5"/>
    <p:sldId id="602" r:id="rId6"/>
    <p:sldId id="603" r:id="rId7"/>
    <p:sldId id="609" r:id="rId8"/>
    <p:sldId id="611" r:id="rId9"/>
    <p:sldId id="612" r:id="rId10"/>
    <p:sldId id="604" r:id="rId11"/>
    <p:sldId id="608" r:id="rId12"/>
    <p:sldId id="606" r:id="rId13"/>
    <p:sldId id="613" r:id="rId14"/>
    <p:sldId id="610" r:id="rId15"/>
  </p:sldIdLst>
  <p:sldSz cx="9144000" cy="6858000" type="screen4x3"/>
  <p:notesSz cx="7302500" cy="9586913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676"/>
    <a:srgbClr val="8B3735"/>
    <a:srgbClr val="A8A8DC"/>
    <a:srgbClr val="8F8FD1"/>
    <a:srgbClr val="BBBBE3"/>
    <a:srgbClr val="7F7F7F"/>
    <a:srgbClr val="000000"/>
    <a:srgbClr val="404040"/>
    <a:srgbClr val="001B3C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9582" autoAdjust="0"/>
  </p:normalViewPr>
  <p:slideViewPr>
    <p:cSldViewPr snapToObjects="1">
      <p:cViewPr>
        <p:scale>
          <a:sx n="124" d="100"/>
          <a:sy n="124" d="100"/>
        </p:scale>
        <p:origin x="-125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ppe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esktop\Mappe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esktop\Mappe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057032576810251"/>
          <c:y val="9.9389990044347898E-2"/>
          <c:w val="0.70120472440944881"/>
          <c:h val="0.762496292737943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Tabelle1!$A$2</c:f>
              <c:strCache>
                <c:ptCount val="1"/>
                <c:pt idx="0">
                  <c:v>fuse</c:v>
                </c:pt>
              </c:strCache>
            </c:strRef>
          </c:tx>
          <c:invertIfNegative val="0"/>
          <c:cat>
            <c:numRef>
              <c:f>Tabelle1!$B$1:$G$1</c:f>
              <c:numCache>
                <c:formatCode>Standard</c:formatCode>
                <c:ptCount val="6"/>
                <c:pt idx="0">
                  <c:v>6</c:v>
                </c:pt>
                <c:pt idx="1">
                  <c:v>9</c:v>
                </c:pt>
                <c:pt idx="2">
                  <c:v>11</c:v>
                </c:pt>
                <c:pt idx="3">
                  <c:v>15</c:v>
                </c:pt>
                <c:pt idx="4">
                  <c:v>19</c:v>
                </c:pt>
                <c:pt idx="5">
                  <c:v>22</c:v>
                </c:pt>
              </c:numCache>
            </c:numRef>
          </c:cat>
          <c:val>
            <c:numRef>
              <c:f>Tabelle1!$B$2:$G$2</c:f>
              <c:numCache>
                <c:formatCode>Standard</c:formatCode>
                <c:ptCount val="6"/>
                <c:pt idx="0">
                  <c:v>3.774E-3</c:v>
                </c:pt>
                <c:pt idx="1">
                  <c:v>6.4130000000000003E-3</c:v>
                </c:pt>
                <c:pt idx="2">
                  <c:v>6.5370000000000003E-3</c:v>
                </c:pt>
                <c:pt idx="3">
                  <c:v>7.541E-3</c:v>
                </c:pt>
                <c:pt idx="4">
                  <c:v>1.0872E-2</c:v>
                </c:pt>
                <c:pt idx="5">
                  <c:v>1.3577000000000001E-2</c:v>
                </c:pt>
              </c:numCache>
            </c:numRef>
          </c:val>
        </c:ser>
        <c:ser>
          <c:idx val="1"/>
          <c:order val="1"/>
          <c:tx>
            <c:strRef>
              <c:f>Tabelle1!$A$3</c:f>
              <c:strCache>
                <c:ptCount val="1"/>
                <c:pt idx="0">
                  <c:v>fold</c:v>
                </c:pt>
              </c:strCache>
            </c:strRef>
          </c:tx>
          <c:invertIfNegative val="0"/>
          <c:cat>
            <c:numRef>
              <c:f>Tabelle1!$B$1:$G$1</c:f>
              <c:numCache>
                <c:formatCode>Standard</c:formatCode>
                <c:ptCount val="6"/>
                <c:pt idx="0">
                  <c:v>6</c:v>
                </c:pt>
                <c:pt idx="1">
                  <c:v>9</c:v>
                </c:pt>
                <c:pt idx="2">
                  <c:v>11</c:v>
                </c:pt>
                <c:pt idx="3">
                  <c:v>15</c:v>
                </c:pt>
                <c:pt idx="4">
                  <c:v>19</c:v>
                </c:pt>
                <c:pt idx="5">
                  <c:v>22</c:v>
                </c:pt>
              </c:numCache>
            </c:numRef>
          </c:cat>
          <c:val>
            <c:numRef>
              <c:f>Tabelle1!$B$3:$G$3</c:f>
              <c:numCache>
                <c:formatCode>Standard</c:formatCode>
                <c:ptCount val="6"/>
                <c:pt idx="0">
                  <c:v>2.3259999999999999E-3</c:v>
                </c:pt>
                <c:pt idx="1">
                  <c:v>3.3679999999999999E-3</c:v>
                </c:pt>
                <c:pt idx="2">
                  <c:v>3.3300000000000001E-3</c:v>
                </c:pt>
                <c:pt idx="3">
                  <c:v>4.2509999999999996E-3</c:v>
                </c:pt>
                <c:pt idx="4">
                  <c:v>6.3400000000000001E-3</c:v>
                </c:pt>
                <c:pt idx="5">
                  <c:v>2.2325999999999999E-2</c:v>
                </c:pt>
              </c:numCache>
            </c:numRef>
          </c:val>
        </c:ser>
        <c:ser>
          <c:idx val="2"/>
          <c:order val="2"/>
          <c:tx>
            <c:strRef>
              <c:f>Tabelle1!$A$4</c:f>
              <c:strCache>
                <c:ptCount val="1"/>
                <c:pt idx="0">
                  <c:v>dedup</c:v>
                </c:pt>
              </c:strCache>
            </c:strRef>
          </c:tx>
          <c:invertIfNegative val="0"/>
          <c:cat>
            <c:numRef>
              <c:f>Tabelle1!$B$1:$G$1</c:f>
              <c:numCache>
                <c:formatCode>Standard</c:formatCode>
                <c:ptCount val="6"/>
                <c:pt idx="0">
                  <c:v>6</c:v>
                </c:pt>
                <c:pt idx="1">
                  <c:v>9</c:v>
                </c:pt>
                <c:pt idx="2">
                  <c:v>11</c:v>
                </c:pt>
                <c:pt idx="3">
                  <c:v>15</c:v>
                </c:pt>
                <c:pt idx="4">
                  <c:v>19</c:v>
                </c:pt>
                <c:pt idx="5">
                  <c:v>22</c:v>
                </c:pt>
              </c:numCache>
            </c:numRef>
          </c:cat>
          <c:val>
            <c:numRef>
              <c:f>Tabelle1!$B$4:$G$4</c:f>
              <c:numCache>
                <c:formatCode>Standard</c:formatCode>
                <c:ptCount val="6"/>
                <c:pt idx="0">
                  <c:v>1.1937E-2</c:v>
                </c:pt>
                <c:pt idx="1">
                  <c:v>2.3233E-2</c:v>
                </c:pt>
                <c:pt idx="2">
                  <c:v>2.1974E-2</c:v>
                </c:pt>
                <c:pt idx="3">
                  <c:v>2.7437E-2</c:v>
                </c:pt>
                <c:pt idx="4">
                  <c:v>4.1152000000000001E-2</c:v>
                </c:pt>
                <c:pt idx="5">
                  <c:v>4.9267999999999999E-2</c:v>
                </c:pt>
              </c:numCache>
            </c:numRef>
          </c:val>
        </c:ser>
        <c:ser>
          <c:idx val="3"/>
          <c:order val="3"/>
          <c:tx>
            <c:strRef>
              <c:f>Tabelle1!$A$5</c:f>
              <c:strCache>
                <c:ptCount val="1"/>
                <c:pt idx="0">
                  <c:v>mark</c:v>
                </c:pt>
              </c:strCache>
            </c:strRef>
          </c:tx>
          <c:invertIfNegative val="0"/>
          <c:cat>
            <c:numRef>
              <c:f>Tabelle1!$B$1:$G$1</c:f>
              <c:numCache>
                <c:formatCode>Standard</c:formatCode>
                <c:ptCount val="6"/>
                <c:pt idx="0">
                  <c:v>6</c:v>
                </c:pt>
                <c:pt idx="1">
                  <c:v>9</c:v>
                </c:pt>
                <c:pt idx="2">
                  <c:v>11</c:v>
                </c:pt>
                <c:pt idx="3">
                  <c:v>15</c:v>
                </c:pt>
                <c:pt idx="4">
                  <c:v>19</c:v>
                </c:pt>
                <c:pt idx="5">
                  <c:v>22</c:v>
                </c:pt>
              </c:numCache>
            </c:numRef>
          </c:cat>
          <c:val>
            <c:numRef>
              <c:f>Tabelle1!$B$5:$G$5</c:f>
              <c:numCache>
                <c:formatCode>Standard</c:formatCode>
                <c:ptCount val="6"/>
                <c:pt idx="0">
                  <c:v>4.0670000000000003E-3</c:v>
                </c:pt>
                <c:pt idx="1">
                  <c:v>6.548E-3</c:v>
                </c:pt>
                <c:pt idx="2">
                  <c:v>6.2940000000000001E-3</c:v>
                </c:pt>
                <c:pt idx="3">
                  <c:v>8.4679999999999998E-3</c:v>
                </c:pt>
                <c:pt idx="4">
                  <c:v>1.2290000000000001E-2</c:v>
                </c:pt>
                <c:pt idx="5">
                  <c:v>1.439E-2</c:v>
                </c:pt>
              </c:numCache>
            </c:numRef>
          </c:val>
        </c:ser>
        <c:ser>
          <c:idx val="4"/>
          <c:order val="4"/>
          <c:tx>
            <c:strRef>
              <c:f>Tabelle1!$A$6</c:f>
              <c:strCache>
                <c:ptCount val="1"/>
                <c:pt idx="0">
                  <c:v>resolve</c:v>
                </c:pt>
              </c:strCache>
            </c:strRef>
          </c:tx>
          <c:invertIfNegative val="0"/>
          <c:cat>
            <c:numRef>
              <c:f>Tabelle1!$B$1:$G$1</c:f>
              <c:numCache>
                <c:formatCode>Standard</c:formatCode>
                <c:ptCount val="6"/>
                <c:pt idx="0">
                  <c:v>6</c:v>
                </c:pt>
                <c:pt idx="1">
                  <c:v>9</c:v>
                </c:pt>
                <c:pt idx="2">
                  <c:v>11</c:v>
                </c:pt>
                <c:pt idx="3">
                  <c:v>15</c:v>
                </c:pt>
                <c:pt idx="4">
                  <c:v>19</c:v>
                </c:pt>
                <c:pt idx="5">
                  <c:v>22</c:v>
                </c:pt>
              </c:numCache>
            </c:numRef>
          </c:cat>
          <c:val>
            <c:numRef>
              <c:f>Tabelle1!$B$6:$G$6</c:f>
              <c:numCache>
                <c:formatCode>Standard</c:formatCode>
                <c:ptCount val="6"/>
                <c:pt idx="0">
                  <c:v>4.0559999999999997E-3</c:v>
                </c:pt>
                <c:pt idx="1">
                  <c:v>5.8190000000000004E-3</c:v>
                </c:pt>
                <c:pt idx="2">
                  <c:v>5.8890000000000001E-3</c:v>
                </c:pt>
                <c:pt idx="3">
                  <c:v>7.711E-3</c:v>
                </c:pt>
                <c:pt idx="4">
                  <c:v>1.1724E-2</c:v>
                </c:pt>
                <c:pt idx="5">
                  <c:v>1.3126000000000001E-2</c:v>
                </c:pt>
              </c:numCache>
            </c:numRef>
          </c:val>
        </c:ser>
        <c:ser>
          <c:idx val="5"/>
          <c:order val="5"/>
          <c:tx>
            <c:strRef>
              <c:f>Tabelle1!$A$7</c:f>
              <c:strCache>
                <c:ptCount val="1"/>
                <c:pt idx="0">
                  <c:v>schedule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numRef>
              <c:f>Tabelle1!$B$1:$G$1</c:f>
              <c:numCache>
                <c:formatCode>Standard</c:formatCode>
                <c:ptCount val="6"/>
                <c:pt idx="0">
                  <c:v>6</c:v>
                </c:pt>
                <c:pt idx="1">
                  <c:v>9</c:v>
                </c:pt>
                <c:pt idx="2">
                  <c:v>11</c:v>
                </c:pt>
                <c:pt idx="3">
                  <c:v>15</c:v>
                </c:pt>
                <c:pt idx="4">
                  <c:v>19</c:v>
                </c:pt>
                <c:pt idx="5">
                  <c:v>22</c:v>
                </c:pt>
              </c:numCache>
            </c:numRef>
          </c:cat>
          <c:val>
            <c:numRef>
              <c:f>Tabelle1!$B$7:$G$7</c:f>
              <c:numCache>
                <c:formatCode>Standard</c:formatCode>
                <c:ptCount val="6"/>
                <c:pt idx="0">
                  <c:v>3.9532999999999999E-2</c:v>
                </c:pt>
                <c:pt idx="1">
                  <c:v>9.9102999999999997E-2</c:v>
                </c:pt>
                <c:pt idx="2">
                  <c:v>9.8718E-2</c:v>
                </c:pt>
                <c:pt idx="3">
                  <c:v>0.15115999999999999</c:v>
                </c:pt>
                <c:pt idx="4">
                  <c:v>0.33400099999999999</c:v>
                </c:pt>
                <c:pt idx="5">
                  <c:v>0.51183500000000004</c:v>
                </c:pt>
              </c:numCache>
            </c:numRef>
          </c:val>
        </c:ser>
        <c:ser>
          <c:idx val="6"/>
          <c:order val="6"/>
          <c:tx>
            <c:strRef>
              <c:f>Tabelle1!$A$8</c:f>
              <c:strCache>
                <c:ptCount val="1"/>
                <c:pt idx="0">
                  <c:v>generate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</c:spPr>
          <c:invertIfNegative val="0"/>
          <c:cat>
            <c:numRef>
              <c:f>Tabelle1!$B$1:$G$1</c:f>
              <c:numCache>
                <c:formatCode>Standard</c:formatCode>
                <c:ptCount val="6"/>
                <c:pt idx="0">
                  <c:v>6</c:v>
                </c:pt>
                <c:pt idx="1">
                  <c:v>9</c:v>
                </c:pt>
                <c:pt idx="2">
                  <c:v>11</c:v>
                </c:pt>
                <c:pt idx="3">
                  <c:v>15</c:v>
                </c:pt>
                <c:pt idx="4">
                  <c:v>19</c:v>
                </c:pt>
                <c:pt idx="5">
                  <c:v>22</c:v>
                </c:pt>
              </c:numCache>
            </c:numRef>
          </c:cat>
          <c:val>
            <c:numRef>
              <c:f>Tabelle1!$B$8:$G$8</c:f>
              <c:numCache>
                <c:formatCode>Standard</c:formatCode>
                <c:ptCount val="6"/>
                <c:pt idx="0">
                  <c:v>0.19169700000000001</c:v>
                </c:pt>
                <c:pt idx="1">
                  <c:v>0.21060400000000001</c:v>
                </c:pt>
                <c:pt idx="2">
                  <c:v>0.24135300000000001</c:v>
                </c:pt>
                <c:pt idx="3">
                  <c:v>0.22090599999999999</c:v>
                </c:pt>
                <c:pt idx="4">
                  <c:v>0.24993699999999999</c:v>
                </c:pt>
                <c:pt idx="5">
                  <c:v>0.30897999999999998</c:v>
                </c:pt>
              </c:numCache>
            </c:numRef>
          </c:val>
        </c:ser>
        <c:ser>
          <c:idx val="7"/>
          <c:order val="7"/>
          <c:tx>
            <c:strRef>
              <c:f>Tabelle1!$A$9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numRef>
              <c:f>Tabelle1!$B$1:$G$1</c:f>
              <c:numCache>
                <c:formatCode>Standard</c:formatCode>
                <c:ptCount val="6"/>
                <c:pt idx="0">
                  <c:v>6</c:v>
                </c:pt>
                <c:pt idx="1">
                  <c:v>9</c:v>
                </c:pt>
                <c:pt idx="2">
                  <c:v>11</c:v>
                </c:pt>
                <c:pt idx="3">
                  <c:v>15</c:v>
                </c:pt>
                <c:pt idx="4">
                  <c:v>19</c:v>
                </c:pt>
                <c:pt idx="5">
                  <c:v>22</c:v>
                </c:pt>
              </c:numCache>
            </c:numRef>
          </c:cat>
          <c:val>
            <c:numRef>
              <c:f>Tabelle1!$B$9:$G$9</c:f>
              <c:numCache>
                <c:formatCode>Standard</c:formatCode>
                <c:ptCount val="6"/>
                <c:pt idx="0">
                  <c:v>0.25739000000000001</c:v>
                </c:pt>
                <c:pt idx="1">
                  <c:v>0.35508800000000001</c:v>
                </c:pt>
                <c:pt idx="2">
                  <c:v>0.38409500000000002</c:v>
                </c:pt>
                <c:pt idx="3">
                  <c:v>0.42747400000000002</c:v>
                </c:pt>
                <c:pt idx="4">
                  <c:v>0.66631600000000002</c:v>
                </c:pt>
                <c:pt idx="5">
                  <c:v>0.93350200000000005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934976"/>
        <c:axId val="121936896"/>
      </c:barChart>
      <c:catAx>
        <c:axId val="121934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Rules</a:t>
                </a:r>
              </a:p>
            </c:rich>
          </c:tx>
          <c:layout/>
          <c:overlay val="0"/>
        </c:title>
        <c:numFmt formatCode="Standard" sourceLinked="1"/>
        <c:majorTickMark val="out"/>
        <c:minorTickMark val="none"/>
        <c:tickLblPos val="nextTo"/>
        <c:crossAx val="121936896"/>
        <c:crosses val="autoZero"/>
        <c:auto val="1"/>
        <c:lblAlgn val="ctr"/>
        <c:lblOffset val="100"/>
        <c:noMultiLvlLbl val="0"/>
      </c:catAx>
      <c:valAx>
        <c:axId val="12193689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" dist="50800" dir="5400000" algn="ctr" rotWithShape="0">
                <a:schemeClr val="bg1"/>
              </a:outerShdw>
            </a:effectLst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Time [ms]</a:t>
                </a:r>
              </a:p>
            </c:rich>
          </c:tx>
          <c:layout>
            <c:manualLayout>
              <c:xMode val="edge"/>
              <c:yMode val="edge"/>
              <c:x val="8.8235294117647065E-2"/>
              <c:y val="2.0815806512249631E-2"/>
            </c:manualLayout>
          </c:layout>
          <c:overlay val="0"/>
        </c:title>
        <c:numFmt formatCode="Standard" sourceLinked="1"/>
        <c:majorTickMark val="out"/>
        <c:minorTickMark val="none"/>
        <c:tickLblPos val="nextTo"/>
        <c:crossAx val="121934976"/>
        <c:crosses val="autoZero"/>
        <c:crossBetween val="between"/>
      </c:valAx>
      <c:spPr>
        <a:solidFill>
          <a:schemeClr val="bg1">
            <a:lumMod val="95000"/>
          </a:schemeClr>
        </a:solidFill>
      </c:spPr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single/dual rules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7347651282578258"/>
          <c:y val="0.12610855246867728"/>
          <c:w val="0.67908543242861363"/>
          <c:h val="0.795112662803941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[Mappe1.xlsx]Tabelle1!$K$1</c:f>
              <c:strCache>
                <c:ptCount val="1"/>
                <c:pt idx="0">
                  <c:v>naive</c:v>
                </c:pt>
              </c:strCache>
            </c:strRef>
          </c:tx>
          <c:invertIfNegative val="0"/>
          <c:cat>
            <c:strRef>
              <c:f>[Mappe1.xlsx]Tabelle1!$J$2:$J$5</c:f>
              <c:strCache>
                <c:ptCount val="4"/>
                <c:pt idx="0">
                  <c:v>lin_accel</c:v>
                </c:pt>
                <c:pt idx="1">
                  <c:v>accel_plane</c:v>
                </c:pt>
                <c:pt idx="2">
                  <c:v>accel_sphere</c:v>
                </c:pt>
                <c:pt idx="3">
                  <c:v>central</c:v>
                </c:pt>
              </c:strCache>
            </c:strRef>
          </c:cat>
          <c:val>
            <c:numRef>
              <c:f>[Mappe1.xlsx]Tabelle1!$K$2:$K$5</c:f>
              <c:numCache>
                <c:formatCode>Standard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2"/>
          <c:order val="1"/>
          <c:tx>
            <c:strRef>
              <c:f>[Mappe1.xlsx]Tabelle1!$L$1</c:f>
              <c:strCache>
                <c:ptCount val="1"/>
                <c:pt idx="0">
                  <c:v>vector sse</c:v>
                </c:pt>
              </c:strCache>
            </c:strRef>
          </c:tx>
          <c:spPr>
            <a:solidFill>
              <a:schemeClr val="accent4">
                <a:lumMod val="25000"/>
              </a:schemeClr>
            </a:solidFill>
          </c:spPr>
          <c:invertIfNegative val="0"/>
          <c:cat>
            <c:strRef>
              <c:f>[Mappe1.xlsx]Tabelle1!$J$2:$J$5</c:f>
              <c:strCache>
                <c:ptCount val="4"/>
                <c:pt idx="0">
                  <c:v>lin_accel</c:v>
                </c:pt>
                <c:pt idx="1">
                  <c:v>accel_plane</c:v>
                </c:pt>
                <c:pt idx="2">
                  <c:v>accel_sphere</c:v>
                </c:pt>
                <c:pt idx="3">
                  <c:v>central</c:v>
                </c:pt>
              </c:strCache>
            </c:strRef>
          </c:cat>
          <c:val>
            <c:numRef>
              <c:f>[Mappe1.xlsx]Tabelle1!$L$2:$L$5</c:f>
              <c:numCache>
                <c:formatCode>Standard</c:formatCode>
                <c:ptCount val="4"/>
                <c:pt idx="0">
                  <c:v>1.2399688352162055</c:v>
                </c:pt>
                <c:pt idx="1">
                  <c:v>1.117632178092588</c:v>
                </c:pt>
                <c:pt idx="2">
                  <c:v>1.4139839034205233</c:v>
                </c:pt>
                <c:pt idx="3">
                  <c:v>1.6291497975708502</c:v>
                </c:pt>
              </c:numCache>
            </c:numRef>
          </c:val>
        </c:ser>
        <c:ser>
          <c:idx val="3"/>
          <c:order val="2"/>
          <c:tx>
            <c:strRef>
              <c:f>[Mappe1.xlsx]Tabelle1!$M$1</c:f>
              <c:strCache>
                <c:ptCount val="1"/>
                <c:pt idx="0">
                  <c:v>parallel sse 1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[Mappe1.xlsx]Tabelle1!$J$2:$J$5</c:f>
              <c:strCache>
                <c:ptCount val="4"/>
                <c:pt idx="0">
                  <c:v>lin_accel</c:v>
                </c:pt>
                <c:pt idx="1">
                  <c:v>accel_plane</c:v>
                </c:pt>
                <c:pt idx="2">
                  <c:v>accel_sphere</c:v>
                </c:pt>
                <c:pt idx="3">
                  <c:v>central</c:v>
                </c:pt>
              </c:strCache>
            </c:strRef>
          </c:cat>
          <c:val>
            <c:numRef>
              <c:f>[Mappe1.xlsx]Tabelle1!$M$2:$M$5</c:f>
              <c:numCache>
                <c:formatCode>Standard</c:formatCode>
                <c:ptCount val="4"/>
                <c:pt idx="0">
                  <c:v>1.4402714932126695</c:v>
                </c:pt>
                <c:pt idx="1">
                  <c:v>1.4372153545868576</c:v>
                </c:pt>
                <c:pt idx="2">
                  <c:v>1.5129171151776104</c:v>
                </c:pt>
                <c:pt idx="3">
                  <c:v>1.9508726567550096</c:v>
                </c:pt>
              </c:numCache>
            </c:numRef>
          </c:val>
        </c:ser>
        <c:ser>
          <c:idx val="4"/>
          <c:order val="3"/>
          <c:tx>
            <c:strRef>
              <c:f>[Mappe1.xlsx]Tabelle1!$N$1</c:f>
              <c:strCache>
                <c:ptCount val="1"/>
                <c:pt idx="0">
                  <c:v>parallel sse 8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</c:spPr>
          <c:invertIfNegative val="0"/>
          <c:cat>
            <c:strRef>
              <c:f>[Mappe1.xlsx]Tabelle1!$J$2:$J$5</c:f>
              <c:strCache>
                <c:ptCount val="4"/>
                <c:pt idx="0">
                  <c:v>lin_accel</c:v>
                </c:pt>
                <c:pt idx="1">
                  <c:v>accel_plane</c:v>
                </c:pt>
                <c:pt idx="2">
                  <c:v>accel_sphere</c:v>
                </c:pt>
                <c:pt idx="3">
                  <c:v>central</c:v>
                </c:pt>
              </c:strCache>
            </c:strRef>
          </c:cat>
          <c:val>
            <c:numRef>
              <c:f>[Mappe1.xlsx]Tabelle1!$N$2:$N$5</c:f>
              <c:numCache>
                <c:formatCode>Standard</c:formatCode>
                <c:ptCount val="4"/>
                <c:pt idx="0">
                  <c:v>1.7762276785714284</c:v>
                </c:pt>
                <c:pt idx="1">
                  <c:v>1.8218556701030928</c:v>
                </c:pt>
                <c:pt idx="2">
                  <c:v>1.9352839931153183</c:v>
                </c:pt>
                <c:pt idx="3">
                  <c:v>2.5500633713561469</c:v>
                </c:pt>
              </c:numCache>
            </c:numRef>
          </c:val>
        </c:ser>
        <c:ser>
          <c:idx val="5"/>
          <c:order val="4"/>
          <c:tx>
            <c:strRef>
              <c:f>[Mappe1.xlsx]Tabelle1!$O$1</c:f>
              <c:strCache>
                <c:ptCount val="1"/>
                <c:pt idx="0">
                  <c:v>jit scalar</c:v>
                </c:pt>
              </c:strCache>
            </c:strRef>
          </c:tx>
          <c:invertIfNegative val="0"/>
          <c:cat>
            <c:strRef>
              <c:f>[Mappe1.xlsx]Tabelle1!$J$2:$J$5</c:f>
              <c:strCache>
                <c:ptCount val="4"/>
                <c:pt idx="0">
                  <c:v>lin_accel</c:v>
                </c:pt>
                <c:pt idx="1">
                  <c:v>accel_plane</c:v>
                </c:pt>
                <c:pt idx="2">
                  <c:v>accel_sphere</c:v>
                </c:pt>
                <c:pt idx="3">
                  <c:v>central</c:v>
                </c:pt>
              </c:strCache>
            </c:strRef>
          </c:cat>
          <c:val>
            <c:numRef>
              <c:f>[Mappe1.xlsx]Tabelle1!$O$2:$O$5</c:f>
              <c:numCache>
                <c:formatCode>Standard</c:formatCode>
                <c:ptCount val="4"/>
                <c:pt idx="0">
                  <c:v>3.437365010799136</c:v>
                </c:pt>
                <c:pt idx="1">
                  <c:v>1.3036293892003541</c:v>
                </c:pt>
                <c:pt idx="2">
                  <c:v>1.006084466714388</c:v>
                </c:pt>
                <c:pt idx="3">
                  <c:v>1.8635381290521766</c:v>
                </c:pt>
              </c:numCache>
            </c:numRef>
          </c:val>
        </c:ser>
        <c:ser>
          <c:idx val="6"/>
          <c:order val="5"/>
          <c:tx>
            <c:strRef>
              <c:f>[Mappe1.xlsx]Tabelle1!$P$1</c:f>
              <c:strCache>
                <c:ptCount val="1"/>
                <c:pt idx="0">
                  <c:v>jit sse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[Mappe1.xlsx]Tabelle1!$J$2:$J$5</c:f>
              <c:strCache>
                <c:ptCount val="4"/>
                <c:pt idx="0">
                  <c:v>lin_accel</c:v>
                </c:pt>
                <c:pt idx="1">
                  <c:v>accel_plane</c:v>
                </c:pt>
                <c:pt idx="2">
                  <c:v>accel_sphere</c:v>
                </c:pt>
                <c:pt idx="3">
                  <c:v>central</c:v>
                </c:pt>
              </c:strCache>
            </c:strRef>
          </c:cat>
          <c:val>
            <c:numRef>
              <c:f>[Mappe1.xlsx]Tabelle1!$P$2:$P$5</c:f>
              <c:numCache>
                <c:formatCode>Standard</c:formatCode>
                <c:ptCount val="4"/>
                <c:pt idx="0">
                  <c:v>2.5857026807473598</c:v>
                </c:pt>
                <c:pt idx="1">
                  <c:v>2.3191601049868766</c:v>
                </c:pt>
                <c:pt idx="2">
                  <c:v>1.9181166837256909</c:v>
                </c:pt>
                <c:pt idx="3">
                  <c:v>2.2907020872865274</c:v>
                </c:pt>
              </c:numCache>
            </c:numRef>
          </c:val>
        </c:ser>
        <c:ser>
          <c:idx val="1"/>
          <c:order val="6"/>
          <c:tx>
            <c:strRef>
              <c:f>[Mappe1.xlsx]Tabelle1!$Q$1</c:f>
              <c:strCache>
                <c:ptCount val="1"/>
                <c:pt idx="0">
                  <c:v>jit avx</c:v>
                </c:pt>
              </c:strCache>
            </c:strRef>
          </c:tx>
          <c:invertIfNegative val="0"/>
          <c:cat>
            <c:strRef>
              <c:f>[Mappe1.xlsx]Tabelle1!$J$2:$J$5</c:f>
              <c:strCache>
                <c:ptCount val="4"/>
                <c:pt idx="0">
                  <c:v>lin_accel</c:v>
                </c:pt>
                <c:pt idx="1">
                  <c:v>accel_plane</c:v>
                </c:pt>
                <c:pt idx="2">
                  <c:v>accel_sphere</c:v>
                </c:pt>
                <c:pt idx="3">
                  <c:v>central</c:v>
                </c:pt>
              </c:strCache>
            </c:strRef>
          </c:cat>
          <c:val>
            <c:numRef>
              <c:f>[Mappe1.xlsx]Tabelle1!$Q$2:$Q$5</c:f>
              <c:numCache>
                <c:formatCode>Standard</c:formatCode>
                <c:ptCount val="4"/>
                <c:pt idx="0">
                  <c:v>2.1506756756756755</c:v>
                </c:pt>
                <c:pt idx="1">
                  <c:v>2.2808466701084149</c:v>
                </c:pt>
                <c:pt idx="2">
                  <c:v>2.4066780821917808</c:v>
                </c:pt>
                <c:pt idx="3">
                  <c:v>2.6209292227529306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100480"/>
        <c:axId val="59298176"/>
      </c:barChart>
      <c:catAx>
        <c:axId val="50100480"/>
        <c:scaling>
          <c:orientation val="minMax"/>
        </c:scaling>
        <c:delete val="0"/>
        <c:axPos val="b"/>
        <c:majorTickMark val="out"/>
        <c:minorTickMark val="none"/>
        <c:tickLblPos val="nextTo"/>
        <c:crossAx val="59298176"/>
        <c:crosses val="autoZero"/>
        <c:auto val="1"/>
        <c:lblAlgn val="ctr"/>
        <c:lblOffset val="100"/>
        <c:noMultiLvlLbl val="0"/>
      </c:catAx>
      <c:valAx>
        <c:axId val="5929817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Speed-up</a:t>
                </a:r>
              </a:p>
            </c:rich>
          </c:tx>
          <c:layout>
            <c:manualLayout>
              <c:xMode val="edge"/>
              <c:yMode val="edge"/>
              <c:x val="0.10005437737901034"/>
              <c:y val="4.3782746496310608E-2"/>
            </c:manualLayout>
          </c:layout>
          <c:overlay val="0"/>
        </c:title>
        <c:numFmt formatCode="Standard" sourceLinked="1"/>
        <c:majorTickMark val="out"/>
        <c:minorTickMark val="none"/>
        <c:tickLblPos val="nextTo"/>
        <c:crossAx val="50100480"/>
        <c:crosses val="autoZero"/>
        <c:crossBetween val="between"/>
      </c:valAx>
      <c:spPr>
        <a:solidFill>
          <a:schemeClr val="bg1">
            <a:lumMod val="95000"/>
          </a:schemeClr>
        </a:solidFill>
      </c:spPr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Multiple rules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5695657944877608"/>
          <c:y val="0.11640006175698626"/>
          <c:w val="0.69560536580562016"/>
          <c:h val="0.625496001235139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Tabelle1!$K$1</c:f>
              <c:strCache>
                <c:ptCount val="1"/>
                <c:pt idx="0">
                  <c:v>naive</c:v>
                </c:pt>
              </c:strCache>
            </c:strRef>
          </c:tx>
          <c:invertIfNegative val="0"/>
          <c:cat>
            <c:strRef>
              <c:f>Tabelle1!$J$6:$J$11</c:f>
              <c:strCache>
                <c:ptCount val="6"/>
                <c:pt idx="0">
                  <c:v>central4</c:v>
                </c:pt>
                <c:pt idx="1">
                  <c:v>central8</c:v>
                </c:pt>
                <c:pt idx="2">
                  <c:v>accel_6plane</c:v>
                </c:pt>
                <c:pt idx="3">
                  <c:v>accel_6plane_sphere</c:v>
                </c:pt>
                <c:pt idx="4">
                  <c:v>central_sphere4</c:v>
                </c:pt>
                <c:pt idx="5">
                  <c:v>all</c:v>
                </c:pt>
              </c:strCache>
            </c:strRef>
          </c:cat>
          <c:val>
            <c:numRef>
              <c:f>Tabelle1!$K$6:$K$11</c:f>
              <c:numCache>
                <c:formatCode>Standard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2"/>
          <c:order val="1"/>
          <c:tx>
            <c:strRef>
              <c:f>Tabelle1!$L$1</c:f>
              <c:strCache>
                <c:ptCount val="1"/>
                <c:pt idx="0">
                  <c:v>vector sse</c:v>
                </c:pt>
              </c:strCache>
            </c:strRef>
          </c:tx>
          <c:spPr>
            <a:solidFill>
              <a:schemeClr val="accent4">
                <a:lumMod val="25000"/>
              </a:schemeClr>
            </a:solidFill>
          </c:spPr>
          <c:invertIfNegative val="0"/>
          <c:cat>
            <c:strRef>
              <c:f>Tabelle1!$J$6:$J$11</c:f>
              <c:strCache>
                <c:ptCount val="6"/>
                <c:pt idx="0">
                  <c:v>central4</c:v>
                </c:pt>
                <c:pt idx="1">
                  <c:v>central8</c:v>
                </c:pt>
                <c:pt idx="2">
                  <c:v>accel_6plane</c:v>
                </c:pt>
                <c:pt idx="3">
                  <c:v>accel_6plane_sphere</c:v>
                </c:pt>
                <c:pt idx="4">
                  <c:v>central_sphere4</c:v>
                </c:pt>
                <c:pt idx="5">
                  <c:v>all</c:v>
                </c:pt>
              </c:strCache>
            </c:strRef>
          </c:cat>
          <c:val>
            <c:numRef>
              <c:f>Tabelle1!$L$6:$L$11</c:f>
              <c:numCache>
                <c:formatCode>Standard</c:formatCode>
                <c:ptCount val="6"/>
                <c:pt idx="0">
                  <c:v>1.4906259449652253</c:v>
                </c:pt>
                <c:pt idx="1">
                  <c:v>1.5068002538761447</c:v>
                </c:pt>
                <c:pt idx="2">
                  <c:v>1.0419112541816575</c:v>
                </c:pt>
                <c:pt idx="3">
                  <c:v>1.065508096823337</c:v>
                </c:pt>
                <c:pt idx="4">
                  <c:v>1.4194401692958831</c:v>
                </c:pt>
                <c:pt idx="5">
                  <c:v>1.361090156172255</c:v>
                </c:pt>
              </c:numCache>
            </c:numRef>
          </c:val>
        </c:ser>
        <c:ser>
          <c:idx val="3"/>
          <c:order val="2"/>
          <c:tx>
            <c:strRef>
              <c:f>Tabelle1!$M$1</c:f>
              <c:strCache>
                <c:ptCount val="1"/>
                <c:pt idx="0">
                  <c:v>parallel sse 1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Tabelle1!$J$6:$J$11</c:f>
              <c:strCache>
                <c:ptCount val="6"/>
                <c:pt idx="0">
                  <c:v>central4</c:v>
                </c:pt>
                <c:pt idx="1">
                  <c:v>central8</c:v>
                </c:pt>
                <c:pt idx="2">
                  <c:v>accel_6plane</c:v>
                </c:pt>
                <c:pt idx="3">
                  <c:v>accel_6plane_sphere</c:v>
                </c:pt>
                <c:pt idx="4">
                  <c:v>central_sphere4</c:v>
                </c:pt>
                <c:pt idx="5">
                  <c:v>all</c:v>
                </c:pt>
              </c:strCache>
            </c:strRef>
          </c:cat>
          <c:val>
            <c:numRef>
              <c:f>Tabelle1!$M$6:$M$11</c:f>
              <c:numCache>
                <c:formatCode>Standard</c:formatCode>
                <c:ptCount val="6"/>
                <c:pt idx="0">
                  <c:v>3.6766735036360245</c:v>
                </c:pt>
                <c:pt idx="1">
                  <c:v>4.1489202346773189</c:v>
                </c:pt>
                <c:pt idx="2">
                  <c:v>1.9426856537601507</c:v>
                </c:pt>
                <c:pt idx="3">
                  <c:v>1.8401870980315727</c:v>
                </c:pt>
                <c:pt idx="4">
                  <c:v>2.5278800856531047</c:v>
                </c:pt>
                <c:pt idx="5">
                  <c:v>3.2344191013807309</c:v>
                </c:pt>
              </c:numCache>
            </c:numRef>
          </c:val>
        </c:ser>
        <c:ser>
          <c:idx val="4"/>
          <c:order val="3"/>
          <c:tx>
            <c:strRef>
              <c:f>Tabelle1!$N$1</c:f>
              <c:strCache>
                <c:ptCount val="1"/>
                <c:pt idx="0">
                  <c:v>parallel sse 8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</c:spPr>
          <c:invertIfNegative val="0"/>
          <c:cat>
            <c:strRef>
              <c:f>Tabelle1!$J$6:$J$11</c:f>
              <c:strCache>
                <c:ptCount val="6"/>
                <c:pt idx="0">
                  <c:v>central4</c:v>
                </c:pt>
                <c:pt idx="1">
                  <c:v>central8</c:v>
                </c:pt>
                <c:pt idx="2">
                  <c:v>accel_6plane</c:v>
                </c:pt>
                <c:pt idx="3">
                  <c:v>accel_6plane_sphere</c:v>
                </c:pt>
                <c:pt idx="4">
                  <c:v>central_sphere4</c:v>
                </c:pt>
                <c:pt idx="5">
                  <c:v>all</c:v>
                </c:pt>
              </c:strCache>
            </c:strRef>
          </c:cat>
          <c:val>
            <c:numRef>
              <c:f>Tabelle1!$N$6:$N$11</c:f>
              <c:numCache>
                <c:formatCode>Standard</c:formatCode>
                <c:ptCount val="6"/>
                <c:pt idx="0">
                  <c:v>4.8530642382476001</c:v>
                </c:pt>
                <c:pt idx="1">
                  <c:v>5.262349588347055</c:v>
                </c:pt>
                <c:pt idx="2">
                  <c:v>2.8883639545056869</c:v>
                </c:pt>
                <c:pt idx="3">
                  <c:v>2.7383990719257545</c:v>
                </c:pt>
                <c:pt idx="4">
                  <c:v>3.6422312723682584</c:v>
                </c:pt>
                <c:pt idx="5">
                  <c:v>4.7050990401154085</c:v>
                </c:pt>
              </c:numCache>
            </c:numRef>
          </c:val>
        </c:ser>
        <c:ser>
          <c:idx val="5"/>
          <c:order val="4"/>
          <c:tx>
            <c:strRef>
              <c:f>Tabelle1!$O$1</c:f>
              <c:strCache>
                <c:ptCount val="1"/>
                <c:pt idx="0">
                  <c:v>jit scalar</c:v>
                </c:pt>
              </c:strCache>
            </c:strRef>
          </c:tx>
          <c:invertIfNegative val="0"/>
          <c:cat>
            <c:strRef>
              <c:f>Tabelle1!$J$6:$J$11</c:f>
              <c:strCache>
                <c:ptCount val="6"/>
                <c:pt idx="0">
                  <c:v>central4</c:v>
                </c:pt>
                <c:pt idx="1">
                  <c:v>central8</c:v>
                </c:pt>
                <c:pt idx="2">
                  <c:v>accel_6plane</c:v>
                </c:pt>
                <c:pt idx="3">
                  <c:v>accel_6plane_sphere</c:v>
                </c:pt>
                <c:pt idx="4">
                  <c:v>central_sphere4</c:v>
                </c:pt>
                <c:pt idx="5">
                  <c:v>all</c:v>
                </c:pt>
              </c:strCache>
            </c:strRef>
          </c:cat>
          <c:val>
            <c:numRef>
              <c:f>Tabelle1!$O$6:$O$11</c:f>
              <c:numCache>
                <c:formatCode>Standard</c:formatCode>
                <c:ptCount val="6"/>
                <c:pt idx="0">
                  <c:v>2.3770946353224836</c:v>
                </c:pt>
                <c:pt idx="1">
                  <c:v>2.1537713841368586</c:v>
                </c:pt>
                <c:pt idx="2">
                  <c:v>0.88628187919463086</c:v>
                </c:pt>
                <c:pt idx="3">
                  <c:v>0.71772262551784427</c:v>
                </c:pt>
                <c:pt idx="4">
                  <c:v>0.8757306904839619</c:v>
                </c:pt>
                <c:pt idx="5">
                  <c:v>1.0909418378767803</c:v>
                </c:pt>
              </c:numCache>
            </c:numRef>
          </c:val>
        </c:ser>
        <c:ser>
          <c:idx val="6"/>
          <c:order val="5"/>
          <c:tx>
            <c:strRef>
              <c:f>Tabelle1!$P$1</c:f>
              <c:strCache>
                <c:ptCount val="1"/>
                <c:pt idx="0">
                  <c:v>jit sse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Tabelle1!$J$6:$J$11</c:f>
              <c:strCache>
                <c:ptCount val="6"/>
                <c:pt idx="0">
                  <c:v>central4</c:v>
                </c:pt>
                <c:pt idx="1">
                  <c:v>central8</c:v>
                </c:pt>
                <c:pt idx="2">
                  <c:v>accel_6plane</c:v>
                </c:pt>
                <c:pt idx="3">
                  <c:v>accel_6plane_sphere</c:v>
                </c:pt>
                <c:pt idx="4">
                  <c:v>central_sphere4</c:v>
                </c:pt>
                <c:pt idx="5">
                  <c:v>all</c:v>
                </c:pt>
              </c:strCache>
            </c:strRef>
          </c:cat>
          <c:val>
            <c:numRef>
              <c:f>Tabelle1!$P$6:$P$11</c:f>
              <c:numCache>
                <c:formatCode>Standard</c:formatCode>
                <c:ptCount val="6"/>
                <c:pt idx="0">
                  <c:v>5.9089002097692545</c:v>
                </c:pt>
                <c:pt idx="1">
                  <c:v>6.6487297459491899</c:v>
                </c:pt>
                <c:pt idx="2">
                  <c:v>2.1725454066859697</c:v>
                </c:pt>
                <c:pt idx="3">
                  <c:v>2.0010596587898695</c:v>
                </c:pt>
                <c:pt idx="4">
                  <c:v>2.5057734759721515</c:v>
                </c:pt>
                <c:pt idx="5">
                  <c:v>3.534069597832882</c:v>
                </c:pt>
              </c:numCache>
            </c:numRef>
          </c:val>
        </c:ser>
        <c:ser>
          <c:idx val="1"/>
          <c:order val="6"/>
          <c:tx>
            <c:strRef>
              <c:f>Tabelle1!$Q$1</c:f>
              <c:strCache>
                <c:ptCount val="1"/>
                <c:pt idx="0">
                  <c:v>jit avx</c:v>
                </c:pt>
              </c:strCache>
            </c:strRef>
          </c:tx>
          <c:invertIfNegative val="0"/>
          <c:cat>
            <c:strRef>
              <c:f>Tabelle1!$J$6:$J$11</c:f>
              <c:strCache>
                <c:ptCount val="6"/>
                <c:pt idx="0">
                  <c:v>central4</c:v>
                </c:pt>
                <c:pt idx="1">
                  <c:v>central8</c:v>
                </c:pt>
                <c:pt idx="2">
                  <c:v>accel_6plane</c:v>
                </c:pt>
                <c:pt idx="3">
                  <c:v>accel_6plane_sphere</c:v>
                </c:pt>
                <c:pt idx="4">
                  <c:v>central_sphere4</c:v>
                </c:pt>
                <c:pt idx="5">
                  <c:v>all</c:v>
                </c:pt>
              </c:strCache>
            </c:strRef>
          </c:cat>
          <c:val>
            <c:numRef>
              <c:f>Tabelle1!$Q$6:$Q$11</c:f>
              <c:numCache>
                <c:formatCode>Standard</c:formatCode>
                <c:ptCount val="6"/>
                <c:pt idx="0">
                  <c:v>6.3668065870196973</c:v>
                </c:pt>
                <c:pt idx="1">
                  <c:v>6.6580528846153841</c:v>
                </c:pt>
                <c:pt idx="2">
                  <c:v>3.3139931740614332</c:v>
                </c:pt>
                <c:pt idx="3">
                  <c:v>3.2558620689655173</c:v>
                </c:pt>
                <c:pt idx="4">
                  <c:v>3.9968851570964246</c:v>
                </c:pt>
                <c:pt idx="5">
                  <c:v>5.4947191084040687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472128"/>
        <c:axId val="61670912"/>
      </c:barChart>
      <c:catAx>
        <c:axId val="59472128"/>
        <c:scaling>
          <c:orientation val="minMax"/>
        </c:scaling>
        <c:delete val="0"/>
        <c:axPos val="b"/>
        <c:numFmt formatCode="Standard" sourceLinked="1"/>
        <c:majorTickMark val="out"/>
        <c:minorTickMark val="none"/>
        <c:tickLblPos val="nextTo"/>
        <c:crossAx val="61670912"/>
        <c:crosses val="autoZero"/>
        <c:auto val="1"/>
        <c:lblAlgn val="ctr"/>
        <c:lblOffset val="100"/>
        <c:noMultiLvlLbl val="0"/>
      </c:catAx>
      <c:valAx>
        <c:axId val="6167091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Speed-up</a:t>
                </a:r>
              </a:p>
            </c:rich>
          </c:tx>
          <c:layout>
            <c:manualLayout>
              <c:xMode val="edge"/>
              <c:yMode val="edge"/>
              <c:x val="8.700380641653073E-2"/>
              <c:y val="3.8238196696001266E-2"/>
            </c:manualLayout>
          </c:layout>
          <c:overlay val="0"/>
        </c:title>
        <c:numFmt formatCode="Standard" sourceLinked="1"/>
        <c:majorTickMark val="out"/>
        <c:minorTickMark val="none"/>
        <c:tickLblPos val="nextTo"/>
        <c:crossAx val="59472128"/>
        <c:crosses val="autoZero"/>
        <c:crossBetween val="between"/>
      </c:valAx>
      <c:spPr>
        <a:solidFill>
          <a:schemeClr val="bg1">
            <a:lumMod val="95000"/>
          </a:schemeClr>
        </a:solidFill>
      </c:spPr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96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62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7620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52" y="381000"/>
            <a:ext cx="84059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5"/>
            <a:ext cx="7896225" cy="497205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Calibri" pitchFamily="34" charset="0"/>
              </a:defRPr>
            </a:lvl1pPr>
            <a:lvl2pPr>
              <a:spcAft>
                <a:spcPts val="600"/>
              </a:spcAft>
              <a:buClrTx/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381000"/>
            <a:ext cx="8329038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88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158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75000"/>
            <a:lumOff val="25000"/>
          </a:schemeClr>
        </a:buClr>
        <a:buSzPct val="60000"/>
        <a:buFont typeface="Wingdings 2" pitchFamily="18" charset="2"/>
        <a:buChar char="¢"/>
        <a:defRPr sz="20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Tx/>
        <a:buSzPct val="110000"/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800" i="1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848600" cy="1470025"/>
          </a:xfrm>
        </p:spPr>
        <p:txBody>
          <a:bodyPr/>
          <a:lstStyle/>
          <a:p>
            <a:pPr marL="0" indent="0"/>
            <a:r>
              <a:rPr lang="en-US" dirty="0" smtClean="0"/>
              <a:t>Dynamically Controlled Particle Systems</a:t>
            </a:r>
            <a:br>
              <a:rPr lang="en-US" dirty="0" smtClean="0"/>
            </a:br>
            <a:r>
              <a:rPr lang="en-US" sz="2000" b="0" dirty="0" err="1" smtClean="0"/>
              <a:t>Jakob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Progsch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Simon </a:t>
            </a:r>
            <a:r>
              <a:rPr lang="en-US" sz="2000" b="0" dirty="0" err="1" smtClean="0"/>
              <a:t>Laube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Benjamin </a:t>
            </a:r>
            <a:r>
              <a:rPr lang="en-US" sz="2000" b="0" dirty="0" err="1" smtClean="0"/>
              <a:t>Flück</a:t>
            </a:r>
            <a:endParaRPr lang="en-US" sz="2000" b="0" dirty="0"/>
          </a:p>
        </p:txBody>
      </p:sp>
      <p:pic>
        <p:nvPicPr>
          <p:cNvPr id="4098" name="Picture 2" descr="T:\work\ETH corporate design\eth_logo_bl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5" y="5537277"/>
            <a:ext cx="2209800" cy="55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>
            <p:custDataLst>
              <p:tags r:id="rId1"/>
            </p:custDataLst>
          </p:nvPr>
        </p:nvSpPr>
        <p:spPr bwMode="auto">
          <a:xfrm>
            <a:off x="0" y="7112000"/>
            <a:ext cx="7051739" cy="707886"/>
          </a:xfrm>
          <a:prstGeom prst="rect">
            <a:avLst/>
          </a:prstGeom>
          <a:noFill/>
          <a:ln w="6350">
            <a:noFill/>
          </a:ln>
          <a:effectLst/>
        </p:spPr>
        <p:txBody>
          <a:bodyPr vert="horz" wrap="none" rtlCol="0">
            <a:spAutoFit/>
          </a:bodyPr>
          <a:lstStyle/>
          <a:p>
            <a:r>
              <a:rPr lang="en-US" sz="2000" smtClean="0">
                <a:latin typeface="+mn-lt"/>
              </a:rPr>
              <a:t>TexPoint fonts used in EMF. </a:t>
            </a:r>
          </a:p>
          <a:p>
            <a:r>
              <a:rPr lang="en-US" sz="2000" smtClean="0">
                <a:latin typeface="+mn-lt"/>
              </a:rPr>
              <a:t>Read the TexPoint manual before you delete this box.: </a:t>
            </a:r>
            <a:r>
              <a:rPr lang="en-US" sz="2000" smtClean="0">
                <a:latin typeface="CMBX12"/>
              </a:rPr>
              <a:t>A</a:t>
            </a:r>
            <a:r>
              <a:rPr lang="en-US" sz="2000" smtClean="0">
                <a:latin typeface="CMMI8"/>
              </a:rPr>
              <a:t>A</a:t>
            </a:r>
            <a:r>
              <a:rPr lang="en-US" sz="2000" smtClean="0">
                <a:latin typeface="LCMSS8"/>
              </a:rPr>
              <a:t>A</a:t>
            </a:r>
            <a:r>
              <a:rPr lang="en-US" sz="2000" smtClean="0">
                <a:latin typeface="CMSY8"/>
              </a:rPr>
              <a:t>A</a:t>
            </a:r>
            <a:r>
              <a:rPr lang="en-US" sz="2000" smtClean="0">
                <a:latin typeface="CMEX10"/>
              </a:rPr>
              <a:t>A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067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JIT compiler in Detail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5773" y="1447801"/>
            <a:ext cx="7896225" cy="4886324"/>
          </a:xfrm>
        </p:spPr>
        <p:txBody>
          <a:bodyPr/>
          <a:lstStyle/>
          <a:p>
            <a:r>
              <a:rPr lang="en-GB" dirty="0" smtClean="0"/>
              <a:t>Compile time in sub millisecond range</a:t>
            </a:r>
          </a:p>
          <a:p>
            <a:pPr lvl="1"/>
            <a:r>
              <a:rPr lang="en-GB" dirty="0" smtClean="0"/>
              <a:t>Code generation </a:t>
            </a:r>
            <a:r>
              <a:rPr lang="en-GB" dirty="0" smtClean="0"/>
              <a:t>constant </a:t>
            </a:r>
          </a:p>
          <a:p>
            <a:pPr lvl="1"/>
            <a:r>
              <a:rPr lang="en-GB" dirty="0" smtClean="0"/>
              <a:t>Scheduling </a:t>
            </a:r>
            <a:r>
              <a:rPr lang="en-GB" dirty="0" smtClean="0"/>
              <a:t>heavily </a:t>
            </a:r>
            <a:r>
              <a:rPr lang="en-GB" dirty="0" smtClean="0"/>
              <a:t>depends </a:t>
            </a:r>
            <a:r>
              <a:rPr lang="en-GB" dirty="0" smtClean="0"/>
              <a:t>on </a:t>
            </a:r>
            <a:r>
              <a:rPr lang="en-GB" dirty="0" smtClean="0"/>
              <a:t>rule </a:t>
            </a:r>
            <a:r>
              <a:rPr lang="en-GB" dirty="0" smtClean="0"/>
              <a:t>composition and number of instructions </a:t>
            </a:r>
            <a:endParaRPr lang="en-GB" dirty="0"/>
          </a:p>
          <a:p>
            <a:pPr lvl="1"/>
            <a:r>
              <a:rPr lang="en-GB" dirty="0" smtClean="0"/>
              <a:t>Fast enough for real time usage</a:t>
            </a:r>
            <a:endParaRPr lang="en-GB" dirty="0"/>
          </a:p>
          <a:p>
            <a:endParaRPr lang="en-GB" dirty="0" smtClean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934257"/>
              </p:ext>
            </p:extLst>
          </p:nvPr>
        </p:nvGraphicFramePr>
        <p:xfrm>
          <a:off x="533400" y="3200400"/>
          <a:ext cx="736282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48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- Performance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SSE/AVX </a:t>
            </a:r>
            <a:r>
              <a:rPr lang="en-GB" dirty="0" err="1" smtClean="0"/>
              <a:t>vectorization</a:t>
            </a:r>
            <a:r>
              <a:rPr lang="en-GB" dirty="0" smtClean="0"/>
              <a:t> </a:t>
            </a:r>
            <a:r>
              <a:rPr lang="en-GB" dirty="0" smtClean="0"/>
              <a:t>loses </a:t>
            </a:r>
            <a:r>
              <a:rPr lang="en-GB" dirty="0" smtClean="0"/>
              <a:t>a lot of its potential gains due to data shuffling</a:t>
            </a:r>
          </a:p>
          <a:p>
            <a:r>
              <a:rPr lang="en-GB" dirty="0" smtClean="0"/>
              <a:t>Speed-up of ~2x instead of theoretical </a:t>
            </a:r>
            <a:r>
              <a:rPr lang="en-GB" dirty="0" smtClean="0"/>
              <a:t>4x/8x</a:t>
            </a:r>
            <a:endParaRPr lang="en-GB" dirty="0"/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2055487"/>
              </p:ext>
            </p:extLst>
          </p:nvPr>
        </p:nvGraphicFramePr>
        <p:xfrm>
          <a:off x="1271587" y="2590800"/>
          <a:ext cx="6119813" cy="376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68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- Performance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Given enough work SSE/AVX </a:t>
            </a:r>
            <a:r>
              <a:rPr lang="en-GB" dirty="0" err="1" smtClean="0"/>
              <a:t>vectorization</a:t>
            </a:r>
            <a:r>
              <a:rPr lang="en-GB" dirty="0" smtClean="0"/>
              <a:t> gains </a:t>
            </a:r>
            <a:r>
              <a:rPr lang="en-GB" dirty="0" err="1" smtClean="0"/>
              <a:t>outweight</a:t>
            </a:r>
            <a:r>
              <a:rPr lang="en-GB" dirty="0" smtClean="0"/>
              <a:t> </a:t>
            </a:r>
            <a:r>
              <a:rPr lang="en-GB" dirty="0" smtClean="0"/>
              <a:t>data shuffling </a:t>
            </a:r>
            <a:r>
              <a:rPr lang="en-GB" dirty="0" smtClean="0"/>
              <a:t>losses</a:t>
            </a:r>
            <a:endParaRPr lang="en-GB" dirty="0" smtClean="0"/>
          </a:p>
          <a:p>
            <a:r>
              <a:rPr lang="en-GB" dirty="0" smtClean="0"/>
              <a:t>Speed-up ~2.5/3.5x for </a:t>
            </a:r>
            <a:r>
              <a:rPr lang="en-GB" dirty="0" smtClean="0"/>
              <a:t>SSE/AVX</a:t>
            </a:r>
            <a:endParaRPr lang="en-GB" dirty="0"/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790018"/>
              </p:ext>
            </p:extLst>
          </p:nvPr>
        </p:nvGraphicFramePr>
        <p:xfrm>
          <a:off x="1181100" y="2667000"/>
          <a:ext cx="6781800" cy="4029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464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 JIT compiler competitive/surpassing optimized code</a:t>
            </a:r>
          </a:p>
          <a:p>
            <a:pPr lvl="1"/>
            <a:r>
              <a:rPr lang="en-GB" dirty="0" smtClean="0"/>
              <a:t>Excluding loop unrolling, which the JIT compiler cannot yet do</a:t>
            </a:r>
          </a:p>
          <a:p>
            <a:r>
              <a:rPr lang="en-GB" dirty="0" smtClean="0"/>
              <a:t>“messiness” of optimizations hidden from programmer</a:t>
            </a:r>
          </a:p>
          <a:p>
            <a:r>
              <a:rPr lang="en-GB" dirty="0" smtClean="0"/>
              <a:t>JIT compiler can be improved using various known compiler techniques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470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4052" y="1752600"/>
            <a:ext cx="8405982" cy="2971800"/>
          </a:xfrm>
        </p:spPr>
        <p:txBody>
          <a:bodyPr/>
          <a:lstStyle/>
          <a:p>
            <a:pPr algn="ctr"/>
            <a:r>
              <a:rPr lang="en-GB" dirty="0" smtClean="0"/>
              <a:t>The End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&amp;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5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Particle Systems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Simulate a number of particles according to some given rules</a:t>
            </a:r>
          </a:p>
          <a:p>
            <a:r>
              <a:rPr lang="en-GB" dirty="0" smtClean="0"/>
              <a:t>Particles </a:t>
            </a:r>
            <a:r>
              <a:rPr lang="en-GB" dirty="0" smtClean="0"/>
              <a:t>are represented by</a:t>
            </a:r>
            <a:endParaRPr lang="en-GB" dirty="0"/>
          </a:p>
          <a:p>
            <a:pPr lvl="1"/>
            <a:r>
              <a:rPr lang="en-GB" dirty="0" smtClean="0"/>
              <a:t>Position[3]</a:t>
            </a:r>
            <a:endParaRPr lang="en-GB" dirty="0"/>
          </a:p>
          <a:p>
            <a:pPr lvl="1"/>
            <a:r>
              <a:rPr lang="en-GB" dirty="0"/>
              <a:t>Mass</a:t>
            </a:r>
          </a:p>
          <a:p>
            <a:pPr lvl="1"/>
            <a:r>
              <a:rPr lang="en-GB" dirty="0" smtClean="0"/>
              <a:t>Velocity[3]</a:t>
            </a:r>
            <a:endParaRPr lang="en-GB" dirty="0"/>
          </a:p>
          <a:p>
            <a:pPr lvl="1"/>
            <a:r>
              <a:rPr lang="en-GB" dirty="0"/>
              <a:t>Charge</a:t>
            </a:r>
          </a:p>
          <a:p>
            <a:r>
              <a:rPr lang="en-GB" dirty="0" smtClean="0"/>
              <a:t>Rules define forces and effects</a:t>
            </a:r>
          </a:p>
          <a:p>
            <a:pPr lvl="1"/>
            <a:r>
              <a:rPr lang="en-GB" dirty="0" smtClean="0"/>
              <a:t>Gravity</a:t>
            </a:r>
          </a:p>
          <a:p>
            <a:pPr lvl="1"/>
            <a:r>
              <a:rPr lang="en-GB" dirty="0" smtClean="0"/>
              <a:t>Collisions</a:t>
            </a:r>
          </a:p>
          <a:p>
            <a:pPr lvl="1"/>
            <a:r>
              <a:rPr lang="en-GB" dirty="0" smtClean="0"/>
              <a:t>Time step in the </a:t>
            </a:r>
            <a:r>
              <a:rPr lang="en-GB" dirty="0" smtClean="0"/>
              <a:t>simulation</a:t>
            </a:r>
          </a:p>
          <a:p>
            <a:pPr lvl="1"/>
            <a:r>
              <a:rPr lang="en-GB" dirty="0" smtClean="0"/>
              <a:t>…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90800"/>
            <a:ext cx="4198034" cy="334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3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Control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Algorithm: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Iterate over all particles and apply the desired rules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Problem: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smtClean="0"/>
              <a:t>Changing rules in a dynamic/random environment</a:t>
            </a:r>
            <a:br>
              <a:rPr lang="en-GB" dirty="0" smtClean="0"/>
            </a:br>
            <a:r>
              <a:rPr lang="en-GB" dirty="0" smtClean="0"/>
              <a:t>		does </a:t>
            </a:r>
            <a:r>
              <a:rPr lang="en-GB" dirty="0" smtClean="0"/>
              <a:t>not allow </a:t>
            </a:r>
            <a:r>
              <a:rPr lang="en-GB" dirty="0" smtClean="0"/>
              <a:t>for many </a:t>
            </a:r>
            <a:r>
              <a:rPr lang="en-GB" dirty="0" smtClean="0"/>
              <a:t>optimizations </a:t>
            </a:r>
            <a:r>
              <a:rPr lang="en-GB" dirty="0" smtClean="0"/>
              <a:t>during</a:t>
            </a:r>
            <a:br>
              <a:rPr lang="en-GB" dirty="0" smtClean="0"/>
            </a:br>
            <a:r>
              <a:rPr lang="en-GB" dirty="0" smtClean="0"/>
              <a:t>		compilation </a:t>
            </a:r>
            <a:r>
              <a:rPr lang="en-GB" dirty="0" smtClean="0"/>
              <a:t>(e.g. </a:t>
            </a:r>
            <a:r>
              <a:rPr lang="en-GB" dirty="0" smtClean="0"/>
              <a:t>games) between </a:t>
            </a:r>
            <a:r>
              <a:rPr lang="en-GB" dirty="0" smtClean="0"/>
              <a:t>the selected rules </a:t>
            </a:r>
            <a:br>
              <a:rPr lang="en-GB" dirty="0" smtClean="0"/>
            </a:br>
            <a:endParaRPr lang="en-GB" dirty="0"/>
          </a:p>
          <a:p>
            <a:r>
              <a:rPr lang="en-GB" dirty="0" smtClean="0"/>
              <a:t>Our Solution:</a:t>
            </a: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Create a JIT-compiler to optimize these rules on the fly 		when they change</a:t>
            </a:r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206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Measurements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Performance in flops/particle</a:t>
            </a:r>
          </a:p>
          <a:p>
            <a:pPr lvl="1"/>
            <a:r>
              <a:rPr lang="en-GB" dirty="0" smtClean="0"/>
              <a:t>Number of particles has no influence; </a:t>
            </a:r>
            <a:br>
              <a:rPr lang="en-GB" dirty="0" smtClean="0"/>
            </a:br>
            <a:r>
              <a:rPr lang="en-GB" dirty="0" smtClean="0"/>
              <a:t>linear iteration through particles</a:t>
            </a:r>
            <a:br>
              <a:rPr lang="en-GB" dirty="0" smtClean="0"/>
            </a:br>
            <a:r>
              <a:rPr lang="en-GB" dirty="0" smtClean="0"/>
              <a:t>-&gt; </a:t>
            </a:r>
            <a:r>
              <a:rPr lang="en-GB" dirty="0" err="1" smtClean="0"/>
              <a:t>prefetcher</a:t>
            </a:r>
            <a:r>
              <a:rPr lang="en-GB" dirty="0" smtClean="0"/>
              <a:t> hides all ram accesses</a:t>
            </a:r>
          </a:p>
          <a:p>
            <a:r>
              <a:rPr lang="en-GB" dirty="0" smtClean="0"/>
              <a:t>No flops/cycle (available, but unused)</a:t>
            </a:r>
          </a:p>
          <a:p>
            <a:pPr lvl="1"/>
            <a:r>
              <a:rPr lang="en-GB" dirty="0" smtClean="0"/>
              <a:t>Not useful for evaluating break-even point </a:t>
            </a:r>
            <a:br>
              <a:rPr lang="en-GB" dirty="0" smtClean="0"/>
            </a:br>
            <a:r>
              <a:rPr lang="en-GB" dirty="0" smtClean="0"/>
              <a:t>for JIT compiler</a:t>
            </a:r>
          </a:p>
          <a:p>
            <a:pPr lvl="1"/>
            <a:r>
              <a:rPr lang="en-GB" dirty="0" smtClean="0"/>
              <a:t>JIT compiler changes number of ops, stores, </a:t>
            </a:r>
            <a:br>
              <a:rPr lang="en-GB" dirty="0" smtClean="0"/>
            </a:br>
            <a:r>
              <a:rPr lang="en-GB" dirty="0" smtClean="0"/>
              <a:t>and loads </a:t>
            </a:r>
          </a:p>
          <a:p>
            <a:pPr lvl="1"/>
            <a:r>
              <a:rPr lang="en-GB" dirty="0" smtClean="0"/>
              <a:t>Branching/masking further skews results </a:t>
            </a:r>
            <a:endParaRPr lang="en-GB" dirty="0"/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18574"/>
            <a:ext cx="2876550" cy="544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2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Baseline 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 of function pointers, sequentially applied to all particles</a:t>
            </a:r>
          </a:p>
          <a:p>
            <a:r>
              <a:rPr lang="en-GB" dirty="0" smtClean="0"/>
              <a:t>Example rule: gravitation</a:t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r>
              <a:rPr lang="en-GB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gravitational_force_apply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particle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p, </a:t>
            </a:r>
            <a:r>
              <a:rPr lang="en-GB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centre 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c, </a:t>
            </a:r>
            <a:r>
              <a:rPr lang="en-GB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diff = </a:t>
            </a:r>
            <a:r>
              <a:rPr lang="en-GB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p.position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– c</a:t>
            </a:r>
          </a:p>
          <a:p>
            <a:pPr marL="0" indent="0">
              <a:buNone/>
            </a:pPr>
            <a:r>
              <a:rPr lang="de-CH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	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 = distance(</a:t>
            </a:r>
            <a:r>
              <a:rPr lang="en-GB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p.position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c)</a:t>
            </a:r>
          </a:p>
          <a:p>
            <a:pPr marL="0" indent="0">
              <a:buNone/>
            </a:pPr>
            <a:r>
              <a:rPr lang="de-CH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	r3 = 1.0f/(r*r*r)</a:t>
            </a:r>
          </a:p>
          <a:p>
            <a:pPr marL="0" indent="0">
              <a:buNone/>
            </a:pPr>
            <a:r>
              <a:rPr lang="de-CH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	</a:t>
            </a:r>
            <a:r>
              <a:rPr lang="en-GB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p.velocity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GB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*mu*diff*r3</a:t>
            </a:r>
          </a:p>
          <a:p>
            <a:pPr marL="0" indent="0">
              <a:buNone/>
            </a:pPr>
            <a:r>
              <a:rPr lang="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de" sz="1800" dirty="0" smtClean="0">
              <a:solidFill>
                <a:prstClr val="black"/>
              </a:solidFill>
              <a:highlight>
                <a:srgbClr val="FFFFFF"/>
              </a:highlight>
              <a:latin typeface="Calibri"/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2909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Optimizations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Standard optimizations from class</a:t>
            </a:r>
          </a:p>
          <a:p>
            <a:pPr lvl="1"/>
            <a:r>
              <a:rPr lang="en-GB" dirty="0" smtClean="0"/>
              <a:t>Scalar </a:t>
            </a:r>
            <a:r>
              <a:rPr lang="en-GB" dirty="0" smtClean="0"/>
              <a:t>replacement</a:t>
            </a:r>
          </a:p>
          <a:p>
            <a:pPr lvl="1"/>
            <a:r>
              <a:rPr lang="en-GB" dirty="0" smtClean="0"/>
              <a:t>Loop unrolling</a:t>
            </a:r>
            <a:endParaRPr lang="en-GB" dirty="0" smtClean="0"/>
          </a:p>
          <a:p>
            <a:pPr lvl="1"/>
            <a:r>
              <a:rPr lang="en-GB" dirty="0" smtClean="0"/>
              <a:t>Compiler optimizations</a:t>
            </a:r>
          </a:p>
          <a:p>
            <a:r>
              <a:rPr lang="en-GB" dirty="0" smtClean="0"/>
              <a:t>SIMD optimizations on a per-rule basis</a:t>
            </a:r>
          </a:p>
          <a:p>
            <a:pPr lvl="1"/>
            <a:r>
              <a:rPr lang="en-GB" dirty="0" smtClean="0"/>
              <a:t>SSE </a:t>
            </a:r>
            <a:r>
              <a:rPr lang="en-GB" dirty="0" err="1" smtClean="0"/>
              <a:t>intrinsics</a:t>
            </a:r>
            <a:endParaRPr lang="en-GB" dirty="0" smtClean="0"/>
          </a:p>
          <a:p>
            <a:r>
              <a:rPr lang="en-GB" dirty="0" smtClean="0"/>
              <a:t>JIT compilation for global optimizations across rules including:</a:t>
            </a:r>
          </a:p>
          <a:p>
            <a:pPr lvl="1"/>
            <a:r>
              <a:rPr lang="en-GB" dirty="0" smtClean="0"/>
              <a:t>SSE and AVX </a:t>
            </a:r>
            <a:r>
              <a:rPr lang="en-GB" dirty="0"/>
              <a:t>Code generator</a:t>
            </a:r>
          </a:p>
          <a:p>
            <a:pPr lvl="1"/>
            <a:r>
              <a:rPr lang="en-GB" dirty="0"/>
              <a:t>Load/Store combining</a:t>
            </a:r>
          </a:p>
          <a:p>
            <a:pPr lvl="1"/>
            <a:r>
              <a:rPr lang="en-GB" dirty="0"/>
              <a:t>Constant folding</a:t>
            </a:r>
          </a:p>
          <a:p>
            <a:pPr lvl="1"/>
            <a:r>
              <a:rPr lang="en-GB" dirty="0"/>
              <a:t>Common sub-expression elimination</a:t>
            </a:r>
          </a:p>
          <a:p>
            <a:pPr lvl="1"/>
            <a:r>
              <a:rPr lang="en-GB" dirty="0"/>
              <a:t>Scheduling</a:t>
            </a:r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382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Optimizations – JIT Scheduling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</a:t>
            </a:r>
            <a:r>
              <a:rPr lang="en-GB" dirty="0" smtClean="0"/>
              <a:t>a dependency DAG</a:t>
            </a:r>
          </a:p>
          <a:p>
            <a:r>
              <a:rPr lang="en-GB" dirty="0" smtClean="0"/>
              <a:t>Sum up latencies </a:t>
            </a:r>
          </a:p>
        </p:txBody>
      </p:sp>
      <p:pic>
        <p:nvPicPr>
          <p:cNvPr id="9" name="Picture 5" descr="C:\Users\Benjamin\Desktop\scheduling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88" y="1447800"/>
            <a:ext cx="3275012" cy="381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Optimizations – JIT Scheduling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</a:t>
            </a:r>
            <a:r>
              <a:rPr lang="en-GB" dirty="0" smtClean="0"/>
              <a:t>a </a:t>
            </a:r>
            <a:r>
              <a:rPr lang="en-GB" dirty="0"/>
              <a:t>dependency DAG</a:t>
            </a:r>
            <a:endParaRPr lang="en-GB" dirty="0" smtClean="0"/>
          </a:p>
          <a:p>
            <a:r>
              <a:rPr lang="en-GB" dirty="0"/>
              <a:t>Sum up latencies </a:t>
            </a:r>
          </a:p>
          <a:p>
            <a:r>
              <a:rPr lang="en-GB" dirty="0" smtClean="0"/>
              <a:t>Schedule instruction with highest</a:t>
            </a:r>
            <a:br>
              <a:rPr lang="en-GB" dirty="0" smtClean="0"/>
            </a:br>
            <a:r>
              <a:rPr lang="en-GB" dirty="0" smtClean="0"/>
              <a:t>latency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8" name="Picture 6" descr="C:\Users\Benjamin\Desktop\scheduling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7800"/>
            <a:ext cx="3803650" cy="381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8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Optimizations – JIT Scheduling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</a:t>
            </a:r>
            <a:r>
              <a:rPr lang="en-GB" dirty="0" smtClean="0"/>
              <a:t>a </a:t>
            </a:r>
            <a:r>
              <a:rPr lang="en-GB" dirty="0"/>
              <a:t>dependency DAG</a:t>
            </a:r>
            <a:endParaRPr lang="en-GB" dirty="0" smtClean="0"/>
          </a:p>
          <a:p>
            <a:r>
              <a:rPr lang="en-GB" dirty="0" smtClean="0"/>
              <a:t>Sum </a:t>
            </a:r>
            <a:r>
              <a:rPr lang="en-GB" dirty="0"/>
              <a:t>up latencies </a:t>
            </a:r>
          </a:p>
          <a:p>
            <a:r>
              <a:rPr lang="en-GB" dirty="0"/>
              <a:t>Schedule instruction with highest</a:t>
            </a:r>
            <a:br>
              <a:rPr lang="en-GB" dirty="0"/>
            </a:br>
            <a:r>
              <a:rPr lang="en-GB" dirty="0"/>
              <a:t>latency</a:t>
            </a:r>
          </a:p>
          <a:p>
            <a:r>
              <a:rPr lang="en-GB" dirty="0" smtClean="0"/>
              <a:t>-&gt; Ops </a:t>
            </a:r>
            <a:r>
              <a:rPr lang="en-GB" dirty="0" smtClean="0"/>
              <a:t>on </a:t>
            </a:r>
            <a:r>
              <a:rPr lang="en-GB" dirty="0" smtClean="0"/>
              <a:t>critical </a:t>
            </a:r>
            <a:r>
              <a:rPr lang="en-GB" dirty="0" smtClean="0"/>
              <a:t>path get</a:t>
            </a:r>
            <a:br>
              <a:rPr lang="en-GB" dirty="0" smtClean="0"/>
            </a:br>
            <a:r>
              <a:rPr lang="en-GB" dirty="0" smtClean="0"/>
              <a:t>preferential treatment</a:t>
            </a:r>
          </a:p>
          <a:p>
            <a:endParaRPr lang="en-GB" dirty="0"/>
          </a:p>
          <a:p>
            <a:r>
              <a:rPr lang="en-GB" dirty="0" smtClean="0"/>
              <a:t>Worst case runtime is O(op^2)</a:t>
            </a:r>
            <a:br>
              <a:rPr lang="en-GB" dirty="0" smtClean="0"/>
            </a:br>
            <a:r>
              <a:rPr lang="en-GB" dirty="0" smtClean="0"/>
              <a:t>In practice close to linear </a:t>
            </a:r>
            <a:r>
              <a:rPr lang="en-GB" dirty="0" smtClean="0"/>
              <a:t>performance </a:t>
            </a:r>
            <a:endParaRPr lang="en-GB" dirty="0"/>
          </a:p>
        </p:txBody>
      </p:sp>
      <p:pic>
        <p:nvPicPr>
          <p:cNvPr id="9" name="Picture 7" descr="C:\Users\Benjamin\Desktop\scheduling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77" y="1447799"/>
            <a:ext cx="3803650" cy="381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6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  <p:tag name="FIRSTMARKUSP@OKII9FVF81V9GRWB" val="4070"/>
  <p:tag name="DEFAULTDISPLAYSOURCE" val="\documentclass{slides}\pagestyle{empty}&#10;\begin{document}&#10;&#10;\end{document}&#10;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ETH Course">
  <a:themeElements>
    <a:clrScheme name="ETH">
      <a:dk1>
        <a:srgbClr val="000000"/>
      </a:dk1>
      <a:lt1>
        <a:srgbClr val="FFFFFF"/>
      </a:lt1>
      <a:dk2>
        <a:srgbClr val="002B5F"/>
      </a:dk2>
      <a:lt2>
        <a:srgbClr val="808080"/>
      </a:lt2>
      <a:accent1>
        <a:srgbClr val="4F0E2B"/>
      </a:accent1>
      <a:accent2>
        <a:srgbClr val="005C3C"/>
      </a:accent2>
      <a:accent3>
        <a:srgbClr val="A03232"/>
      </a:accent3>
      <a:accent4>
        <a:srgbClr val="F7F0BC"/>
      </a:accent4>
      <a:accent5>
        <a:srgbClr val="C8DEC8"/>
      </a:accent5>
      <a:accent6>
        <a:srgbClr val="D6D6F5"/>
      </a:accent6>
      <a:hlink>
        <a:srgbClr val="A71D5B"/>
      </a:hlink>
      <a:folHlink>
        <a:srgbClr val="A71D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>
        <a:spAutoFit/>
      </a:bodyPr>
      <a:lstStyle>
        <a:defPPr>
          <a:defRPr sz="1800" dirty="0">
            <a:latin typeface="Consolas" pitchFamily="49" charset="0"/>
            <a:cs typeface="Consolas" pitchFamily="49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6350">
          <a:noFill/>
        </a:ln>
        <a:effectLst/>
      </a:spPr>
      <a:bodyPr wrap="non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Course</Template>
  <TotalTime>0</TotalTime>
  <Words>294</Words>
  <Application>Microsoft Office PowerPoint</Application>
  <PresentationFormat>Bildschirmpräsentation (4:3)</PresentationFormat>
  <Paragraphs>89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ETH Course</vt:lpstr>
      <vt:lpstr>Dynamically Controlled Particle Systems Jakob Progsch Simon Laube Benjamin Flück</vt:lpstr>
      <vt:lpstr>Particle Systems</vt:lpstr>
      <vt:lpstr>Dynamic Control</vt:lpstr>
      <vt:lpstr>Performance Measurements</vt:lpstr>
      <vt:lpstr>Baseline Implementation</vt:lpstr>
      <vt:lpstr>Optimizations</vt:lpstr>
      <vt:lpstr>Optimizations – JIT Scheduling</vt:lpstr>
      <vt:lpstr>Optimizations – JIT Scheduling</vt:lpstr>
      <vt:lpstr>Optimizations – JIT Scheduling</vt:lpstr>
      <vt:lpstr>Results – JIT compiler in Detail</vt:lpstr>
      <vt:lpstr>Results - Performance</vt:lpstr>
      <vt:lpstr>Results - Performance</vt:lpstr>
      <vt:lpstr>Conclusions</vt:lpstr>
      <vt:lpstr>The End  &amp; 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Fast Numerical Code</dc:title>
  <dc:creator>Markus Pueschel</dc:creator>
  <dc:description>Redesign of slides created by Randal E. Bryant and David R. O'Hallaron</dc:description>
  <cp:lastModifiedBy>Windows User</cp:lastModifiedBy>
  <cp:revision>1164</cp:revision>
  <cp:lastPrinted>1999-09-20T15:19:18Z</cp:lastPrinted>
  <dcterms:created xsi:type="dcterms:W3CDTF">2009-01-12T00:38:48Z</dcterms:created>
  <dcterms:modified xsi:type="dcterms:W3CDTF">2014-05-27T19:29:43Z</dcterms:modified>
</cp:coreProperties>
</file>