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6858000" cx="9144000"/>
  <p:notesSz cx="6858000" cy="9144000"/>
  <p:embeddedFontLst>
    <p:embeddedFont>
      <p:font typeface="Roboto Slab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Slab-bold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RobotoSlab-regular.fnt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1f66c16fd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1f66c16f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1f66c16fd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1f66c16f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1f66c16fd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61f66c16f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1f66c16fd_0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1f66c16f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1f66c16fd_0_2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1f66c16fd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1f66c16fd_0_1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1f66c16f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1f66c16fd_0_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1f66c16f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1f66c16fd_0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61f66c16f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1f66c16fd_0_2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261f66c16fd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chemeClr val="dk1"/>
                </a:solidFill>
              </a:rPr>
              <a:t>3. 성능향상을 위해 논리적으로 접근했는가?</a:t>
            </a:r>
            <a:endParaRPr sz="10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1f66c16fd_0_1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61f66c16fd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61f66c16fd_0_2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61f66c16f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1f66c16fd_0_2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61f66c16fd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1f66c16fd_0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261f66c16f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chemeClr val="dk1"/>
                </a:solidFill>
              </a:rPr>
              <a:t>3. 성능향상을 위해 논리적으로 접근했는가?</a:t>
            </a:r>
            <a:endParaRPr sz="10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61f66c16fd_0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261f66c16f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61f66c16fd_0_3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61f66c16fd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61f66c16fd_0_2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261f66c16fd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61f66c16fd_0_2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261f66c16fd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61f66c16fd_0_2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261f66c16fd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61f66c16fd_0_2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261f66c16fd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chemeClr val="dk1"/>
                </a:solidFill>
              </a:rPr>
              <a:t>3. 성능향상을 위해 논리적으로 접근했는가?</a:t>
            </a:r>
            <a:endParaRPr sz="10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61f66c16fd_0_2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61f66c16fd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1f66c16fd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61f66c16f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61f66c16fd_0_3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261f66c16fd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61f66c16fd_0_2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261f66c16fd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61f66c16fd_0_2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261f66c16fd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chemeClr val="dk1"/>
                </a:solidFill>
              </a:rPr>
              <a:t>3. 성능향상을 위해 논리적으로 접근했는가?</a:t>
            </a:r>
            <a:endParaRPr sz="10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61f66c16fd_0_2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261f66c16fd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1f66c16fd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261f66c16f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1f66c16fd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1f66c16f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1f66c16fd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1f66c16f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1f66c16fd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1f66c16f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1f66c16fd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1f66c16f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1f66c16fd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1f66c16f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0" name="Google Shape;10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8827727" y="4597553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579634" y="337347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626321" y="1339871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803950" y="5654656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96310" y="1990890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738050" y="271321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771658" y="250448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4271583" y="47482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7729213" y="6127437"/>
            <a:ext cx="253800" cy="2541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◉"/>
              <a:defRPr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8" name="Google Shape;28;p3"/>
          <p:cNvSpPr txBox="1"/>
          <p:nvPr>
            <p:ph idx="2" type="body"/>
          </p:nvPr>
        </p:nvSpPr>
        <p:spPr>
          <a:xfrm>
            <a:off x="4682658" y="1600200"/>
            <a:ext cx="36753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34" name="Google Shape;3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5945" y="0"/>
            <a:ext cx="913210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215300" y="2501400"/>
            <a:ext cx="6713399" cy="109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None/>
              <a:defRPr i="1" sz="36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None/>
              <a:defRPr i="1" sz="3600"/>
            </a:lvl5pPr>
            <a:lvl6pPr indent="-2286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None/>
              <a:defRPr i="1" sz="3600"/>
            </a:lvl6pPr>
            <a:lvl7pPr indent="-2286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None/>
              <a:defRPr i="1" sz="3600"/>
            </a:lvl7pPr>
            <a:lvl8pPr indent="-2286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None/>
              <a:defRPr i="1" sz="3600"/>
            </a:lvl8pPr>
            <a:lvl9pPr indent="-2286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None/>
              <a:defRPr i="1" sz="3600"/>
            </a:lvl9pPr>
          </a:lstStyle>
          <a:p/>
        </p:txBody>
      </p:sp>
      <p:grpSp>
        <p:nvGrpSpPr>
          <p:cNvPr id="36" name="Google Shape;36;p6"/>
          <p:cNvGrpSpPr/>
          <p:nvPr/>
        </p:nvGrpSpPr>
        <p:grpSpPr>
          <a:xfrm>
            <a:off x="3593400" y="1074284"/>
            <a:ext cx="1957200" cy="1093199"/>
            <a:chOff x="3593400" y="1760084"/>
            <a:chExt cx="1957200" cy="1093199"/>
          </a:xfrm>
        </p:grpSpPr>
        <p:sp>
          <p:nvSpPr>
            <p:cNvPr id="37" name="Google Shape;37;p6"/>
            <p:cNvSpPr txBox="1"/>
            <p:nvPr/>
          </p:nvSpPr>
          <p:spPr>
            <a:xfrm>
              <a:off x="3593400" y="1872096"/>
              <a:ext cx="1957200" cy="871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1EA"/>
                </a:buClr>
                <a:buSzPts val="6000"/>
                <a:buFont typeface="Arial"/>
                <a:buNone/>
              </a:pPr>
              <a:r>
                <a:rPr b="1" i="0" lang="en" sz="6000" u="none" cap="none" strike="noStrike">
                  <a:solidFill>
                    <a:srgbClr val="0091EA"/>
                  </a:solidFill>
                  <a:latin typeface="Arial"/>
                  <a:ea typeface="Arial"/>
                  <a:cs typeface="Arial"/>
                  <a:sym typeface="Arial"/>
                </a:rPr>
                <a:t>“</a:t>
              </a:r>
              <a:endParaRPr/>
            </a:p>
          </p:txBody>
        </p:sp>
        <p:sp>
          <p:nvSpPr>
            <p:cNvPr id="38" name="Google Shape;38;p6"/>
            <p:cNvSpPr/>
            <p:nvPr/>
          </p:nvSpPr>
          <p:spPr>
            <a:xfrm>
              <a:off x="4025400" y="1760084"/>
              <a:ext cx="1093199" cy="1093199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4190700" y="1925384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0" name="Google Shape;40;p6"/>
          <p:cNvCxnSpPr>
            <a:endCxn id="38" idx="1"/>
          </p:cNvCxnSpPr>
          <p:nvPr/>
        </p:nvCxnSpPr>
        <p:spPr>
          <a:xfrm>
            <a:off x="3742095" y="871979"/>
            <a:ext cx="443400" cy="3624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114799" y="269684"/>
            <a:ext cx="457200" cy="80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" name="Google Shape;42;p6"/>
          <p:cNvCxnSpPr/>
          <p:nvPr/>
        </p:nvCxnSpPr>
        <p:spPr>
          <a:xfrm flipH="1" rot="10800000">
            <a:off x="4749075" y="753124"/>
            <a:ext cx="95100" cy="348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 + 3 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786150" y="1600200"/>
            <a:ext cx="2419799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3329991" y="1600200"/>
            <a:ext cx="2419799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" name="Google Shape;50;p8"/>
          <p:cNvSpPr txBox="1"/>
          <p:nvPr>
            <p:ph idx="3" type="body"/>
          </p:nvPr>
        </p:nvSpPr>
        <p:spPr>
          <a:xfrm>
            <a:off x="5873833" y="1600200"/>
            <a:ext cx="2419799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Arial"/>
              <a:buChar char="◎"/>
              <a:defRPr b="0" i="0" sz="3000" u="none" cap="none" strike="noStrike">
                <a:solidFill>
                  <a:srgbClr val="2632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2632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Arial"/>
              <a:buChar char="◉"/>
              <a:defRPr b="0" i="0" sz="2400" u="none" cap="none" strike="noStrike">
                <a:solidFill>
                  <a:srgbClr val="2632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632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632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6323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6323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6323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632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Relationship Id="rId4" Type="http://schemas.openxmlformats.org/officeDocument/2006/relationships/image" Target="../media/image23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Relationship Id="rId4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/>
        </p:nvSpPr>
        <p:spPr>
          <a:xfrm>
            <a:off x="5865747" y="3416025"/>
            <a:ext cx="1820699" cy="1820699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2"/>
          <p:cNvSpPr txBox="1"/>
          <p:nvPr>
            <p:ph idx="4294967295" type="ctrTitle"/>
          </p:nvPr>
        </p:nvSpPr>
        <p:spPr>
          <a:xfrm>
            <a:off x="1637500" y="587125"/>
            <a:ext cx="5642099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</a:pPr>
            <a:r>
              <a:rPr b="1" i="0" lang="en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Hello!</a:t>
            </a:r>
            <a:endParaRPr/>
          </a:p>
        </p:txBody>
      </p:sp>
      <p:sp>
        <p:nvSpPr>
          <p:cNvPr id="63" name="Google Shape;63;p12"/>
          <p:cNvSpPr txBox="1"/>
          <p:nvPr>
            <p:ph idx="4294967295" type="subTitle"/>
          </p:nvPr>
        </p:nvSpPr>
        <p:spPr>
          <a:xfrm>
            <a:off x="1637500" y="2251625"/>
            <a:ext cx="56421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3600"/>
              <a:buFont typeface="Arial"/>
              <a:buNone/>
            </a:pPr>
            <a:r>
              <a:rPr b="1" lang="en" sz="3600"/>
              <a:t>Team WinWin(상생)</a:t>
            </a:r>
            <a:endParaRPr/>
          </a:p>
        </p:txBody>
      </p:sp>
      <p:sp>
        <p:nvSpPr>
          <p:cNvPr id="64" name="Google Shape;64;p12"/>
          <p:cNvSpPr txBox="1"/>
          <p:nvPr>
            <p:ph idx="4294967295" type="body"/>
          </p:nvPr>
        </p:nvSpPr>
        <p:spPr>
          <a:xfrm>
            <a:off x="1637500" y="5560750"/>
            <a:ext cx="42282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100"/>
              <a:t>최현우, 김영진, 송민찬, 전다빈</a:t>
            </a:r>
            <a:endParaRPr sz="2500"/>
          </a:p>
        </p:txBody>
      </p:sp>
      <p:cxnSp>
        <p:nvCxnSpPr>
          <p:cNvPr id="65" name="Google Shape;65;p12"/>
          <p:cNvCxnSpPr/>
          <p:nvPr/>
        </p:nvCxnSpPr>
        <p:spPr>
          <a:xfrm>
            <a:off x="6939075" y="5244825"/>
            <a:ext cx="145799" cy="567599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" name="Google Shape;66;p12"/>
          <p:cNvCxnSpPr/>
          <p:nvPr/>
        </p:nvCxnSpPr>
        <p:spPr>
          <a:xfrm>
            <a:off x="7419811" y="4970089"/>
            <a:ext cx="289500" cy="396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" name="Google Shape;67;p12"/>
          <p:cNvCxnSpPr/>
          <p:nvPr/>
        </p:nvCxnSpPr>
        <p:spPr>
          <a:xfrm>
            <a:off x="7636225" y="4669275"/>
            <a:ext cx="802500" cy="259499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8" name="Google Shape;6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6175" y="3019528"/>
            <a:ext cx="3591274" cy="239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38" y="1133488"/>
            <a:ext cx="8261726" cy="45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>
            <p:ph type="ctrTitle"/>
          </p:nvPr>
        </p:nvSpPr>
        <p:spPr>
          <a:xfrm>
            <a:off x="693600" y="249225"/>
            <a:ext cx="7756800" cy="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 Preprocessing Function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150" y="3432000"/>
            <a:ext cx="2646050" cy="30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8100" y="3326100"/>
            <a:ext cx="2831375" cy="323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150" y="187225"/>
            <a:ext cx="8199974" cy="311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ctrTitle"/>
          </p:nvPr>
        </p:nvSpPr>
        <p:spPr>
          <a:xfrm>
            <a:off x="1655700" y="2968650"/>
            <a:ext cx="58326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4000"/>
              <a:t>2. </a:t>
            </a:r>
            <a:r>
              <a:rPr lang="en" sz="4000"/>
              <a:t>Model Selection</a:t>
            </a:r>
            <a:endParaRPr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752600"/>
            <a:ext cx="8153400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4000"/>
              <a:t>VGG16</a:t>
            </a:r>
            <a:endParaRPr b="1" sz="4000"/>
          </a:p>
        </p:txBody>
      </p:sp>
      <p:sp>
        <p:nvSpPr>
          <p:cNvPr id="142" name="Google Shape;142;p24"/>
          <p:cNvSpPr txBox="1"/>
          <p:nvPr/>
        </p:nvSpPr>
        <p:spPr>
          <a:xfrm>
            <a:off x="893500" y="5384300"/>
            <a:ext cx="71262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loss: 0.8749 - accuracy: 0.7750 - precision_2: 0.9524 - recall_2: 0.5000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Test : [0.8748747706413269, 0.7749999761581421, 0.9523809552192688, 0.5]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4000"/>
              <a:t>Resnet50V2</a:t>
            </a:r>
            <a:endParaRPr b="1" sz="4000"/>
          </a:p>
        </p:txBody>
      </p:sp>
      <p:sp>
        <p:nvSpPr>
          <p:cNvPr id="148" name="Google Shape;148;p25"/>
          <p:cNvSpPr txBox="1"/>
          <p:nvPr/>
        </p:nvSpPr>
        <p:spPr>
          <a:xfrm>
            <a:off x="893500" y="5384300"/>
            <a:ext cx="71262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loss: 1.7919 - accuracy: 0.1750 - precision_11: 0.0000e+00 - recall_11: 0.0000e+00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</a:rPr>
              <a:t>Test : [1.7918907403945923, 0.17499999701976776, 0.0, 0.0]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0126"/>
            <a:ext cx="8839198" cy="3642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InceptionV3</a:t>
            </a:r>
            <a:endParaRPr b="1" sz="4000"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00076"/>
            <a:ext cx="8839201" cy="4348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MobileNetV3</a:t>
            </a:r>
            <a:endParaRPr b="1" sz="4000"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33901"/>
            <a:ext cx="8839197" cy="4386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8"/>
          <p:cNvSpPr txBox="1"/>
          <p:nvPr>
            <p:ph idx="4294967295" type="ctrTitle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</a:pPr>
            <a:r>
              <a:rPr b="1" lang="en" sz="4800"/>
              <a:t>mobileNetV3</a:t>
            </a:r>
            <a:endParaRPr sz="800"/>
          </a:p>
        </p:txBody>
      </p:sp>
      <p:sp>
        <p:nvSpPr>
          <p:cNvPr id="168" name="Google Shape;168;p28"/>
          <p:cNvSpPr txBox="1"/>
          <p:nvPr>
            <p:ph idx="4294967295" type="subTitle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Arial"/>
              <a:buNone/>
            </a:pPr>
            <a:r>
              <a:rPr b="1" lang="en">
                <a:solidFill>
                  <a:srgbClr val="0091EA"/>
                </a:solidFill>
              </a:rPr>
              <a:t>성능</a:t>
            </a:r>
            <a:endParaRPr b="1">
              <a:solidFill>
                <a:srgbClr val="0091EA"/>
              </a:solidFill>
            </a:endParaRPr>
          </a:p>
        </p:txBody>
      </p:sp>
      <p:cxnSp>
        <p:nvCxnSpPr>
          <p:cNvPr id="169" name="Google Shape;169;p28"/>
          <p:cNvCxnSpPr/>
          <p:nvPr/>
        </p:nvCxnSpPr>
        <p:spPr>
          <a:xfrm flipH="1" rot="10800000">
            <a:off x="6282450" y="705374"/>
            <a:ext cx="121500" cy="518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p28"/>
          <p:cNvCxnSpPr/>
          <p:nvPr/>
        </p:nvCxnSpPr>
        <p:spPr>
          <a:xfrm flipH="1">
            <a:off x="7133574" y="1483475"/>
            <a:ext cx="332400" cy="267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28"/>
          <p:cNvCxnSpPr>
            <a:endCxn id="166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" name="Google Shape;172;p28"/>
          <p:cNvSpPr/>
          <p:nvPr/>
        </p:nvSpPr>
        <p:spPr>
          <a:xfrm>
            <a:off x="4842300" y="1483475"/>
            <a:ext cx="3001800" cy="27846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p28"/>
          <p:cNvGrpSpPr/>
          <p:nvPr/>
        </p:nvGrpSpPr>
        <p:grpSpPr>
          <a:xfrm>
            <a:off x="5600042" y="1956224"/>
            <a:ext cx="1486296" cy="1839092"/>
            <a:chOff x="5972700" y="2330200"/>
            <a:chExt cx="411625" cy="387275"/>
          </a:xfrm>
        </p:grpSpPr>
        <p:sp>
          <p:nvSpPr>
            <p:cNvPr id="174" name="Google Shape;174;p28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91E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91E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ctrTitle"/>
          </p:nvPr>
        </p:nvSpPr>
        <p:spPr>
          <a:xfrm>
            <a:off x="429300" y="2588550"/>
            <a:ext cx="82854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" sz="4000">
                <a:latin typeface="Arial"/>
                <a:ea typeface="Arial"/>
                <a:cs typeface="Arial"/>
                <a:sym typeface="Arial"/>
              </a:rPr>
              <a:t>W&amp;B Analyze</a:t>
            </a:r>
            <a:endParaRPr sz="4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Test Accuracy</a:t>
            </a:r>
            <a:endParaRPr b="1" sz="3000"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2114"/>
            <a:ext cx="8839204" cy="379377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 txBox="1"/>
          <p:nvPr/>
        </p:nvSpPr>
        <p:spPr>
          <a:xfrm>
            <a:off x="1108050" y="5293900"/>
            <a:ext cx="69279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Arial"/>
              <a:buNone/>
            </a:pPr>
            <a:r>
              <a:rPr b="1" lang="en" sz="2000">
                <a:solidFill>
                  <a:srgbClr val="263238"/>
                </a:solidFill>
              </a:rPr>
              <a:t>Accuracy → val_accuracy → Test_accuracy</a:t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ctrTitle"/>
          </p:nvPr>
        </p:nvSpPr>
        <p:spPr>
          <a:xfrm>
            <a:off x="1668309" y="666650"/>
            <a:ext cx="5807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Jellyfish</a:t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1434650" y="1371600"/>
            <a:ext cx="65901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b="1" lang="en" sz="2500">
                <a:solidFill>
                  <a:schemeClr val="dk1"/>
                </a:solidFill>
              </a:rPr>
              <a:t>Data EDA &amp; Preprocessing</a:t>
            </a:r>
            <a:br>
              <a:rPr b="1" lang="en" sz="2500">
                <a:solidFill>
                  <a:schemeClr val="dk1"/>
                </a:solidFill>
              </a:rPr>
            </a:br>
            <a:endParaRPr b="1"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b="1" lang="en" sz="2500">
                <a:solidFill>
                  <a:schemeClr val="dk1"/>
                </a:solidFill>
              </a:rPr>
              <a:t>Model Selection</a:t>
            </a:r>
            <a:br>
              <a:rPr b="1" lang="en" sz="2500">
                <a:solidFill>
                  <a:schemeClr val="dk1"/>
                </a:solidFill>
              </a:rPr>
            </a:br>
            <a:endParaRPr b="1"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b="1" lang="en" sz="2500">
                <a:solidFill>
                  <a:schemeClr val="dk1"/>
                </a:solidFill>
              </a:rPr>
              <a:t>W&amp;B </a:t>
            </a:r>
            <a:r>
              <a:rPr b="1" lang="en" sz="2500">
                <a:solidFill>
                  <a:schemeClr val="dk1"/>
                </a:solidFill>
              </a:rPr>
              <a:t>Analyze</a:t>
            </a:r>
            <a:br>
              <a:rPr b="1" lang="en" sz="2500">
                <a:solidFill>
                  <a:schemeClr val="dk1"/>
                </a:solidFill>
              </a:rPr>
            </a:br>
            <a:endParaRPr b="1"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b="1" lang="en" sz="2500">
                <a:solidFill>
                  <a:schemeClr val="dk1"/>
                </a:solidFill>
              </a:rPr>
              <a:t>Improve Model Performance</a:t>
            </a:r>
            <a:br>
              <a:rPr b="1" lang="en" sz="2500">
                <a:solidFill>
                  <a:schemeClr val="dk1"/>
                </a:solidFill>
              </a:rPr>
            </a:br>
            <a:endParaRPr b="1"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b="1" lang="en" sz="2500">
                <a:solidFill>
                  <a:schemeClr val="dk1"/>
                </a:solidFill>
              </a:rPr>
              <a:t>Result &amp; Summary</a:t>
            </a:r>
            <a:br>
              <a:rPr b="1" lang="en" sz="2500">
                <a:solidFill>
                  <a:schemeClr val="dk1"/>
                </a:solidFill>
              </a:rPr>
            </a:br>
            <a:endParaRPr b="1"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b="1" lang="en" sz="2500">
                <a:solidFill>
                  <a:schemeClr val="dk1"/>
                </a:solidFill>
              </a:rPr>
              <a:t>Retrospect</a:t>
            </a:r>
            <a:endParaRPr b="1"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Learning Rate</a:t>
            </a:r>
            <a:endParaRPr b="1" sz="3000"/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0126"/>
            <a:ext cx="8839204" cy="330175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 txBox="1"/>
          <p:nvPr/>
        </p:nvSpPr>
        <p:spPr>
          <a:xfrm>
            <a:off x="1108050" y="5293900"/>
            <a:ext cx="69279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Arial"/>
              <a:buNone/>
            </a:pPr>
            <a:r>
              <a:rPr b="1" lang="en" sz="2000">
                <a:solidFill>
                  <a:srgbClr val="263238"/>
                </a:solidFill>
              </a:rPr>
              <a:t>learning_rate→ Test_accuracy → Real Time (Process)</a:t>
            </a:r>
            <a:endParaRPr b="1"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Learning Rate &amp; Test Accuracy</a:t>
            </a:r>
            <a:endParaRPr b="1" sz="3000"/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0126"/>
            <a:ext cx="8839204" cy="358229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2"/>
          <p:cNvSpPr txBox="1"/>
          <p:nvPr/>
        </p:nvSpPr>
        <p:spPr>
          <a:xfrm>
            <a:off x="1108050" y="5293900"/>
            <a:ext cx="69279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Arial"/>
              <a:buNone/>
            </a:pPr>
            <a:r>
              <a:rPr b="1" lang="en" sz="2000">
                <a:solidFill>
                  <a:srgbClr val="263238"/>
                </a:solidFill>
              </a:rPr>
              <a:t>epoch</a:t>
            </a:r>
            <a:r>
              <a:rPr b="1" lang="en" sz="2000">
                <a:solidFill>
                  <a:srgbClr val="263238"/>
                </a:solidFill>
              </a:rPr>
              <a:t>→ learning_rate→ Test_accuracy → Test_loss</a:t>
            </a:r>
            <a:endParaRPr b="1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ctrTitle"/>
          </p:nvPr>
        </p:nvSpPr>
        <p:spPr>
          <a:xfrm>
            <a:off x="429300" y="2588550"/>
            <a:ext cx="82854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 sz="4000">
                <a:latin typeface="Arial"/>
                <a:ea typeface="Arial"/>
                <a:cs typeface="Arial"/>
                <a:sym typeface="Arial"/>
              </a:rPr>
              <a:t>. Improve Model Performance</a:t>
            </a:r>
            <a:endParaRPr sz="4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3000"/>
              <a:t>하이퍼 파라미터 조절</a:t>
            </a:r>
            <a:endParaRPr b="1" sz="3000"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786150" y="1682266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b="1" lang="en" sz="2000"/>
              <a:t> </a:t>
            </a:r>
            <a:r>
              <a:rPr b="1" lang="en" sz="2400"/>
              <a:t>Fine Tune (하위 15개 False-저소자 수준 pre-trained)</a:t>
            </a:r>
            <a:endParaRPr b="1" sz="2400"/>
          </a:p>
          <a:p>
            <a:pPr indent="-1524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b="1" lang="en" sz="2400"/>
              <a:t> learning_rate_scheduler %6, exp(-0.1)</a:t>
            </a:r>
            <a:endParaRPr b="1" sz="2400"/>
          </a:p>
          <a:p>
            <a:pPr indent="-1524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b="1" lang="en" sz="2400"/>
              <a:t> earlystopping (patience = 5)</a:t>
            </a:r>
            <a:endParaRPr b="1" sz="2400"/>
          </a:p>
          <a:p>
            <a:pPr indent="-1524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b="1" lang="en" sz="2400"/>
              <a:t> epochs=20</a:t>
            </a:r>
            <a:endParaRPr b="1" sz="2400"/>
          </a:p>
          <a:p>
            <a:pPr indent="-1524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b="1" lang="en" sz="2400"/>
              <a:t> train data Augmentation</a:t>
            </a:r>
            <a:endParaRPr b="1" sz="2400"/>
          </a:p>
          <a:p>
            <a:pPr indent="-1524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b="1" lang="en" sz="2400"/>
              <a:t> Data preprocessing</a:t>
            </a:r>
            <a:endParaRPr b="1" sz="2400"/>
          </a:p>
          <a:p>
            <a:pPr indent="-1524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b="1" lang="en" sz="2400"/>
              <a:t> Metrics 4ea</a:t>
            </a:r>
            <a:endParaRPr b="1" sz="2400"/>
          </a:p>
          <a:p>
            <a:pPr indent="-1524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b="1" lang="en" sz="2400"/>
              <a:t> default lr = 0.0001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91EA"/>
                </a:solidFill>
              </a:rPr>
              <a:t>Data </a:t>
            </a:r>
            <a:r>
              <a:rPr b="1" lang="en" sz="3000"/>
              <a:t>processing (성능 확인)</a:t>
            </a:r>
            <a:endParaRPr sz="3000"/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786150" y="1682266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/>
              <a:t>전처리 과정 추가 여부 (2.5% 차이)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/>
              <a:t>선명도 (sharped filter 사용)</a:t>
            </a:r>
            <a:endParaRPr b="1"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3000"/>
              <a:t>하이퍼 파라미터 조절 : </a:t>
            </a:r>
            <a:r>
              <a:rPr b="1" lang="en" sz="3000"/>
              <a:t>Fine tunning</a:t>
            </a:r>
            <a:endParaRPr b="1" sz="3000"/>
          </a:p>
        </p:txBody>
      </p:sp>
      <p:sp>
        <p:nvSpPr>
          <p:cNvPr id="224" name="Google Shape;224;p36"/>
          <p:cNvSpPr txBox="1"/>
          <p:nvPr>
            <p:ph idx="1" type="body"/>
          </p:nvPr>
        </p:nvSpPr>
        <p:spPr>
          <a:xfrm>
            <a:off x="786150" y="5661625"/>
            <a:ext cx="75717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</a:rPr>
              <a:t>(하위 15개 False-저소자 수준 pre-trained) </a:t>
            </a:r>
            <a:endParaRPr b="1"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</a:rPr>
              <a:t>16개를 기준으로 레이어 시각화 후 10~20개를 1개씩 해본 결과 92.5%</a:t>
            </a:r>
            <a:endParaRPr b="1"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</a:rPr>
              <a:t>Extend_squeeze_excite 레이어 끝단까지 해서 저소자 수준 Tune, </a:t>
            </a:r>
            <a:endParaRPr b="1"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</a:rPr>
              <a:t>다른 지표 최고 성능 향상</a:t>
            </a:r>
            <a:endParaRPr b="1" sz="15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225" name="Google Shape;2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925" y="1424451"/>
            <a:ext cx="5482658" cy="4009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3000"/>
              <a:t>하이퍼 파라미터 조절 : </a:t>
            </a:r>
            <a:r>
              <a:rPr b="1" lang="en" sz="3000"/>
              <a:t>learning_rate</a:t>
            </a:r>
            <a:endParaRPr b="1" sz="3000"/>
          </a:p>
        </p:txBody>
      </p:sp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786163" y="4965375"/>
            <a:ext cx="7571700" cy="13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1500"/>
              <a:t>Learning_rate_scheduler % 6, exp(-0.1)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1500"/>
              <a:t>Lr 0.000018 초기값부터 (exp(-0.05) 매우 미세하게 감소시키면서 찾기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1500"/>
              <a:t>W&amp;B로 최적구간 (0.00018~0.00016) 확인</a:t>
            </a:r>
            <a:endParaRPr b="1" sz="1500"/>
          </a:p>
        </p:txBody>
      </p:sp>
      <p:pic>
        <p:nvPicPr>
          <p:cNvPr id="232" name="Google Shape;2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63" y="1454500"/>
            <a:ext cx="8647276" cy="325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3000"/>
              <a:t>하이퍼 파라미터 조절 : </a:t>
            </a:r>
            <a:r>
              <a:rPr b="1" lang="en" sz="3000"/>
              <a:t>earlyStopping</a:t>
            </a:r>
            <a:endParaRPr b="1" sz="3000"/>
          </a:p>
        </p:txBody>
      </p:sp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786112" y="1600200"/>
            <a:ext cx="75717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2000"/>
              <a:t>Earlystopping (patience = 5)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2000"/>
              <a:t>Patience를 늘려 epochs 증가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2000"/>
              <a:t>epochs=20</a:t>
            </a:r>
            <a:endParaRPr b="1"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4000"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en" sz="4000">
                <a:latin typeface="Arial"/>
                <a:ea typeface="Arial"/>
                <a:cs typeface="Arial"/>
                <a:sym typeface="Arial"/>
              </a:rPr>
              <a:t>Result &amp; Summary</a:t>
            </a:r>
            <a:endParaRPr sz="4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type="ctrTitle"/>
          </p:nvPr>
        </p:nvSpPr>
        <p:spPr>
          <a:xfrm>
            <a:off x="1655700" y="682225"/>
            <a:ext cx="5832600" cy="63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W&amp;B 분석 후 결론</a:t>
            </a:r>
            <a:endParaRPr sz="3000"/>
          </a:p>
        </p:txBody>
      </p:sp>
      <p:sp>
        <p:nvSpPr>
          <p:cNvPr id="249" name="Google Shape;249;p40"/>
          <p:cNvSpPr txBox="1"/>
          <p:nvPr>
            <p:ph idx="1" type="subTitle"/>
          </p:nvPr>
        </p:nvSpPr>
        <p:spPr>
          <a:xfrm>
            <a:off x="739850" y="1318525"/>
            <a:ext cx="8272200" cy="3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 sz="2000"/>
              <a:t>Epoch에 따른 val 성능 관계 (에폭, 정확도 비례, 로스 반비례)</a:t>
            </a:r>
            <a:br>
              <a:rPr b="1" lang="en" sz="2000"/>
            </a:b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 sz="2000"/>
              <a:t>Lr가 적절한 구간이 있다고 판단</a:t>
            </a:r>
            <a:br>
              <a:rPr b="1" lang="en" sz="2000"/>
            </a:b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 sz="2000"/>
              <a:t>Best param 성능 비교</a:t>
            </a:r>
            <a:br>
              <a:rPr b="1" lang="en" sz="2000"/>
            </a:b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 sz="2000"/>
              <a:t>Val_acc, test_acc와 밀접한 영향 : 거의 비슷하게 나옴</a:t>
            </a:r>
            <a:br>
              <a:rPr b="1" lang="en" sz="2000"/>
            </a:b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 sz="2000"/>
              <a:t>Epoch, test_acc, realtime</a:t>
            </a:r>
            <a:br>
              <a:rPr b="1" lang="en" sz="2000"/>
            </a:b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 sz="2000"/>
              <a:t>Epoch에 따른 val_loss, acc 성능 비교 : 에폭과 loss 반비례, acc 비례</a:t>
            </a:r>
            <a:endParaRPr b="1"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1655700" y="2775300"/>
            <a:ext cx="5832600" cy="13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826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lang="en" sz="4000">
                <a:solidFill>
                  <a:srgbClr val="0091EA"/>
                </a:solidFill>
              </a:rPr>
              <a:t>Data EDA</a:t>
            </a:r>
            <a:r>
              <a:rPr lang="en" sz="4000"/>
              <a:t> &amp;</a:t>
            </a:r>
            <a:endParaRPr sz="4000">
              <a:solidFill>
                <a:srgbClr val="0091EA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000">
                <a:solidFill>
                  <a:srgbClr val="0091EA"/>
                </a:solidFill>
              </a:rPr>
              <a:t>Data Preprocessing</a:t>
            </a:r>
            <a:endParaRPr sz="4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>
            <p:ph idx="1" type="body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W&amp;B 통해 각 하이퍼 파라미터 관계를 확인!</a:t>
            </a:r>
            <a:endParaRPr sz="3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 내용을 바탕으로 성능향상을 진행!</a:t>
            </a:r>
            <a:endParaRPr sz="3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>
            <p:ph idx="4294967295" type="ctrTitle"/>
          </p:nvPr>
        </p:nvSpPr>
        <p:spPr>
          <a:xfrm>
            <a:off x="1572600" y="644303"/>
            <a:ext cx="59988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7200"/>
              <a:buFont typeface="Roboto Slab"/>
              <a:buNone/>
            </a:pPr>
            <a:r>
              <a:rPr lang="en" sz="6000"/>
              <a:t>92.5%</a:t>
            </a:r>
            <a:endParaRPr sz="6000"/>
          </a:p>
        </p:txBody>
      </p:sp>
      <p:pic>
        <p:nvPicPr>
          <p:cNvPr id="260" name="Google Shape;26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488" y="1837700"/>
            <a:ext cx="8517024" cy="42714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4000">
                <a:latin typeface="Arial"/>
                <a:ea typeface="Arial"/>
                <a:cs typeface="Arial"/>
                <a:sym typeface="Arial"/>
              </a:rPr>
              <a:t>6. Retrospect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/>
          <p:nvPr/>
        </p:nvSpPr>
        <p:spPr>
          <a:xfrm>
            <a:off x="839750" y="1924400"/>
            <a:ext cx="2236200" cy="22359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44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/>
              <a:t>딥러닝 과정 이해 집중!</a:t>
            </a:r>
            <a:endParaRPr b="1"/>
          </a:p>
        </p:txBody>
      </p:sp>
      <p:sp>
        <p:nvSpPr>
          <p:cNvPr id="272" name="Google Shape;272;p44"/>
          <p:cNvSpPr/>
          <p:nvPr/>
        </p:nvSpPr>
        <p:spPr>
          <a:xfrm>
            <a:off x="1036199" y="2120850"/>
            <a:ext cx="1842900" cy="18429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263238"/>
                </a:solidFill>
              </a:rPr>
              <a:t>모델 학습</a:t>
            </a:r>
            <a:endParaRPr/>
          </a:p>
        </p:txBody>
      </p:sp>
      <p:sp>
        <p:nvSpPr>
          <p:cNvPr id="273" name="Google Shape;273;p44"/>
          <p:cNvSpPr/>
          <p:nvPr/>
        </p:nvSpPr>
        <p:spPr>
          <a:xfrm>
            <a:off x="3506750" y="3219800"/>
            <a:ext cx="2399700" cy="23994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4"/>
          <p:cNvSpPr/>
          <p:nvPr/>
        </p:nvSpPr>
        <p:spPr>
          <a:xfrm>
            <a:off x="3717575" y="3430625"/>
            <a:ext cx="1977900" cy="1977900"/>
          </a:xfrm>
          <a:prstGeom prst="ellipse">
            <a:avLst/>
          </a:prstGeom>
          <a:noFill/>
          <a:ln cap="flat" cmpd="sng" w="2857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263238"/>
                </a:solidFill>
              </a:rPr>
              <a:t>검증과 평가</a:t>
            </a:r>
            <a:endParaRPr b="1" sz="1800">
              <a:solidFill>
                <a:srgbClr val="263238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263238"/>
                </a:solidFill>
              </a:rPr>
              <a:t>&amp;</a:t>
            </a:r>
            <a:endParaRPr b="1" sz="1800">
              <a:solidFill>
                <a:srgbClr val="263238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263238"/>
                </a:solidFill>
              </a:rPr>
              <a:t>W&amp;B 분석</a:t>
            </a:r>
            <a:endParaRPr b="1" sz="1800">
              <a:solidFill>
                <a:srgbClr val="263238"/>
              </a:solidFill>
            </a:endParaRPr>
          </a:p>
        </p:txBody>
      </p:sp>
      <p:sp>
        <p:nvSpPr>
          <p:cNvPr id="275" name="Google Shape;275;p44"/>
          <p:cNvSpPr/>
          <p:nvPr/>
        </p:nvSpPr>
        <p:spPr>
          <a:xfrm>
            <a:off x="6000368" y="1086200"/>
            <a:ext cx="2649300" cy="26490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4"/>
          <p:cNvSpPr/>
          <p:nvPr/>
        </p:nvSpPr>
        <p:spPr>
          <a:xfrm>
            <a:off x="6233170" y="1318851"/>
            <a:ext cx="2183700" cy="2183700"/>
          </a:xfrm>
          <a:prstGeom prst="ellipse">
            <a:avLst/>
          </a:prstGeom>
          <a:noFill/>
          <a:ln cap="flat" cmpd="sng" w="7620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263238"/>
                </a:solidFill>
              </a:rPr>
              <a:t>최적의 범위 탐색</a:t>
            </a:r>
            <a:endParaRPr/>
          </a:p>
        </p:txBody>
      </p:sp>
      <p:cxnSp>
        <p:nvCxnSpPr>
          <p:cNvPr id="277" name="Google Shape;277;p44"/>
          <p:cNvCxnSpPr/>
          <p:nvPr/>
        </p:nvCxnSpPr>
        <p:spPr>
          <a:xfrm>
            <a:off x="2804800" y="3437100"/>
            <a:ext cx="981000" cy="6000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8" name="Google Shape;278;p44"/>
          <p:cNvCxnSpPr/>
          <p:nvPr/>
        </p:nvCxnSpPr>
        <p:spPr>
          <a:xfrm flipH="1" rot="10800000">
            <a:off x="5520450" y="2991324"/>
            <a:ext cx="859200" cy="859200"/>
          </a:xfrm>
          <a:prstGeom prst="straightConnector1">
            <a:avLst/>
          </a:prstGeom>
          <a:noFill/>
          <a:ln cap="flat" cmpd="sng" w="2857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/>
          <p:nvPr>
            <p:ph idx="4294967295" type="ctrTitle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</a:pPr>
            <a:r>
              <a:rPr b="1" i="0" lang="en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Thanks!</a:t>
            </a:r>
            <a:endParaRPr/>
          </a:p>
        </p:txBody>
      </p:sp>
      <p:sp>
        <p:nvSpPr>
          <p:cNvPr id="284" name="Google Shape;284;p45"/>
          <p:cNvSpPr txBox="1"/>
          <p:nvPr>
            <p:ph idx="4294967295" type="subTitle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263238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/>
          </a:p>
        </p:txBody>
      </p:sp>
      <p:sp>
        <p:nvSpPr>
          <p:cNvPr id="285" name="Google Shape;285;p45"/>
          <p:cNvSpPr txBox="1"/>
          <p:nvPr>
            <p:ph idx="4294967295" type="body"/>
          </p:nvPr>
        </p:nvSpPr>
        <p:spPr>
          <a:xfrm>
            <a:off x="685800" y="3285875"/>
            <a:ext cx="4863899" cy="328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4000"/>
              <a:t>Data EDA</a:t>
            </a:r>
            <a:endParaRPr b="1" sz="4000"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786150" y="1146251"/>
            <a:ext cx="7571700" cy="55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2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CFD8DC"/>
              </a:buClr>
              <a:buSzPts val="3000"/>
              <a:buChar char="●"/>
            </a:pPr>
            <a:r>
              <a:rPr b="1" lang="en"/>
              <a:t>이미지 크기 분포 파악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3000"/>
              <a:buChar char="●"/>
            </a:pPr>
            <a:r>
              <a:rPr b="1" lang="en"/>
              <a:t>라벨 분포 확인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3000"/>
              <a:buChar char="●"/>
            </a:pPr>
            <a:r>
              <a:rPr b="1" lang="en"/>
              <a:t>픽셀 값 분포 분석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3000"/>
              <a:buChar char="●"/>
            </a:pPr>
            <a:r>
              <a:rPr b="1" lang="en"/>
              <a:t>이상치 탐지(밝기)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3000"/>
              <a:buChar char="●"/>
            </a:pPr>
            <a:r>
              <a:rPr b="1" lang="en"/>
              <a:t>라벨 시각화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75" y="1893650"/>
            <a:ext cx="8839200" cy="307071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type="ctrTitle"/>
          </p:nvPr>
        </p:nvSpPr>
        <p:spPr>
          <a:xfrm>
            <a:off x="1673400" y="606100"/>
            <a:ext cx="57972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픽셀 값 분포 분석</a:t>
            </a:r>
            <a:endParaRPr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ctrTitle"/>
          </p:nvPr>
        </p:nvSpPr>
        <p:spPr>
          <a:xfrm>
            <a:off x="1976550" y="280775"/>
            <a:ext cx="5190900" cy="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이미지 크기 분포 파악</a:t>
            </a:r>
            <a:endParaRPr sz="400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3875"/>
            <a:ext cx="8839200" cy="43783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>
            <p:ph idx="4294967295" type="subTitle"/>
          </p:nvPr>
        </p:nvSpPr>
        <p:spPr>
          <a:xfrm>
            <a:off x="571275" y="5567198"/>
            <a:ext cx="58326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Size: (224, 224), Count: 632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Size: (179, 179), Count: 268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/>
        </p:nvSpPr>
        <p:spPr>
          <a:xfrm>
            <a:off x="556950" y="2020650"/>
            <a:ext cx="8030100" cy="3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solidFill>
                  <a:schemeClr val="dk1"/>
                </a:solidFill>
                <a:highlight>
                  <a:srgbClr val="FFFFFF"/>
                </a:highlight>
              </a:rPr>
              <a:t>Label: compass_jellyfish, Count: 164</a:t>
            </a:r>
            <a:endParaRPr sz="2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solidFill>
                  <a:schemeClr val="dk1"/>
                </a:solidFill>
                <a:highlight>
                  <a:srgbClr val="FFFFFF"/>
                </a:highlight>
              </a:rPr>
              <a:t>Label: Moon_jellyfish, Count: 162</a:t>
            </a:r>
            <a:endParaRPr sz="2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solidFill>
                  <a:schemeClr val="dk1"/>
                </a:solidFill>
                <a:highlight>
                  <a:srgbClr val="FFFFFF"/>
                </a:highlight>
              </a:rPr>
              <a:t>Label: barrel_jellyfish, Count: 160</a:t>
            </a:r>
            <a:endParaRPr sz="2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solidFill>
                  <a:schemeClr val="dk1"/>
                </a:solidFill>
                <a:highlight>
                  <a:srgbClr val="FFFFFF"/>
                </a:highlight>
              </a:rPr>
              <a:t>Label: blue_jellyfish, Count: 164</a:t>
            </a:r>
            <a:endParaRPr sz="2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solidFill>
                  <a:schemeClr val="dk1"/>
                </a:solidFill>
                <a:highlight>
                  <a:srgbClr val="FFFFFF"/>
                </a:highlight>
              </a:rPr>
              <a:t>Label: lions_mane_jellyfish, Count: 165</a:t>
            </a:r>
            <a:endParaRPr sz="2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solidFill>
                  <a:schemeClr val="dk1"/>
                </a:solidFill>
                <a:highlight>
                  <a:srgbClr val="FFFFFF"/>
                </a:highlight>
              </a:rPr>
              <a:t>Label: mauve_stinger_jellyfish, Count: 164</a:t>
            </a:r>
            <a:endParaRPr sz="28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04" name="Google Shape;104;p18"/>
          <p:cNvSpPr txBox="1"/>
          <p:nvPr>
            <p:ph type="ctrTitle"/>
          </p:nvPr>
        </p:nvSpPr>
        <p:spPr>
          <a:xfrm>
            <a:off x="1976550" y="280775"/>
            <a:ext cx="5190900" cy="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라벨 분포 확인</a:t>
            </a:r>
            <a:endParaRPr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ctrTitle"/>
          </p:nvPr>
        </p:nvSpPr>
        <p:spPr>
          <a:xfrm>
            <a:off x="1673400" y="606100"/>
            <a:ext cx="57972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이상치 탐지 (밝</a:t>
            </a:r>
            <a:r>
              <a:rPr lang="en" sz="4000"/>
              <a:t>기)</a:t>
            </a:r>
            <a:endParaRPr sz="4000"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34025"/>
            <a:ext cx="7931136" cy="35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66200"/>
            <a:ext cx="8544416" cy="15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65749"/>
            <a:ext cx="8839201" cy="372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>
            <p:ph type="ctrTitle"/>
          </p:nvPr>
        </p:nvSpPr>
        <p:spPr>
          <a:xfrm>
            <a:off x="1673400" y="606100"/>
            <a:ext cx="57972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라벨 시각화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