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A2B6"/>
    <a:srgbClr val="708090"/>
    <a:srgbClr val="77889C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C" smtClean="0"/>
              <a:t>MANEJO DEL SOFTWARE "R"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7B9D-E2B1-47BB-B1EA-51CF322F7397}" type="datetimeFigureOut">
              <a:rPr lang="es-EC" smtClean="0"/>
              <a:t>15/02/2019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C" smtClean="0"/>
              <a:t>William Muyulema Chiriboga  PhD(c)</a:t>
            </a:r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07571-7292-4440-ADE8-3508777D0D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29950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C" smtClean="0"/>
              <a:t>MANEJO DEL SOFTWARE "R"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E6933-DBAA-4BD6-B896-699C83EFB595}" type="datetimeFigureOut">
              <a:rPr lang="es-EC" smtClean="0"/>
              <a:t>15/02/2019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C" smtClean="0"/>
              <a:t>William Muyulema Chiriboga  PhD(c)</a:t>
            </a:r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2542E-DF16-404F-9A89-4CF52007E6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77649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2542E-DF16-404F-9A89-4CF52007E61E}" type="slidenum">
              <a:rPr lang="es-EC" smtClean="0"/>
              <a:t>2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 PhD(c)</a:t>
            </a:r>
            <a:endParaRPr lang="es-EC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C" smtClean="0"/>
              <a:t>MANEJO DEL SOFTWARE "R"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6764432-0C40-4291-87F2-C3D6357CC838}" type="datetime1">
              <a:rPr lang="es-EC" smtClean="0"/>
              <a:t>15/02/2019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534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C" smtClean="0"/>
              <a:t>MANEJO DEL SOFTWARE "R"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EB7F4F-F246-4FFA-8482-CD73B34BDF40}" type="datetime1">
              <a:rPr lang="es-EC" smtClean="0"/>
              <a:t>15/02/2019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C" smtClean="0"/>
              <a:t>William Muyulema Chiriboga  PhD(c)</a:t>
            </a:r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A52542E-DF16-404F-9A89-4CF52007E61E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4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C" smtClean="0"/>
              <a:t>MANEJO DEL SOFTWARE "R"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542E-DF16-404F-9A89-4CF52007E61E}" type="slidenum">
              <a:rPr lang="es-EC" smtClean="0"/>
              <a:t>6</a:t>
            </a:fld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42708093-B834-4CCD-A844-609AC53717F2}" type="datetime1">
              <a:rPr lang="es-EC" smtClean="0"/>
              <a:t>15/02/2019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410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351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552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324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78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8495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825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333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9115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275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57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108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27C7-FEDD-4ECA-95E3-A42A58DEE2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408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www.rstudio.com/products/rstudio/download/" TargetMode="External"/><Relationship Id="rId2" Type="http://schemas.openxmlformats.org/officeDocument/2006/relationships/hyperlink" Target="mailto:https://cran.r-project.org/?subject=cran%20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68"/>
            <a:ext cx="9144000" cy="6878668"/>
          </a:xfrm>
          <a:prstGeom prst="rect">
            <a:avLst/>
          </a:prstGeom>
          <a:solidFill>
            <a:srgbClr val="96A2B6"/>
          </a:solidFill>
          <a:ln>
            <a:noFill/>
          </a:ln>
          <a:effectLst/>
          <a:ex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>
                <a:solidFill>
                  <a:srgbClr val="0070C0"/>
                </a:solidFill>
              </a:rPr>
              <a:t>MANEJO DEL SOFTWARE “R” </a:t>
            </a:r>
            <a:endParaRPr lang="es-EC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>
                <a:solidFill>
                  <a:srgbClr val="002060"/>
                </a:solidFill>
              </a:rPr>
              <a:t>PARA EL ANÁLISIS DE RIESGOS</a:t>
            </a:r>
          </a:p>
          <a:p>
            <a:r>
              <a:rPr lang="es-EC" sz="2800" dirty="0" smtClean="0">
                <a:solidFill>
                  <a:srgbClr val="002060"/>
                </a:solidFill>
              </a:rPr>
              <a:t>Ing. William Muyulema Chiriboga </a:t>
            </a:r>
            <a:r>
              <a:rPr lang="es-EC" sz="2800" dirty="0">
                <a:solidFill>
                  <a:srgbClr val="002060"/>
                </a:solidFill>
              </a:rPr>
              <a:t>P</a:t>
            </a:r>
            <a:r>
              <a:rPr lang="es-EC" sz="2800" dirty="0" smtClean="0">
                <a:solidFill>
                  <a:srgbClr val="002060"/>
                </a:solidFill>
              </a:rPr>
              <a:t>hD (c)</a:t>
            </a:r>
            <a:endParaRPr lang="es-EC" sz="2800" dirty="0">
              <a:solidFill>
                <a:srgbClr val="00206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99592" y="817585"/>
            <a:ext cx="7354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 smtClean="0">
                <a:latin typeface="Algerian" pitchFamily="82" charset="0"/>
              </a:rPr>
              <a:t>PONTIFICIA UNIVERSIDAD CATÓLICA SEDE IBARRA</a:t>
            </a:r>
            <a:endParaRPr lang="es-EC" sz="2400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6" y="476672"/>
            <a:ext cx="71437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dirty="0" smtClean="0"/>
              <a:t>19/07/2016</a:t>
            </a:r>
            <a:endParaRPr lang="es-EC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08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Características Importantes de “R”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C" dirty="0"/>
              <a:t>Al ser software libre lo hace un lenguaje atractivo, debido a que no hay </a:t>
            </a:r>
            <a:r>
              <a:rPr lang="es-EC" dirty="0" smtClean="0"/>
              <a:t>que preocuparse </a:t>
            </a:r>
            <a:r>
              <a:rPr lang="es-EC" dirty="0"/>
              <a:t>por licencias y cuenta con la libertad que garantiza GNU. Es </a:t>
            </a:r>
            <a:r>
              <a:rPr lang="es-EC" dirty="0" smtClean="0"/>
              <a:t>decir con </a:t>
            </a:r>
            <a:r>
              <a:rPr lang="es-EC" dirty="0"/>
              <a:t>R se tiene la libertad de: </a:t>
            </a:r>
            <a:endParaRPr lang="es-EC" dirty="0" smtClean="0"/>
          </a:p>
          <a:p>
            <a:pPr marL="0" indent="0">
              <a:buNone/>
            </a:pPr>
            <a:r>
              <a:rPr lang="es-EC" dirty="0" smtClean="0"/>
              <a:t>1</a:t>
            </a:r>
            <a:r>
              <a:rPr lang="es-EC" dirty="0"/>
              <a:t>) </a:t>
            </a:r>
            <a:r>
              <a:rPr lang="es-EC" dirty="0" smtClean="0"/>
              <a:t>	Correrlo </a:t>
            </a:r>
            <a:r>
              <a:rPr lang="es-EC" dirty="0"/>
              <a:t>para cualquier propósito, </a:t>
            </a:r>
            <a:endParaRPr lang="es-EC" dirty="0" smtClean="0"/>
          </a:p>
          <a:p>
            <a:pPr marL="0" indent="0">
              <a:buNone/>
            </a:pPr>
            <a:r>
              <a:rPr lang="es-EC" dirty="0" smtClean="0"/>
              <a:t>2</a:t>
            </a:r>
            <a:r>
              <a:rPr lang="es-EC" dirty="0"/>
              <a:t>) </a:t>
            </a:r>
            <a:r>
              <a:rPr lang="es-EC" dirty="0" smtClean="0"/>
              <a:t>	Estudiar como </a:t>
            </a:r>
            <a:r>
              <a:rPr lang="es-EC" dirty="0"/>
              <a:t>trabaja el programa y adaptarlo a </a:t>
            </a:r>
            <a:r>
              <a:rPr lang="es-EC" dirty="0" smtClean="0"/>
              <a:t>	sus </a:t>
            </a:r>
            <a:r>
              <a:rPr lang="es-EC" dirty="0"/>
              <a:t>necesidades, pues se tiene </a:t>
            </a:r>
            <a:r>
              <a:rPr lang="es-EC" dirty="0" smtClean="0"/>
              <a:t>acceso al </a:t>
            </a:r>
            <a:r>
              <a:rPr lang="es-EC" dirty="0"/>
              <a:t>código </a:t>
            </a:r>
            <a:r>
              <a:rPr lang="es-EC" dirty="0" smtClean="0"/>
              <a:t>	fuente</a:t>
            </a:r>
            <a:r>
              <a:rPr lang="es-EC" dirty="0"/>
              <a:t>, </a:t>
            </a:r>
            <a:endParaRPr lang="es-EC" dirty="0" smtClean="0"/>
          </a:p>
          <a:p>
            <a:pPr marL="0" indent="0">
              <a:buNone/>
            </a:pPr>
            <a:r>
              <a:rPr lang="es-EC" dirty="0" smtClean="0"/>
              <a:t>3</a:t>
            </a:r>
            <a:r>
              <a:rPr lang="es-EC" dirty="0"/>
              <a:t>) </a:t>
            </a:r>
            <a:r>
              <a:rPr lang="es-EC" dirty="0" smtClean="0"/>
              <a:t>	Redistribuir </a:t>
            </a:r>
            <a:r>
              <a:rPr lang="es-EC" dirty="0"/>
              <a:t>copias, y </a:t>
            </a:r>
            <a:endParaRPr lang="es-EC" dirty="0" smtClean="0"/>
          </a:p>
          <a:p>
            <a:pPr marL="0" indent="0">
              <a:buNone/>
            </a:pPr>
            <a:r>
              <a:rPr lang="es-EC" dirty="0" smtClean="0"/>
              <a:t>4</a:t>
            </a:r>
            <a:r>
              <a:rPr lang="es-EC" dirty="0"/>
              <a:t>) </a:t>
            </a:r>
            <a:r>
              <a:rPr lang="es-EC" dirty="0" smtClean="0"/>
              <a:t>	Mejorar </a:t>
            </a:r>
            <a:r>
              <a:rPr lang="es-EC" dirty="0"/>
              <a:t>el programa y liberar </a:t>
            </a:r>
            <a:r>
              <a:rPr lang="es-EC" dirty="0" smtClean="0"/>
              <a:t>sus mejoras </a:t>
            </a:r>
            <a:r>
              <a:rPr lang="es-EC" dirty="0"/>
              <a:t>al </a:t>
            </a:r>
            <a:r>
              <a:rPr lang="es-EC" dirty="0" smtClean="0"/>
              <a:t>	público </a:t>
            </a:r>
            <a:r>
              <a:rPr lang="es-EC" dirty="0"/>
              <a:t>en general.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10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81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Características Importantes de “R”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C" dirty="0" smtClean="0"/>
              <a:t>Es importante mencionar que, debido a su estructura, R consume mucho recurso de memoria, por lo tanto si se utilizan datos de tamaño enorme, el programa se alentaría o, en el peor de los casos, no podría procesarlos.</a:t>
            </a:r>
          </a:p>
          <a:p>
            <a:r>
              <a:rPr lang="es-EC" dirty="0"/>
              <a:t>tienen solución, </a:t>
            </a:r>
            <a:r>
              <a:rPr lang="es-EC" dirty="0" smtClean="0"/>
              <a:t>principalmente teniendo </a:t>
            </a:r>
            <a:r>
              <a:rPr lang="es-EC" dirty="0"/>
              <a:t>cuidado de </a:t>
            </a:r>
            <a:r>
              <a:rPr lang="es-EC" dirty="0" err="1"/>
              <a:t>vectorizar</a:t>
            </a:r>
            <a:r>
              <a:rPr lang="es-EC" dirty="0"/>
              <a:t> el código; ya que esto permitiría </a:t>
            </a:r>
            <a:r>
              <a:rPr lang="es-EC" dirty="0" err="1" smtClean="0"/>
              <a:t>particionarlo</a:t>
            </a:r>
            <a:r>
              <a:rPr lang="es-EC" dirty="0" smtClean="0"/>
              <a:t> y </a:t>
            </a:r>
            <a:r>
              <a:rPr lang="es-EC" dirty="0"/>
              <a:t>aprovechar en procesamiento paralelo en equipos con </a:t>
            </a:r>
            <a:r>
              <a:rPr lang="es-EC" dirty="0" err="1"/>
              <a:t>multi</a:t>
            </a:r>
            <a:r>
              <a:rPr lang="es-EC" dirty="0"/>
              <a:t>-núcleos.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11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335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Modo de Trabajo</a:t>
            </a:r>
            <a:endParaRPr lang="es-EC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Se comienza con el </a:t>
            </a:r>
            <a:r>
              <a:rPr lang="es-EC" i="1" dirty="0" smtClean="0">
                <a:solidFill>
                  <a:srgbClr val="00B0F0"/>
                </a:solidFill>
              </a:rPr>
              <a:t>modo interactivo </a:t>
            </a:r>
            <a:r>
              <a:rPr lang="es-EC" dirty="0" smtClean="0"/>
              <a:t>(en la consola) haciendo pruebas y utilizándolo como manual de ayuda.</a:t>
            </a:r>
          </a:p>
          <a:p>
            <a:r>
              <a:rPr lang="es-EC" dirty="0" smtClean="0"/>
              <a:t>La serie de comandos que devuelven los resultados esperados se guardan y modifican (en el editor) como </a:t>
            </a:r>
            <a:r>
              <a:rPr lang="es-EC" i="1" dirty="0" smtClean="0">
                <a:solidFill>
                  <a:srgbClr val="00B0F0"/>
                </a:solidFill>
              </a:rPr>
              <a:t>scripts</a:t>
            </a:r>
            <a:r>
              <a:rPr lang="es-EC" dirty="0" smtClean="0"/>
              <a:t> para crear rutinas reproducibles y automatizables.</a:t>
            </a:r>
          </a:p>
          <a:p>
            <a:endParaRPr lang="es-EC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12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08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Estructura de un Proyecto</a:t>
            </a:r>
            <a:endParaRPr lang="es-EC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None/>
            </a:pPr>
            <a:r>
              <a:rPr lang="es-EC" dirty="0" smtClean="0"/>
              <a:t>Es recomendable que cada proyecto tenga las carpetas (no es camisa de fuerza pero sirve para el orden):</a:t>
            </a:r>
          </a:p>
          <a:p>
            <a:pPr marL="457200" lvl="0" indent="-69850">
              <a:spcBef>
                <a:spcPts val="0"/>
              </a:spcBef>
              <a:buClr>
                <a:srgbClr val="000000"/>
              </a:buClr>
              <a:buSzPct val="36666"/>
              <a:buNone/>
            </a:pPr>
            <a:r>
              <a:rPr lang="es-EC" dirty="0" smtClean="0">
                <a:latin typeface="Courier New"/>
                <a:ea typeface="Courier New"/>
                <a:cs typeface="Courier New"/>
                <a:sym typeface="Courier New"/>
              </a:rPr>
              <a:t>datos, documentos, </a:t>
            </a:r>
            <a:r>
              <a:rPr lang="es-EC" dirty="0" err="1" smtClean="0">
                <a:latin typeface="Courier New"/>
                <a:ea typeface="Courier New"/>
                <a:cs typeface="Courier New"/>
                <a:sym typeface="Courier New"/>
              </a:rPr>
              <a:t>graficos</a:t>
            </a:r>
            <a:r>
              <a:rPr lang="es-EC" dirty="0" smtClean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C" dirty="0" err="1" smtClean="0">
                <a:latin typeface="Courier New"/>
                <a:ea typeface="Courier New"/>
                <a:cs typeface="Courier New"/>
                <a:sym typeface="Courier New"/>
              </a:rPr>
              <a:t>imagenes</a:t>
            </a:r>
            <a:r>
              <a:rPr lang="es-EC" dirty="0" smtClean="0">
                <a:latin typeface="Courier New"/>
                <a:ea typeface="Courier New"/>
                <a:cs typeface="Courier New"/>
                <a:sym typeface="Courier New"/>
              </a:rPr>
              <a:t>, notas, scripts</a:t>
            </a:r>
          </a:p>
          <a:p>
            <a:pPr marL="0" lvl="0" indent="-69850">
              <a:spcBef>
                <a:spcPts val="0"/>
              </a:spcBef>
              <a:buClr>
                <a:srgbClr val="000000"/>
              </a:buClr>
              <a:buSzPct val="36666"/>
              <a:buNone/>
            </a:pPr>
            <a:endParaRPr lang="es-EC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s-EC" dirty="0" smtClean="0"/>
              <a:t>Crear una carpeta de proyecto para el curso y dentro de esta crear las carpetas anteriores.</a:t>
            </a:r>
          </a:p>
          <a:p>
            <a:endParaRPr lang="es-EC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13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759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Estructura de un Proyecto</a:t>
            </a:r>
            <a:endParaRPr lang="es-EC" b="1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14</a:t>
            </a:fld>
            <a:endParaRPr lang="es-EC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1124744"/>
            <a:ext cx="2487613" cy="523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00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Manos a la Obra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/>
              <a:t>g</a:t>
            </a:r>
            <a:r>
              <a:rPr lang="es-EC" dirty="0" err="1" smtClean="0"/>
              <a:t>etwd</a:t>
            </a:r>
            <a:r>
              <a:rPr lang="es-EC" dirty="0" smtClean="0"/>
              <a:t> ()</a:t>
            </a:r>
          </a:p>
          <a:p>
            <a:r>
              <a:rPr lang="es-EC" dirty="0" err="1"/>
              <a:t>d</a:t>
            </a:r>
            <a:r>
              <a:rPr lang="es-EC" dirty="0" err="1" smtClean="0"/>
              <a:t>ir</a:t>
            </a:r>
            <a:r>
              <a:rPr lang="es-EC" dirty="0" smtClean="0"/>
              <a:t>() ó </a:t>
            </a:r>
            <a:r>
              <a:rPr lang="es-EC" dirty="0" err="1" smtClean="0"/>
              <a:t>list.files</a:t>
            </a:r>
            <a:r>
              <a:rPr lang="es-EC" dirty="0" smtClean="0"/>
              <a:t>()</a:t>
            </a:r>
          </a:p>
          <a:p>
            <a:r>
              <a:rPr lang="es-EC" dirty="0" err="1"/>
              <a:t>s</a:t>
            </a:r>
            <a:r>
              <a:rPr lang="es-EC" dirty="0" err="1" smtClean="0"/>
              <a:t>etwd</a:t>
            </a:r>
            <a:r>
              <a:rPr lang="es-EC" dirty="0" smtClean="0"/>
              <a:t> ()</a:t>
            </a:r>
          </a:p>
          <a:p>
            <a:r>
              <a:rPr lang="es-EC" dirty="0" err="1"/>
              <a:t>d</a:t>
            </a:r>
            <a:r>
              <a:rPr lang="es-EC" dirty="0" err="1" smtClean="0"/>
              <a:t>ir.</a:t>
            </a:r>
            <a:r>
              <a:rPr lang="es-EC" dirty="0" smtClean="0"/>
              <a:t> </a:t>
            </a:r>
            <a:r>
              <a:rPr lang="es-EC" dirty="0" err="1" smtClean="0"/>
              <a:t>Create</a:t>
            </a:r>
            <a:r>
              <a:rPr lang="es-EC" dirty="0" smtClean="0"/>
              <a:t> (‘ xxx’) # </a:t>
            </a:r>
            <a:r>
              <a:rPr lang="es-EC" dirty="0" smtClean="0">
                <a:solidFill>
                  <a:srgbClr val="FF0000"/>
                </a:solidFill>
              </a:rPr>
              <a:t>ojo con la comillas</a:t>
            </a:r>
          </a:p>
          <a:p>
            <a:r>
              <a:rPr lang="es-EC" dirty="0" err="1"/>
              <a:t>f</a:t>
            </a:r>
            <a:r>
              <a:rPr lang="es-EC" dirty="0" err="1" smtClean="0"/>
              <a:t>ile.crate</a:t>
            </a:r>
            <a:r>
              <a:rPr lang="es-EC" dirty="0" smtClean="0"/>
              <a:t>(‘xxx’)</a:t>
            </a:r>
          </a:p>
          <a:p>
            <a:r>
              <a:rPr lang="es-EC" dirty="0" smtClean="0"/>
              <a:t>file. </a:t>
            </a:r>
            <a:r>
              <a:rPr lang="es-EC" dirty="0" err="1" smtClean="0"/>
              <a:t>Info</a:t>
            </a:r>
            <a:r>
              <a:rPr lang="es-EC" dirty="0" smtClean="0"/>
              <a:t>(‘xxx’)# </a:t>
            </a:r>
            <a:r>
              <a:rPr lang="es-EC" dirty="0" smtClean="0">
                <a:solidFill>
                  <a:srgbClr val="FF0000"/>
                </a:solidFill>
              </a:rPr>
              <a:t>información sobre un archivo cualquiera</a:t>
            </a:r>
          </a:p>
          <a:p>
            <a:endParaRPr lang="es-EC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15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569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Manos a la Obra</a:t>
            </a:r>
            <a:endParaRPr lang="es-EC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/>
              <a:t>f</a:t>
            </a:r>
            <a:r>
              <a:rPr lang="es-EC" dirty="0" err="1" smtClean="0"/>
              <a:t>ile.rename</a:t>
            </a:r>
            <a:r>
              <a:rPr lang="es-EC" dirty="0" smtClean="0"/>
              <a:t> (‘</a:t>
            </a:r>
            <a:r>
              <a:rPr lang="es-EC" dirty="0" err="1" smtClean="0"/>
              <a:t>from</a:t>
            </a:r>
            <a:r>
              <a:rPr lang="es-EC" dirty="0" smtClean="0"/>
              <a:t> </a:t>
            </a:r>
            <a:r>
              <a:rPr lang="es-EC" dirty="0" err="1" smtClean="0"/>
              <a:t>to</a:t>
            </a:r>
            <a:r>
              <a:rPr lang="es-EC" dirty="0" smtClean="0"/>
              <a:t>’) # </a:t>
            </a:r>
            <a:r>
              <a:rPr lang="es-EC" dirty="0" smtClean="0">
                <a:solidFill>
                  <a:srgbClr val="FF0000"/>
                </a:solidFill>
              </a:rPr>
              <a:t>renombrar el archivo</a:t>
            </a:r>
          </a:p>
          <a:p>
            <a:r>
              <a:rPr lang="es-EC" dirty="0" err="1" smtClean="0"/>
              <a:t>file.exists</a:t>
            </a:r>
            <a:r>
              <a:rPr lang="es-EC" dirty="0" smtClean="0"/>
              <a:t> (‘xxx’) # </a:t>
            </a:r>
            <a:r>
              <a:rPr lang="es-EC" dirty="0" smtClean="0">
                <a:solidFill>
                  <a:srgbClr val="FF0000"/>
                </a:solidFill>
              </a:rPr>
              <a:t>es lógico True and False</a:t>
            </a:r>
          </a:p>
          <a:p>
            <a:r>
              <a:rPr lang="es-EC" dirty="0" err="1" smtClean="0"/>
              <a:t>History</a:t>
            </a:r>
            <a:r>
              <a:rPr lang="es-EC" dirty="0" smtClean="0"/>
              <a:t>()</a:t>
            </a:r>
          </a:p>
          <a:p>
            <a:r>
              <a:rPr lang="es-EC" dirty="0" err="1" smtClean="0"/>
              <a:t>Ctrol+L</a:t>
            </a:r>
            <a:r>
              <a:rPr lang="es-EC" dirty="0" smtClean="0"/>
              <a:t> #</a:t>
            </a:r>
            <a:r>
              <a:rPr lang="es-EC" dirty="0" smtClean="0">
                <a:solidFill>
                  <a:srgbClr val="FF0000"/>
                </a:solidFill>
              </a:rPr>
              <a:t>borra la consola</a:t>
            </a:r>
          </a:p>
          <a:p>
            <a:r>
              <a:rPr lang="es-EC" dirty="0" err="1"/>
              <a:t>r</a:t>
            </a:r>
            <a:r>
              <a:rPr lang="es-EC" dirty="0" err="1" smtClean="0"/>
              <a:t>m</a:t>
            </a:r>
            <a:r>
              <a:rPr lang="es-EC" dirty="0" smtClean="0"/>
              <a:t>(</a:t>
            </a:r>
            <a:r>
              <a:rPr lang="es-EC" dirty="0" err="1" smtClean="0"/>
              <a:t>list</a:t>
            </a:r>
            <a:r>
              <a:rPr lang="es-EC" dirty="0" smtClean="0"/>
              <a:t>=</a:t>
            </a:r>
            <a:r>
              <a:rPr lang="es-EC" dirty="0" err="1" smtClean="0"/>
              <a:t>ls</a:t>
            </a:r>
            <a:r>
              <a:rPr lang="es-EC" dirty="0" smtClean="0"/>
              <a:t>()) # </a:t>
            </a:r>
            <a:r>
              <a:rPr lang="es-EC" dirty="0" smtClean="0">
                <a:solidFill>
                  <a:srgbClr val="FF0000"/>
                </a:solidFill>
              </a:rPr>
              <a:t>borra todo lo del espacio del trabajo </a:t>
            </a:r>
          </a:p>
          <a:p>
            <a:r>
              <a:rPr lang="es-EC" dirty="0" err="1" smtClean="0"/>
              <a:t>save.image</a:t>
            </a:r>
            <a:r>
              <a:rPr lang="es-EC" dirty="0" smtClean="0"/>
              <a:t>(‘</a:t>
            </a:r>
            <a:r>
              <a:rPr lang="es-EC" dirty="0" err="1" smtClean="0"/>
              <a:t>xxxx.R</a:t>
            </a:r>
            <a:r>
              <a:rPr lang="es-EC" dirty="0" smtClean="0"/>
              <a:t>’)# </a:t>
            </a:r>
            <a:r>
              <a:rPr lang="es-EC" dirty="0" smtClean="0">
                <a:solidFill>
                  <a:srgbClr val="FF0000"/>
                </a:solidFill>
              </a:rPr>
              <a:t>guarda el script </a:t>
            </a: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16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34443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Load(‘</a:t>
            </a:r>
            <a:r>
              <a:rPr lang="es-EC" dirty="0" err="1" smtClean="0"/>
              <a:t>xxx.R</a:t>
            </a:r>
            <a:r>
              <a:rPr lang="es-EC" dirty="0" smtClean="0"/>
              <a:t>’) # </a:t>
            </a:r>
            <a:r>
              <a:rPr lang="es-EC" dirty="0" smtClean="0">
                <a:solidFill>
                  <a:srgbClr val="FF0000"/>
                </a:solidFill>
              </a:rPr>
              <a:t>lee los script que están en la carpeta</a:t>
            </a:r>
          </a:p>
          <a:p>
            <a:r>
              <a:rPr lang="es-EC" dirty="0"/>
              <a:t>d</a:t>
            </a:r>
            <a:r>
              <a:rPr lang="es-EC" dirty="0" smtClean="0"/>
              <a:t>ata() #</a:t>
            </a:r>
            <a:r>
              <a:rPr lang="es-EC" dirty="0" smtClean="0">
                <a:solidFill>
                  <a:srgbClr val="FF0000"/>
                </a:solidFill>
              </a:rPr>
              <a:t>muestra los datos de ejemplos disponibles</a:t>
            </a:r>
          </a:p>
          <a:p>
            <a:r>
              <a:rPr lang="es-EC" dirty="0" smtClean="0"/>
              <a:t>&lt;- #</a:t>
            </a:r>
            <a:r>
              <a:rPr lang="es-EC" dirty="0" smtClean="0">
                <a:solidFill>
                  <a:srgbClr val="FF0000"/>
                </a:solidFill>
              </a:rPr>
              <a:t>genera un objeto es similar a =</a:t>
            </a:r>
          </a:p>
          <a:p>
            <a:r>
              <a:rPr lang="es-EC" dirty="0" smtClean="0"/>
              <a:t>“” ó ‘’ #</a:t>
            </a:r>
            <a:r>
              <a:rPr lang="es-EC" dirty="0" smtClean="0">
                <a:solidFill>
                  <a:srgbClr val="FF0000"/>
                </a:solidFill>
              </a:rPr>
              <a:t>declara texto</a:t>
            </a:r>
          </a:p>
          <a:p>
            <a:r>
              <a:rPr lang="es-EC" dirty="0" err="1"/>
              <a:t>h</a:t>
            </a:r>
            <a:r>
              <a:rPr lang="es-EC" dirty="0" err="1" smtClean="0"/>
              <a:t>elp</a:t>
            </a:r>
            <a:r>
              <a:rPr lang="es-EC" dirty="0" smtClean="0"/>
              <a:t>(‘[[‘)</a:t>
            </a:r>
          </a:p>
          <a:p>
            <a:endParaRPr lang="es-EC" i="1" dirty="0" smtClean="0"/>
          </a:p>
          <a:p>
            <a:pPr marL="0" indent="0">
              <a:buNone/>
            </a:pP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17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226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 smtClean="0"/>
              <a:t>apropos</a:t>
            </a:r>
            <a:r>
              <a:rPr lang="es-EC" dirty="0" smtClean="0"/>
              <a:t>(‘</a:t>
            </a:r>
            <a:r>
              <a:rPr lang="es-EC" dirty="0" err="1" smtClean="0"/>
              <a:t>help</a:t>
            </a:r>
            <a:r>
              <a:rPr lang="es-EC" dirty="0" smtClean="0"/>
              <a:t>’)</a:t>
            </a:r>
          </a:p>
          <a:p>
            <a:r>
              <a:rPr lang="es-EC" dirty="0" err="1"/>
              <a:t>f</a:t>
            </a:r>
            <a:r>
              <a:rPr lang="es-EC" dirty="0" err="1" smtClean="0"/>
              <a:t>ile.choose</a:t>
            </a:r>
            <a:r>
              <a:rPr lang="es-EC" dirty="0" smtClean="0"/>
              <a:t>() # </a:t>
            </a:r>
            <a:r>
              <a:rPr lang="es-EC" dirty="0" smtClean="0">
                <a:solidFill>
                  <a:srgbClr val="FF0000"/>
                </a:solidFill>
              </a:rPr>
              <a:t>ó </a:t>
            </a:r>
            <a:r>
              <a:rPr lang="es-EC" dirty="0" err="1" smtClean="0">
                <a:solidFill>
                  <a:srgbClr val="FF0000"/>
                </a:solidFill>
              </a:rPr>
              <a:t>ctrol</a:t>
            </a:r>
            <a:r>
              <a:rPr lang="es-EC" dirty="0" smtClean="0">
                <a:solidFill>
                  <a:srgbClr val="FF0000"/>
                </a:solidFill>
              </a:rPr>
              <a:t>+ o para buscar archivos</a:t>
            </a:r>
          </a:p>
          <a:p>
            <a:r>
              <a:rPr lang="es-EC" dirty="0" err="1" smtClean="0"/>
              <a:t>search</a:t>
            </a:r>
            <a:r>
              <a:rPr lang="es-EC" dirty="0" smtClean="0"/>
              <a:t>() </a:t>
            </a:r>
            <a:r>
              <a:rPr lang="es-EC" dirty="0" smtClean="0">
                <a:solidFill>
                  <a:srgbClr val="FF0000"/>
                </a:solidFill>
              </a:rPr>
              <a:t># para buscar paquetes</a:t>
            </a:r>
          </a:p>
          <a:p>
            <a:r>
              <a:rPr lang="es-EC" dirty="0" err="1"/>
              <a:t>l</a:t>
            </a:r>
            <a:r>
              <a:rPr lang="es-EC" dirty="0" err="1" smtClean="0"/>
              <a:t>ibrary</a:t>
            </a:r>
            <a:r>
              <a:rPr lang="es-EC" dirty="0" smtClean="0"/>
              <a:t>() ó </a:t>
            </a:r>
            <a:r>
              <a:rPr lang="es-EC" dirty="0" err="1" smtClean="0"/>
              <a:t>require</a:t>
            </a:r>
            <a:r>
              <a:rPr lang="es-EC" dirty="0" smtClean="0"/>
              <a:t>() # </a:t>
            </a:r>
            <a:r>
              <a:rPr lang="es-EC" dirty="0" smtClean="0">
                <a:solidFill>
                  <a:srgbClr val="FF0000"/>
                </a:solidFill>
              </a:rPr>
              <a:t>para llamar o leer paquetes</a:t>
            </a:r>
          </a:p>
          <a:p>
            <a:r>
              <a:rPr lang="es-EC" dirty="0" err="1"/>
              <a:t>d</a:t>
            </a:r>
            <a:r>
              <a:rPr lang="es-EC" dirty="0" err="1" smtClean="0"/>
              <a:t>etach</a:t>
            </a:r>
            <a:r>
              <a:rPr lang="es-EC" dirty="0" smtClean="0"/>
              <a:t>() # </a:t>
            </a:r>
            <a:r>
              <a:rPr lang="es-EC" dirty="0" smtClean="0">
                <a:solidFill>
                  <a:srgbClr val="FF0000"/>
                </a:solidFill>
              </a:rPr>
              <a:t>para borrar paquetes</a:t>
            </a:r>
          </a:p>
          <a:p>
            <a:r>
              <a:rPr lang="es-EC" dirty="0" smtClean="0"/>
              <a:t>Library(</a:t>
            </a:r>
            <a:r>
              <a:rPr lang="es-EC" dirty="0" err="1" smtClean="0"/>
              <a:t>help</a:t>
            </a:r>
            <a:r>
              <a:rPr lang="es-EC" dirty="0" smtClean="0"/>
              <a:t>=‘</a:t>
            </a:r>
            <a:r>
              <a:rPr lang="es-EC" dirty="0" err="1" smtClean="0"/>
              <a:t>MODISTools</a:t>
            </a:r>
            <a:r>
              <a:rPr lang="es-EC" dirty="0" smtClean="0"/>
              <a:t>’)</a:t>
            </a:r>
            <a:endParaRPr lang="es-EC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18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26780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.</a:t>
            </a:r>
            <a:r>
              <a:rPr lang="es-EC" dirty="0" err="1" smtClean="0"/>
              <a:t>libpaths</a:t>
            </a:r>
            <a:r>
              <a:rPr lang="es-EC" dirty="0" smtClean="0"/>
              <a:t>() # </a:t>
            </a:r>
            <a:r>
              <a:rPr lang="es-EC" dirty="0" smtClean="0">
                <a:solidFill>
                  <a:srgbClr val="FF0000"/>
                </a:solidFill>
              </a:rPr>
              <a:t>para saber donde están alojados los paquetes de “R”</a:t>
            </a:r>
          </a:p>
          <a:p>
            <a:r>
              <a:rPr lang="es-EC" dirty="0" err="1" smtClean="0"/>
              <a:t>update.packages</a:t>
            </a:r>
            <a:r>
              <a:rPr lang="es-EC" dirty="0" smtClean="0"/>
              <a:t> (</a:t>
            </a:r>
            <a:r>
              <a:rPr lang="es-EC" dirty="0" err="1" smtClean="0"/>
              <a:t>checkBuilt</a:t>
            </a:r>
            <a:r>
              <a:rPr lang="es-EC" dirty="0" smtClean="0"/>
              <a:t>=T, </a:t>
            </a:r>
            <a:r>
              <a:rPr lang="es-EC" dirty="0" err="1" smtClean="0"/>
              <a:t>ask</a:t>
            </a:r>
            <a:r>
              <a:rPr lang="es-EC" dirty="0" smtClean="0"/>
              <a:t>=F) </a:t>
            </a:r>
            <a:r>
              <a:rPr lang="es-EC" dirty="0" smtClean="0">
                <a:solidFill>
                  <a:srgbClr val="FF0000"/>
                </a:solidFill>
              </a:rPr>
              <a:t># para actualizar R y paquetes</a:t>
            </a:r>
          </a:p>
          <a:p>
            <a:r>
              <a:rPr lang="es-EC" dirty="0" err="1" smtClean="0"/>
              <a:t>browseVignettes</a:t>
            </a:r>
            <a:r>
              <a:rPr lang="es-EC" dirty="0" smtClean="0"/>
              <a:t>()</a:t>
            </a:r>
          </a:p>
          <a:p>
            <a:r>
              <a:rPr lang="es-EC" dirty="0" err="1"/>
              <a:t>o</a:t>
            </a:r>
            <a:r>
              <a:rPr lang="es-EC" dirty="0" err="1" smtClean="0"/>
              <a:t>bjects</a:t>
            </a:r>
            <a:r>
              <a:rPr lang="es-EC" dirty="0" smtClean="0"/>
              <a:t>() # </a:t>
            </a:r>
            <a:r>
              <a:rPr lang="es-EC" dirty="0" smtClean="0">
                <a:solidFill>
                  <a:srgbClr val="FF0000"/>
                </a:solidFill>
              </a:rPr>
              <a:t>nos muestra el contenido del espacio de trabajo </a:t>
            </a:r>
          </a:p>
          <a:p>
            <a:endParaRPr lang="es-EC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19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4468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¿ Porque “R” ?</a:t>
            </a:r>
            <a:endParaRPr lang="es-EC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C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 es un lenguaje de programación interpretado</a:t>
            </a:r>
          </a:p>
          <a:p>
            <a:r>
              <a:rPr lang="es-EC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s-EC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 distribución libre, bajo Licencia </a:t>
            </a:r>
            <a:r>
              <a:rPr lang="es-EC" dirty="0" smtClean="0">
                <a:solidFill>
                  <a:srgbClr val="00B0F0"/>
                </a:solidFill>
              </a:rPr>
              <a:t>GNU</a:t>
            </a:r>
            <a:r>
              <a:rPr lang="es-EC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es-EC" dirty="0" smtClean="0"/>
              <a:t>Y se </a:t>
            </a:r>
            <a:r>
              <a:rPr lang="es-EC" dirty="0"/>
              <a:t>mantiene en un </a:t>
            </a:r>
            <a:r>
              <a:rPr lang="es-EC" dirty="0" smtClean="0"/>
              <a:t>ambiente para </a:t>
            </a:r>
            <a:r>
              <a:rPr lang="es-EC" dirty="0"/>
              <a:t>el cómputo estadístico y </a:t>
            </a:r>
            <a:r>
              <a:rPr lang="es-EC" dirty="0" smtClean="0"/>
              <a:t>gráfico.</a:t>
            </a:r>
          </a:p>
          <a:p>
            <a:r>
              <a:rPr lang="es-EC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Multiplataforma (corre en </a:t>
            </a:r>
            <a:r>
              <a:rPr lang="es-EC" dirty="0" smtClean="0">
                <a:solidFill>
                  <a:srgbClr val="00B0F0"/>
                </a:solidFill>
              </a:rPr>
              <a:t>Linux, Windows y Mac</a:t>
            </a:r>
            <a:r>
              <a:rPr lang="es-EC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s-EC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s-EC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 inclinaremos hacia el lado de la programación (lenguaje)más que tocar los aspectos estadísticos.</a:t>
            </a:r>
            <a:endParaRPr lang="es-EC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19/07/2016</a:t>
            </a:r>
            <a:endParaRPr lang="es-EC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William Muyulema Chiriboga PhD(c)</a:t>
            </a:r>
            <a:endParaRPr lang="es-EC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fld>
            <a:endParaRPr lang="es-EC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16832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 smtClean="0"/>
              <a:t>PLOT CON VARIABLES CATEGORICAS</a:t>
            </a:r>
            <a:endParaRPr lang="es-EC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29089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3300"/>
                </a:solidFill>
                <a:latin typeface="Lucida Sans Typewriter" pitchFamily="49" charset="0"/>
              </a:rPr>
              <a:t>&gt;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 weather = </a:t>
            </a:r>
            <a:r>
              <a:rPr lang="en-US" dirty="0" err="1">
                <a:solidFill>
                  <a:srgbClr val="FF3300"/>
                </a:solidFill>
                <a:latin typeface="Lucida Sans Typewriter" pitchFamily="49" charset="0"/>
              </a:rPr>
              <a:t>read.table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3300"/>
                </a:solidFill>
                <a:latin typeface="Lucida Sans Typewriter" pitchFamily="49" charset="0"/>
              </a:rPr>
              <a:t>"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http://nature.berkeley.edu/~</a:t>
            </a:r>
            <a:r>
              <a:rPr lang="en-US" dirty="0" err="1">
                <a:solidFill>
                  <a:srgbClr val="FF3300"/>
                </a:solidFill>
                <a:latin typeface="Lucida Sans Typewriter" pitchFamily="49" charset="0"/>
              </a:rPr>
              <a:t>casterln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/</a:t>
            </a:r>
            <a:r>
              <a:rPr lang="en-US" dirty="0" err="1">
                <a:solidFill>
                  <a:srgbClr val="FF3300"/>
                </a:solidFill>
                <a:latin typeface="Lucida Sans Typewriter" pitchFamily="49" charset="0"/>
              </a:rPr>
              <a:t>crawley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/</a:t>
            </a:r>
            <a:r>
              <a:rPr lang="en-US" dirty="0" err="1">
                <a:solidFill>
                  <a:srgbClr val="FF3300"/>
                </a:solidFill>
                <a:latin typeface="Lucida Sans Typewriter" pitchFamily="49" charset="0"/>
              </a:rPr>
              <a:t>SilwoodWeather.txt",header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=T)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3300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names(weather)</a:t>
            </a:r>
          </a:p>
          <a:p>
            <a:pPr marL="0" indent="0">
              <a:buNone/>
            </a:pPr>
            <a:r>
              <a:rPr lang="en-US" dirty="0"/>
              <a:t>[1] "upper"        "lower"   "rain" "month" "</a:t>
            </a:r>
            <a:r>
              <a:rPr lang="en-US" dirty="0" err="1"/>
              <a:t>yr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3300"/>
                </a:solidFill>
                <a:latin typeface="Lucida Sans Typewriter" pitchFamily="49" charset="0"/>
              </a:rPr>
              <a:t>attach(weather</a:t>
            </a:r>
            <a:r>
              <a:rPr lang="en-US" sz="3600" dirty="0">
                <a:solidFill>
                  <a:srgbClr val="FF3300"/>
                </a:solidFill>
                <a:latin typeface="Lucida Sans Typewriter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3300"/>
                </a:solidFill>
                <a:latin typeface="Lucida Sans Typewriter" pitchFamily="49" charset="0"/>
              </a:rPr>
              <a:t>month </a:t>
            </a:r>
            <a:r>
              <a:rPr lang="en-US" sz="3600" dirty="0">
                <a:solidFill>
                  <a:srgbClr val="FF3300"/>
                </a:solidFill>
                <a:latin typeface="Lucida Sans Typewriter" pitchFamily="49" charset="0"/>
              </a:rPr>
              <a:t>&lt;- factor(month)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3300"/>
                </a:solidFill>
                <a:latin typeface="Lucida Sans Typewriter" pitchFamily="49" charset="0"/>
              </a:rPr>
              <a:t>plot(</a:t>
            </a:r>
            <a:r>
              <a:rPr lang="en-US" sz="3600" dirty="0" err="1" smtClean="0">
                <a:solidFill>
                  <a:srgbClr val="FF3300"/>
                </a:solidFill>
                <a:latin typeface="Lucida Sans Typewriter" pitchFamily="49" charset="0"/>
              </a:rPr>
              <a:t>month,upper</a:t>
            </a:r>
            <a:r>
              <a:rPr lang="en-US" sz="3600" dirty="0" smtClean="0">
                <a:solidFill>
                  <a:srgbClr val="FF3300"/>
                </a:solidFill>
                <a:latin typeface="Lucida Sans Typewriter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3300"/>
                </a:solidFill>
                <a:latin typeface="Lucida Sans Typewriter" pitchFamily="49" charset="0"/>
              </a:rPr>
              <a:t>detach(weather)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3300"/>
                </a:solidFill>
                <a:latin typeface="Lucida Sans Typewriter" pitchFamily="49" charset="0"/>
              </a:rPr>
              <a:t>objects</a:t>
            </a:r>
            <a:r>
              <a:rPr lang="en-US" sz="3600" dirty="0">
                <a:solidFill>
                  <a:srgbClr val="FF3300"/>
                </a:solidFill>
                <a:latin typeface="Lucida Sans Typewriter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[1] "</a:t>
            </a:r>
            <a:r>
              <a:rPr lang="en-US" dirty="0" err="1"/>
              <a:t>jantemps</a:t>
            </a:r>
            <a:r>
              <a:rPr lang="en-US" dirty="0"/>
              <a:t>"   "month"   "weather"</a:t>
            </a: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20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592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2776"/>
            <a:ext cx="4949825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PLOTS DE MULTIVARIABLES</a:t>
            </a:r>
            <a:endParaRPr lang="es-EC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3538736" cy="21888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3300"/>
                </a:solidFill>
                <a:latin typeface="Lucida Sans Typewriter" pitchFamily="49" charset="0"/>
              </a:rPr>
              <a:t>pollution 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= </a:t>
            </a:r>
            <a:r>
              <a:rPr lang="en-US" dirty="0" err="1">
                <a:solidFill>
                  <a:srgbClr val="FF3300"/>
                </a:solidFill>
                <a:latin typeface="Lucida Sans Typewriter" pitchFamily="49" charset="0"/>
              </a:rPr>
              <a:t>read.table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3300"/>
                </a:solidFill>
                <a:latin typeface="Lucida Sans Typewriter" pitchFamily="49" charset="0"/>
              </a:rPr>
              <a:t>"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http://nature.berkeley.edu/~</a:t>
            </a:r>
            <a:r>
              <a:rPr lang="en-US" dirty="0" err="1">
                <a:solidFill>
                  <a:srgbClr val="FF3300"/>
                </a:solidFill>
                <a:latin typeface="Lucida Sans Typewriter" pitchFamily="49" charset="0"/>
              </a:rPr>
              <a:t>casterln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/</a:t>
            </a:r>
            <a:r>
              <a:rPr lang="en-US" dirty="0" err="1">
                <a:solidFill>
                  <a:srgbClr val="FF3300"/>
                </a:solidFill>
                <a:latin typeface="Lucida Sans Typewriter" pitchFamily="49" charset="0"/>
              </a:rPr>
              <a:t>crawley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/</a:t>
            </a:r>
            <a:r>
              <a:rPr lang="en-US" dirty="0" err="1">
                <a:solidFill>
                  <a:srgbClr val="FF3300"/>
                </a:solidFill>
                <a:latin typeface="Lucida Sans Typewriter" pitchFamily="49" charset="0"/>
              </a:rPr>
              <a:t>pollute.txt",header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=T)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3300"/>
                </a:solidFill>
                <a:latin typeface="Lucida Sans Typewriter" pitchFamily="49" charset="0"/>
              </a:rPr>
              <a:t>names(pollution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/>
              <a:t>[1] "Pollution"  "Temp"  "Industry"   "Population" "Wind" "Rain"  "</a:t>
            </a:r>
            <a:r>
              <a:rPr lang="en-US" sz="2800" dirty="0" err="1"/>
              <a:t>Wet.days</a:t>
            </a:r>
            <a:r>
              <a:rPr lang="en-US" sz="2800" dirty="0"/>
              <a:t>"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3300"/>
                </a:solidFill>
                <a:latin typeface="Lucida Sans Typewriter" pitchFamily="49" charset="0"/>
              </a:rPr>
              <a:t>pairs(pollution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3300"/>
                </a:solidFill>
                <a:latin typeface="Lucida Sans Typewriter" pitchFamily="49" charset="0"/>
              </a:rPr>
              <a:t>panel=</a:t>
            </a:r>
            <a:r>
              <a:rPr lang="en-US" dirty="0" err="1" smtClean="0">
                <a:solidFill>
                  <a:srgbClr val="FF3300"/>
                </a:solidFill>
                <a:latin typeface="Lucida Sans Typewriter" pitchFamily="49" charset="0"/>
              </a:rPr>
              <a:t>panel.smooth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)</a:t>
            </a:r>
          </a:p>
          <a:p>
            <a:endParaRPr lang="es-EC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21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853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16832"/>
            <a:ext cx="4645025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MODELOS BASADOS EN ÁRBOLES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262088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library(tree)</a:t>
            </a:r>
            <a:r>
              <a:rPr lang="en-US" dirty="0">
                <a:solidFill>
                  <a:srgbClr val="FF3300"/>
                </a:solidFill>
              </a:rPr>
              <a:t>    </a:t>
            </a:r>
            <a:r>
              <a:rPr lang="en-US" dirty="0"/>
              <a:t># </a:t>
            </a:r>
            <a:r>
              <a:rPr lang="en-US" dirty="0" smtClean="0"/>
              <a:t>el </a:t>
            </a:r>
            <a:r>
              <a:rPr lang="en-US" dirty="0" err="1" smtClean="0"/>
              <a:t>paquete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instalado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3300"/>
                </a:solidFill>
                <a:latin typeface="Lucida Sans Typewriter" pitchFamily="49" charset="0"/>
              </a:rPr>
              <a:t>regtree</a:t>
            </a:r>
            <a:r>
              <a:rPr lang="en-US" dirty="0" smtClean="0">
                <a:solidFill>
                  <a:srgbClr val="FF3300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= tree(Pollution ~ . , data=pollution)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3300"/>
                </a:solidFill>
                <a:latin typeface="Lucida Sans Typewriter" pitchFamily="49" charset="0"/>
              </a:rPr>
              <a:t>plot(</a:t>
            </a:r>
            <a:r>
              <a:rPr lang="en-US" dirty="0" err="1" smtClean="0">
                <a:solidFill>
                  <a:srgbClr val="FF3300"/>
                </a:solidFill>
                <a:latin typeface="Lucida Sans Typewriter" pitchFamily="49" charset="0"/>
              </a:rPr>
              <a:t>regtree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3300"/>
                </a:solidFill>
                <a:latin typeface="Lucida Sans Typewriter" pitchFamily="49" charset="0"/>
              </a:rPr>
              <a:t>text(</a:t>
            </a:r>
            <a:r>
              <a:rPr lang="en-US" dirty="0" err="1" smtClean="0">
                <a:solidFill>
                  <a:srgbClr val="FF3300"/>
                </a:solidFill>
                <a:latin typeface="Lucida Sans Typewriter" pitchFamily="49" charset="0"/>
              </a:rPr>
              <a:t>regtree</a:t>
            </a:r>
            <a:r>
              <a:rPr lang="en-US" dirty="0">
                <a:solidFill>
                  <a:srgbClr val="FF3300"/>
                </a:solidFill>
                <a:latin typeface="Lucida Sans Typewriter" pitchFamily="49" charset="0"/>
              </a:rPr>
              <a:t>)</a:t>
            </a:r>
          </a:p>
          <a:p>
            <a:endParaRPr lang="en-US" dirty="0">
              <a:solidFill>
                <a:srgbClr val="FF3300"/>
              </a:solidFill>
              <a:latin typeface="Lucida Sans Typewriter" pitchFamily="49" charset="0"/>
            </a:endParaRPr>
          </a:p>
          <a:p>
            <a:endParaRPr lang="en-US" dirty="0">
              <a:solidFill>
                <a:srgbClr val="FF3300"/>
              </a:solidFill>
            </a:endParaRPr>
          </a:p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 un </a:t>
            </a:r>
            <a:r>
              <a:rPr lang="en-US" dirty="0" err="1" smtClean="0"/>
              <a:t>cubo</a:t>
            </a:r>
            <a:r>
              <a:rPr lang="en-US" dirty="0" smtClean="0"/>
              <a:t> </a:t>
            </a:r>
            <a:r>
              <a:rPr lang="en-US" dirty="0" err="1" smtClean="0"/>
              <a:t>homogenio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compartir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niveles</a:t>
            </a:r>
            <a:r>
              <a:rPr lang="en-US" dirty="0" smtClean="0"/>
              <a:t> </a:t>
            </a:r>
            <a:r>
              <a:rPr lang="en-US" dirty="0" err="1" smtClean="0"/>
              <a:t>optimos</a:t>
            </a:r>
            <a:r>
              <a:rPr lang="en-US" dirty="0" smtClean="0"/>
              <a:t> de la variables  </a:t>
            </a:r>
            <a:r>
              <a:rPr lang="en-US" dirty="0" err="1" smtClean="0"/>
              <a:t>explicativas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primer  </a:t>
            </a:r>
            <a:r>
              <a:rPr lang="en-US" dirty="0" err="1" smtClean="0"/>
              <a:t>corte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en la </a:t>
            </a:r>
            <a:r>
              <a:rPr lang="en-US" dirty="0" err="1" smtClean="0"/>
              <a:t>industrias</a:t>
            </a:r>
            <a:r>
              <a:rPr lang="en-US" dirty="0" smtClean="0"/>
              <a:t>,  la media del </a:t>
            </a:r>
            <a:r>
              <a:rPr lang="en-US" dirty="0" err="1" smtClean="0"/>
              <a:t>nivel</a:t>
            </a:r>
            <a:r>
              <a:rPr lang="en-US" dirty="0" smtClean="0"/>
              <a:t>  de </a:t>
            </a:r>
            <a:r>
              <a:rPr lang="en-US" dirty="0" err="1" smtClean="0"/>
              <a:t>conatminación</a:t>
            </a:r>
            <a:r>
              <a:rPr lang="en-US" dirty="0" smtClean="0"/>
              <a:t> de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industrias</a:t>
            </a:r>
            <a:r>
              <a:rPr lang="en-US" dirty="0" smtClean="0"/>
              <a:t>  &lt;748  son 67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22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4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HISTORIA DE “R” Y  S</a:t>
            </a:r>
            <a:endParaRPr lang="es-EC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R fue creado en 1992 en Nueva Zelanda por Ross </a:t>
            </a:r>
            <a:r>
              <a:rPr lang="es-EC" dirty="0" err="1" smtClean="0"/>
              <a:t>Ihaka</a:t>
            </a:r>
            <a:r>
              <a:rPr lang="es-EC" dirty="0" smtClean="0"/>
              <a:t> y Robert Gentleman (</a:t>
            </a:r>
            <a:r>
              <a:rPr lang="es-EC" dirty="0" err="1" smtClean="0"/>
              <a:t>Ihaka</a:t>
            </a:r>
            <a:r>
              <a:rPr lang="es-EC" dirty="0" smtClean="0"/>
              <a:t> [1998]).</a:t>
            </a:r>
          </a:p>
          <a:p>
            <a:r>
              <a:rPr lang="es-EC" dirty="0" smtClean="0"/>
              <a:t>A modo de broma Ross y Robert, comienzan a llamar “R” al lenguaje que implementaron, y desde entonces así se le conoce en la muy extendida comunidad amante de dicho lenguaje.</a:t>
            </a:r>
          </a:p>
          <a:p>
            <a:r>
              <a:rPr lang="es-EC" dirty="0"/>
              <a:t>es un lenguaje que fue desarrollado por John </a:t>
            </a:r>
            <a:r>
              <a:rPr lang="es-EC" dirty="0" err="1"/>
              <a:t>Chambers</a:t>
            </a:r>
            <a:r>
              <a:rPr lang="es-EC" dirty="0"/>
              <a:t> y colaboradores</a:t>
            </a:r>
          </a:p>
          <a:p>
            <a:r>
              <a:rPr lang="es-EC" dirty="0"/>
              <a:t>en Laboratorios Bell (AT&amp;T</a:t>
            </a:r>
            <a:r>
              <a:rPr lang="es-EC" dirty="0" smtClean="0"/>
              <a:t>)</a:t>
            </a:r>
          </a:p>
          <a:p>
            <a:r>
              <a:rPr lang="es-EC" dirty="0"/>
              <a:t>que R es una evolución de S,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04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Ambiente Integrado de Desarrollo</a:t>
            </a:r>
            <a:endParaRPr lang="es-EC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66" y="1600200"/>
            <a:ext cx="721126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29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Instalación de R sobre Windows</a:t>
            </a:r>
            <a:endParaRPr lang="es-EC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“R”</a:t>
            </a:r>
          </a:p>
          <a:p>
            <a:pPr marL="0" indent="0">
              <a:buNone/>
            </a:pPr>
            <a:r>
              <a:rPr lang="es-EC" sz="1600" dirty="0" smtClean="0">
                <a:solidFill>
                  <a:srgbClr val="00B0F0"/>
                </a:solidFill>
                <a:hlinkClick r:id="rId2"/>
              </a:rPr>
              <a:t>&lt;https://cran.r-project.org/&gt;</a:t>
            </a:r>
            <a:endParaRPr lang="es-EC" sz="1600" dirty="0" smtClean="0">
              <a:solidFill>
                <a:srgbClr val="00B0F0"/>
              </a:solidFill>
            </a:endParaRPr>
          </a:p>
          <a:p>
            <a:endParaRPr lang="es-EC" dirty="0" smtClean="0"/>
          </a:p>
          <a:p>
            <a:endParaRPr lang="es-EC" dirty="0"/>
          </a:p>
          <a:p>
            <a:r>
              <a:rPr lang="es-EC" dirty="0" err="1" smtClean="0"/>
              <a:t>Rstudio</a:t>
            </a:r>
            <a:endParaRPr lang="es-EC" dirty="0" smtClean="0"/>
          </a:p>
          <a:p>
            <a:pPr marL="0" indent="0">
              <a:buNone/>
            </a:pPr>
            <a:r>
              <a:rPr lang="es-EC" sz="1600" dirty="0" smtClean="0">
                <a:hlinkClick r:id="rId3"/>
              </a:rPr>
              <a:t>&lt;https://www.rstudio.com/products/rstudio/download/&gt;</a:t>
            </a:r>
            <a:endParaRPr lang="es-EC" sz="1600" dirty="0" smtClean="0"/>
          </a:p>
          <a:p>
            <a:endParaRPr lang="es-EC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4267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00" y="4581127"/>
            <a:ext cx="4259547" cy="197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54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Interfaz de </a:t>
            </a:r>
            <a:r>
              <a:rPr lang="es-EC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Rstudio</a:t>
            </a:r>
            <a:endParaRPr lang="es-EC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6</a:t>
            </a:fld>
            <a:endParaRPr lang="es-EC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1" cy="462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3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 smtClean="0"/>
              <a:t>Manos a la Obra : Personalizar </a:t>
            </a:r>
            <a:r>
              <a:rPr lang="es-EC" b="1" dirty="0" err="1" smtClean="0"/>
              <a:t>Rstudio</a:t>
            </a:r>
            <a:endParaRPr lang="es-EC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C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7</a:t>
            </a:fld>
            <a:endParaRPr lang="es-EC"/>
          </a:p>
        </p:txBody>
      </p:sp>
      <p:pic>
        <p:nvPicPr>
          <p:cNvPr id="5124" name="Picture 4" descr="C:\Users\HARRYM~1\AppData\Local\Temp\SNAGHTML15a1b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52928" cy="45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Características Importantes de “R”</a:t>
            </a:r>
            <a:endParaRPr lang="es-EC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C" dirty="0" smtClean="0"/>
              <a:t>El sistema R esta dividido en dos partes conceptuales: </a:t>
            </a:r>
          </a:p>
          <a:p>
            <a:pPr marL="0" indent="0">
              <a:buNone/>
            </a:pPr>
            <a:r>
              <a:rPr lang="es-EC" dirty="0" smtClean="0"/>
              <a:t>1) 	El sistema base de R, que es el que puedes bajar de 	CRAN; y, </a:t>
            </a:r>
          </a:p>
          <a:p>
            <a:pPr marL="514350" indent="-514350">
              <a:buAutoNum type="arabicParenR" startAt="2"/>
            </a:pPr>
            <a:r>
              <a:rPr lang="es-EC" dirty="0" smtClean="0"/>
              <a:t>En todo lo demás. La funcionalidad de R consta de 	paquetes modulares. El sistema base de R contiene 	el paquete básico que se requiere para su 	ejecución y la mayoría de las funciones 	fundamentales. </a:t>
            </a:r>
          </a:p>
          <a:p>
            <a:pPr marL="514350" indent="-514350">
              <a:buAutoNum type="arabicParenR" startAt="2"/>
            </a:pPr>
            <a:r>
              <a:rPr lang="es-EC" dirty="0" smtClean="0"/>
              <a:t>Los otros paquetes contenidos en 	la “base” del 	sistema incluye a </a:t>
            </a:r>
            <a:r>
              <a:rPr lang="es-EC" dirty="0" err="1" smtClean="0"/>
              <a:t>utils</a:t>
            </a:r>
            <a:r>
              <a:rPr lang="es-EC" dirty="0" smtClean="0"/>
              <a:t>, </a:t>
            </a:r>
            <a:r>
              <a:rPr lang="es-EC" dirty="0" err="1" smtClean="0"/>
              <a:t>stats</a:t>
            </a:r>
            <a:r>
              <a:rPr lang="es-EC" dirty="0" smtClean="0"/>
              <a:t>, </a:t>
            </a:r>
            <a:r>
              <a:rPr lang="es-EC" dirty="0" err="1" smtClean="0"/>
              <a:t>datasets</a:t>
            </a:r>
            <a:r>
              <a:rPr lang="es-EC" dirty="0" smtClean="0"/>
              <a:t>, 	</a:t>
            </a:r>
            <a:r>
              <a:rPr lang="es-EC" dirty="0" err="1" smtClean="0"/>
              <a:t>graphics</a:t>
            </a:r>
            <a:r>
              <a:rPr lang="es-EC" dirty="0" smtClean="0"/>
              <a:t>, 	</a:t>
            </a:r>
            <a:r>
              <a:rPr lang="es-EC" dirty="0" err="1" smtClean="0"/>
              <a:t>grDevices</a:t>
            </a:r>
            <a:r>
              <a:rPr lang="es-EC" dirty="0" smtClean="0"/>
              <a:t>, </a:t>
            </a:r>
            <a:r>
              <a:rPr lang="es-EC" dirty="0" err="1" smtClean="0"/>
              <a:t>grid</a:t>
            </a:r>
            <a:r>
              <a:rPr lang="es-EC" dirty="0" smtClean="0"/>
              <a:t>, </a:t>
            </a:r>
            <a:r>
              <a:rPr lang="es-EC" dirty="0" err="1" smtClean="0"/>
              <a:t>tools</a:t>
            </a:r>
            <a:r>
              <a:rPr lang="es-EC" dirty="0" smtClean="0"/>
              <a:t>, </a:t>
            </a:r>
            <a:r>
              <a:rPr lang="es-EC" dirty="0" err="1" smtClean="0"/>
              <a:t>parallel</a:t>
            </a:r>
            <a:r>
              <a:rPr lang="es-EC" dirty="0" smtClean="0"/>
              <a:t>, </a:t>
            </a:r>
            <a:r>
              <a:rPr lang="es-EC" dirty="0" err="1" smtClean="0"/>
              <a:t>compiler</a:t>
            </a:r>
            <a:r>
              <a:rPr lang="es-EC" dirty="0" smtClean="0"/>
              <a:t>, 	</a:t>
            </a:r>
            <a:r>
              <a:rPr lang="es-EC" dirty="0" err="1" smtClean="0"/>
              <a:t>splines</a:t>
            </a:r>
            <a:r>
              <a:rPr lang="es-EC" dirty="0" smtClean="0"/>
              <a:t>, </a:t>
            </a:r>
            <a:r>
              <a:rPr lang="es-EC" dirty="0" err="1" smtClean="0"/>
              <a:t>tcltk</a:t>
            </a:r>
            <a:r>
              <a:rPr lang="es-EC" dirty="0" smtClean="0"/>
              <a:t>, stats4.</a:t>
            </a:r>
            <a:endParaRPr lang="es-EC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51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Características Importantes de “R”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 capacidad de gráficos de R es muy </a:t>
            </a:r>
            <a:r>
              <a:rPr lang="es-EC" dirty="0" smtClean="0"/>
              <a:t>sofisticada </a:t>
            </a:r>
            <a:r>
              <a:rPr lang="es-EC" dirty="0"/>
              <a:t>y mejor que la de la </a:t>
            </a:r>
            <a:r>
              <a:rPr lang="es-EC" dirty="0" smtClean="0"/>
              <a:t>mayoría de </a:t>
            </a:r>
            <a:r>
              <a:rPr lang="es-EC" dirty="0"/>
              <a:t>los paquetes </a:t>
            </a:r>
            <a:r>
              <a:rPr lang="es-EC" dirty="0" smtClean="0"/>
              <a:t>estadísticos</a:t>
            </a:r>
          </a:p>
          <a:p>
            <a:r>
              <a:rPr lang="es-EC" dirty="0"/>
              <a:t>R es muy útil para el trabajo interactivo, pero también es un poderoso </a:t>
            </a:r>
            <a:r>
              <a:rPr lang="es-EC" dirty="0" smtClean="0"/>
              <a:t>lenguaje de </a:t>
            </a:r>
            <a:r>
              <a:rPr lang="es-EC" dirty="0"/>
              <a:t>programación para el desarrollo de nuevas </a:t>
            </a:r>
            <a:r>
              <a:rPr lang="es-EC" dirty="0" smtClean="0"/>
              <a:t>herramientas</a:t>
            </a:r>
          </a:p>
          <a:p>
            <a:endParaRPr lang="es-EC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C" smtClean="0"/>
              <a:t>19/07/2016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William Muyulema Chiriboga PhD(c)</a:t>
            </a:r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27C7-FEDD-4ECA-95E3-A42A58DEE250}" type="slidenum">
              <a:rPr lang="es-EC" smtClean="0"/>
              <a:t>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166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1079</Words>
  <Application>Microsoft Office PowerPoint</Application>
  <PresentationFormat>Presentación en pantalla (4:3)</PresentationFormat>
  <Paragraphs>187</Paragraphs>
  <Slides>22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Algerian</vt:lpstr>
      <vt:lpstr>Arial</vt:lpstr>
      <vt:lpstr>Calibri</vt:lpstr>
      <vt:lpstr>Courier New</vt:lpstr>
      <vt:lpstr>Lucida Sans Typewriter</vt:lpstr>
      <vt:lpstr>Tema de Office</vt:lpstr>
      <vt:lpstr>MANEJO DEL SOFTWARE “R” </vt:lpstr>
      <vt:lpstr>¿ Porque “R” ?</vt:lpstr>
      <vt:lpstr>HISTORIA DE “R” Y  S</vt:lpstr>
      <vt:lpstr>Ambiente Integrado de Desarrollo</vt:lpstr>
      <vt:lpstr>Instalación de R sobre Windows</vt:lpstr>
      <vt:lpstr>Interfaz de Rstudio</vt:lpstr>
      <vt:lpstr>Manos a la Obra : Personalizar Rstudio</vt:lpstr>
      <vt:lpstr>Características Importantes de “R”</vt:lpstr>
      <vt:lpstr>Características Importantes de “R”</vt:lpstr>
      <vt:lpstr>Características Importantes de “R”</vt:lpstr>
      <vt:lpstr>Características Importantes de “R”</vt:lpstr>
      <vt:lpstr>Modo de Trabajo</vt:lpstr>
      <vt:lpstr>Estructura de un Proyecto</vt:lpstr>
      <vt:lpstr>Estructura de un Proyecto</vt:lpstr>
      <vt:lpstr>Manos a la Obra</vt:lpstr>
      <vt:lpstr>Manos a la Obra</vt:lpstr>
      <vt:lpstr>Presentación de PowerPoint</vt:lpstr>
      <vt:lpstr>Presentación de PowerPoint</vt:lpstr>
      <vt:lpstr>Presentación de PowerPoint</vt:lpstr>
      <vt:lpstr>PLOT CON VARIABLES CATEGORICAS</vt:lpstr>
      <vt:lpstr>PLOTS DE MULTIVARIABLES</vt:lpstr>
      <vt:lpstr>MODELOS BASADOS EN ÁRBOLES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Harry William Muyulema Chiriboga</dc:creator>
  <cp:lastModifiedBy>Harry William Muyulema Chiriboga</cp:lastModifiedBy>
  <cp:revision>25</cp:revision>
  <dcterms:created xsi:type="dcterms:W3CDTF">2016-07-19T16:26:58Z</dcterms:created>
  <dcterms:modified xsi:type="dcterms:W3CDTF">2019-02-15T15:23:38Z</dcterms:modified>
</cp:coreProperties>
</file>