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889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3839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3CA83B-0887-4CD2-BBBB-2137DB64AECA}">
  <a:tblStyle styleId="{783CA83B-0887-4CD2-BBBB-2137DB64AEC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53a18705f_0_188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53a18705f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53a18705f_0_201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53a18705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53a18705f_0_210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53a18705f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53a18705f_0_72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53a18705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53a18705f_0_91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53a18705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53a18705f_0_193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53a18705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53a18705f_0_0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53a1870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53a18705f_0_57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53a18705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53a18705f_0_97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53a18705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53a18705f_0_105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53a18705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53a18705f_0_182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53a18705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507" y="992767"/>
            <a:ext cx="11358000" cy="27369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496" y="3778833"/>
            <a:ext cx="11358000" cy="1056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496" y="1474833"/>
            <a:ext cx="11358000" cy="26181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496" y="4202967"/>
            <a:ext cx="11358000" cy="17343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496" y="2867800"/>
            <a:ext cx="11358000" cy="11223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496" y="1536633"/>
            <a:ext cx="11358000" cy="4555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496" y="1536633"/>
            <a:ext cx="5331900" cy="4555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1588" y="1536633"/>
            <a:ext cx="5331900" cy="4555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496" y="740800"/>
            <a:ext cx="3743100" cy="10077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496" y="1852800"/>
            <a:ext cx="3743100" cy="42393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503" y="600200"/>
            <a:ext cx="8488200" cy="54543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4475" y="-167"/>
            <a:ext cx="60945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3911" y="1644233"/>
            <a:ext cx="5392200" cy="19764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3911" y="3737433"/>
            <a:ext cx="5392200" cy="16467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4352" y="965433"/>
            <a:ext cx="5114700" cy="49269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496" y="5640767"/>
            <a:ext cx="7996500" cy="806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496" y="1536633"/>
            <a:ext cx="113580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spreadsheets/d/1qFcnbvsDgYE5rdY-fQ9Tsw7VcP3SEC8k/edit#gid=1374069227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drive/u/1/folders/1iURjzKsqGG6_EXyJRNEAadZU0Rc93ZJa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hyperlink" Target="https://docs.google.com/document/d/1flXRhnN8aPi82BrGkPUwmidMqmk8ikFlGiMsQtkvae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drive/u/1/folders/1gGpR4VowDRHWzPeW_wgyKwtRreI8i43H" TargetMode="External"/><Relationship Id="rId4" Type="http://schemas.openxmlformats.org/officeDocument/2006/relationships/hyperlink" Target="mailto:hwo-jwg-scs-esywg@lists.nasa.gov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spreadsheets/d/1iIKG7u2gLjxv8XdYZSA-HG84odmjvOqC_LH6Xl13Iv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15507" y="992767"/>
            <a:ext cx="11358000" cy="27369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Exoplanet Science Yield sub-Working Group (ESYWG)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15496" y="3778833"/>
            <a:ext cx="11358000" cy="1056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Advisory </a:t>
            </a:r>
            <a:r>
              <a:rPr lang="en"/>
              <a:t>Committee Meeting 1: 3/21/2024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the Advisory Committee and ESYWG</a:t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415496" y="1536633"/>
            <a:ext cx="11358000" cy="4555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 your expertise on relevant topics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Help set working group priorities and guide direction of work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Not</a:t>
            </a:r>
            <a:r>
              <a:rPr lang="en"/>
              <a:t> to compute yields yourself (unless you really want to)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Note that we are not starting from scratch: we wish to build upon past efforts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/>
              <a:t>Parallel effort: The HabWorlds Modeling and Analysis Tools Databse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https://docs.google.com/spreadsheets/d/1qFcnbvsDgYE5rdY-fQ9Tsw7VcP3SEC8k/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have two, fairly mature yield modeling codes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/>
              <a:t>More are welcome, but must be provided by the community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/>
              <a:t>Our goal is not to create a single definitive yield code: rather is is to standardize and record all inputs and assumptions, and to verify that we understand the sources of discrepancies in yield predictions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Effort: ETC Calibration</a:t>
            </a:r>
            <a:endParaRPr/>
          </a:p>
        </p:txBody>
      </p:sp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7507023" y="1509275"/>
            <a:ext cx="4411500" cy="4555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Identify existing ETCs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Agree on common inputs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Compare outputs </a:t>
            </a:r>
            <a:r>
              <a:rPr b="1" lang="en"/>
              <a:t>and</a:t>
            </a:r>
            <a:r>
              <a:rPr lang="en"/>
              <a:t> intermediate calculations</a:t>
            </a:r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72475" y="6387950"/>
            <a:ext cx="77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https://drive.google.com/drive/u/1/folders/1iURjzKsqGG6_EXyJRNEAadZU0Rc93ZJa</a:t>
            </a:r>
            <a:r>
              <a:rPr lang="en"/>
              <a:t> </a:t>
            </a:r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09275"/>
            <a:ext cx="7257426" cy="365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415496" y="1536633"/>
            <a:ext cx="11358000" cy="4555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Additional verification/comparison efforts (e.g. exozodi, \eta_Earth, other \etas, etc.)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else should we be doing?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729"/>
              <a:buFont typeface="Arial"/>
              <a:buNone/>
            </a:pPr>
            <a:r>
              <a:rPr lang="en"/>
              <a:t>GOMAP-HWO Code of Conduct &amp; Reporting Protocol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72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8354303" y="1291301"/>
            <a:ext cx="3532200" cy="4767600"/>
          </a:xfrm>
          <a:prstGeom prst="rect">
            <a:avLst/>
          </a:prstGeom>
          <a:solidFill>
            <a:srgbClr val="1B62AC"/>
          </a:solidFill>
          <a:ln>
            <a:noFill/>
          </a:ln>
        </p:spPr>
        <p:txBody>
          <a:bodyPr anchorCtr="0" anchor="t" bIns="34275" lIns="68575" spcFirstLastPara="1" rIns="68575" wrap="square" tIns="219450">
            <a:noAutofit/>
          </a:bodyPr>
          <a:lstStyle/>
          <a:p>
            <a:pPr indent="-36576" lvl="0" marL="128016" marR="9144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Reporting Protocol</a:t>
            </a:r>
            <a:endParaRPr b="1" sz="22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" lvl="0" marL="128016" marR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Follow the procedures in the APD Statement of Principles and contact the HWO GIG</a:t>
            </a:r>
            <a:endParaRPr i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" lvl="0" marL="128016" marR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" lvl="0" marL="128016" marR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 institutional reporting channels, as appropriate</a:t>
            </a:r>
            <a:br>
              <a:rPr i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i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" lvl="0" marL="128016" marR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NASA-funded individuals have access to NASA programs (Ombuds, Anti-Harassment, ODEO) and a facilitator to help navigate the various options</a:t>
            </a:r>
            <a:endParaRPr i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316747" y="1291300"/>
            <a:ext cx="3635400" cy="4767600"/>
          </a:xfrm>
          <a:prstGeom prst="rect">
            <a:avLst/>
          </a:prstGeom>
          <a:solidFill>
            <a:srgbClr val="1B62AC"/>
          </a:solidFill>
          <a:ln>
            <a:noFill/>
          </a:ln>
        </p:spPr>
        <p:txBody>
          <a:bodyPr anchorCtr="0" anchor="t" bIns="34275" lIns="68575" spcFirstLastPara="1" rIns="68575" wrap="square" tIns="219450">
            <a:noAutofit/>
          </a:bodyPr>
          <a:lstStyle/>
          <a:p>
            <a:pPr indent="-36576" lvl="0" marL="128016" marR="9144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American Astronomical Society (AAS) Code of Ethics</a:t>
            </a:r>
            <a:endParaRPr b="1" sz="21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" lvl="0" marL="128016" marR="9144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" lvl="0" marL="128016" marR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" lvl="0" marL="128016" marR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" lvl="0" marL="128016" marR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" lvl="0" marL="128016" marR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" lvl="0" marL="128016" marR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" lvl="0" marL="128016" marR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" lvl="0" marL="128016" marR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" lvl="0" marL="128016" marR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" lvl="0" marL="128016" marR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AAS Code of Ethics is required to be followed under the APD Statement of Principles</a:t>
            </a:r>
            <a:endParaRPr b="1"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79225" y="1291302"/>
            <a:ext cx="3532200" cy="4767600"/>
          </a:xfrm>
          <a:prstGeom prst="rect">
            <a:avLst/>
          </a:prstGeom>
          <a:solidFill>
            <a:srgbClr val="1B62AC"/>
          </a:solidFill>
          <a:ln>
            <a:noFill/>
          </a:ln>
        </p:spPr>
        <p:txBody>
          <a:bodyPr anchorCtr="0" anchor="t" bIns="34275" lIns="68575" spcFirstLastPara="1" rIns="68575" wrap="square" tIns="219450">
            <a:noAutofit/>
          </a:bodyPr>
          <a:lstStyle/>
          <a:p>
            <a:pPr indent="-36576" lvl="0" marL="128016" marR="9144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NASA Astrophysics Division Statement of Principles</a:t>
            </a:r>
            <a:endParaRPr b="1" sz="21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78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78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78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78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78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78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78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78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" lvl="0" marL="128016" marR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participants in GOMAP-HWO activities must adhere to the APD Statement of Principles</a:t>
            </a:r>
            <a:endParaRPr i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738" y="2229475"/>
            <a:ext cx="2041175" cy="204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6800" y="2174000"/>
            <a:ext cx="2152125" cy="21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279225" y="6305125"/>
            <a:ext cx="1036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Code of Conduct: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https://docs.google.com/document/d/1flXRhnN8aPi82BrGkPUwmidMqmk8ikFlGiMsQtkvaeo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15496" y="1536633"/>
            <a:ext cx="11358000" cy="4555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Co-Leads: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Chris Stark (NASA GSFC), Dmitry Savransky (Cornell)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Yields: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Rhonda Morgan (JPL), Peter Plavchan (GMU), Corey Spohn (NASA GSFC/NPP), Tiffany Glassman (Northrop)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Stars: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Natalie Hinkel (LSU)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Occurrence rates: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Jessie Christiansen (NExScI), Steve Bryson (NASA ARC)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Exozodi: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Miles Currie (UW)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Exoplanet Models/Retrievals: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Renyu Hu (JPL), Natasha Latouf (NASA GSFC NSF GRF), Avi Mandell (NASA GSFC)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Astrobiology: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Niki Parenteau (NASA ARC)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Coronagraphs: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Kevin Fogarty (NASA ARC), Roser Juanola-Parramon (NASA GSFC/UMBC), Lucie Leboulleux (Grenoble), Dan Sirbu (NASA ARC)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WFSC: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Bruce Macintosh (UCSC), Susan Redmond (Caltech)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Telescope/systems: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Stuart Shaklan (JPL)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Exposure times/Detector/Roman: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Bijan Nemati (Tellus1 Scientific), Sarah Steiger (STScI)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Stray light: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Charley Noecker (JPL)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 and Resources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15496" y="1536633"/>
            <a:ext cx="11358000" cy="4555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Google drive (WG subfolder under START/TAG shared drive: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https://drive.google.com/drive/u/1/folders/1gGpR4VowDRHWzPeW_wgyKwtRreI8i43H</a:t>
            </a:r>
            <a:r>
              <a:rPr lang="en"/>
              <a:t>) - Contact Chris for access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Email listserv (</a:t>
            </a:r>
            <a:r>
              <a:rPr lang="en" u="sng">
                <a:solidFill>
                  <a:schemeClr val="hlink"/>
                </a:solidFill>
                <a:hlinkClick r:id="rId4"/>
              </a:rPr>
              <a:t>hwo-jwg-scs-esywg@lists.nasa.gov</a:t>
            </a:r>
            <a:r>
              <a:rPr lang="en"/>
              <a:t>) - advisory committee has already been subscribed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/>
              <a:t>Open question: do we kepe this for advisory committee only, or use for the full working group (perhaps with moderated sending for non-advisory committee members)?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Slack (both HWO_START_TAG and HWO_Community)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/>
              <a:t>Dedicated channel on HWO_Community TBD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START/TAG Working Groups</a:t>
            </a:r>
            <a:endParaRPr/>
          </a:p>
        </p:txBody>
      </p:sp>
      <p:grpSp>
        <p:nvGrpSpPr>
          <p:cNvPr id="84" name="Google Shape;84;p17"/>
          <p:cNvGrpSpPr/>
          <p:nvPr/>
        </p:nvGrpSpPr>
        <p:grpSpPr>
          <a:xfrm>
            <a:off x="150875" y="1356870"/>
            <a:ext cx="11887200" cy="5120700"/>
            <a:chOff x="152400" y="1188720"/>
            <a:chExt cx="11887200" cy="5120700"/>
          </a:xfrm>
        </p:grpSpPr>
        <p:sp>
          <p:nvSpPr>
            <p:cNvPr id="85" name="Google Shape;85;p17"/>
            <p:cNvSpPr/>
            <p:nvPr/>
          </p:nvSpPr>
          <p:spPr>
            <a:xfrm>
              <a:off x="152400" y="1188720"/>
              <a:ext cx="11887200" cy="5120700"/>
            </a:xfrm>
            <a:prstGeom prst="rect">
              <a:avLst/>
            </a:prstGeom>
            <a:gradFill>
              <a:gsLst>
                <a:gs pos="0">
                  <a:srgbClr val="13D5BE">
                    <a:alpha val="40000"/>
                  </a:srgbClr>
                </a:gs>
                <a:gs pos="83000">
                  <a:srgbClr val="66A0FF">
                    <a:alpha val="40000"/>
                  </a:srgbClr>
                </a:gs>
                <a:gs pos="100000">
                  <a:srgbClr val="66A0FF">
                    <a:alpha val="40000"/>
                  </a:srgbClr>
                </a:gs>
              </a:gsLst>
              <a:lin ang="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t" bIns="45700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86" name="Google Shape;86;p17"/>
            <p:cNvGrpSpPr/>
            <p:nvPr/>
          </p:nvGrpSpPr>
          <p:grpSpPr>
            <a:xfrm>
              <a:off x="1159248" y="1251938"/>
              <a:ext cx="9585705" cy="428422"/>
              <a:chOff x="1159248" y="1190868"/>
              <a:chExt cx="9585705" cy="428423"/>
            </a:xfrm>
          </p:grpSpPr>
          <p:sp>
            <p:nvSpPr>
              <p:cNvPr id="87" name="Google Shape;87;p17"/>
              <p:cNvSpPr txBox="1"/>
              <p:nvPr/>
            </p:nvSpPr>
            <p:spPr>
              <a:xfrm>
                <a:off x="1159248" y="1219080"/>
                <a:ext cx="1309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rgbClr val="97F6EA"/>
                    </a:solidFill>
                    <a:latin typeface="Avenir"/>
                    <a:ea typeface="Avenir"/>
                    <a:cs typeface="Avenir"/>
                    <a:sym typeface="Avenir"/>
                  </a:rPr>
                  <a:t>START</a:t>
                </a:r>
                <a:endParaRPr sz="1000"/>
              </a:p>
            </p:txBody>
          </p:sp>
          <p:sp>
            <p:nvSpPr>
              <p:cNvPr id="88" name="Google Shape;88;p17"/>
              <p:cNvSpPr txBox="1"/>
              <p:nvPr/>
            </p:nvSpPr>
            <p:spPr>
              <a:xfrm>
                <a:off x="4860246" y="1219090"/>
                <a:ext cx="2471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rgbClr val="FFFFFF"/>
                    </a:solidFill>
                    <a:latin typeface="Avenir"/>
                    <a:ea typeface="Avenir"/>
                    <a:cs typeface="Avenir"/>
                    <a:sym typeface="Avenir"/>
                  </a:rPr>
                  <a:t>Joint &amp; Community</a:t>
                </a:r>
                <a:endParaRPr sz="1000"/>
              </a:p>
            </p:txBody>
          </p:sp>
          <p:sp>
            <p:nvSpPr>
              <p:cNvPr id="89" name="Google Shape;89;p17"/>
              <p:cNvSpPr txBox="1"/>
              <p:nvPr/>
            </p:nvSpPr>
            <p:spPr>
              <a:xfrm>
                <a:off x="9723153" y="1190868"/>
                <a:ext cx="1021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rgbClr val="C1D8FF"/>
                    </a:solidFill>
                    <a:latin typeface="Avenir"/>
                    <a:ea typeface="Avenir"/>
                    <a:cs typeface="Avenir"/>
                    <a:sym typeface="Avenir"/>
                  </a:rPr>
                  <a:t>TAG</a:t>
                </a:r>
                <a:endParaRPr sz="1000"/>
              </a:p>
            </p:txBody>
          </p:sp>
        </p:grpSp>
        <p:grpSp>
          <p:nvGrpSpPr>
            <p:cNvPr id="90" name="Google Shape;90;p17"/>
            <p:cNvGrpSpPr/>
            <p:nvPr/>
          </p:nvGrpSpPr>
          <p:grpSpPr>
            <a:xfrm>
              <a:off x="447571" y="1783081"/>
              <a:ext cx="11296738" cy="4271047"/>
              <a:chOff x="456303" y="2224863"/>
              <a:chExt cx="11296738" cy="4271047"/>
            </a:xfrm>
          </p:grpSpPr>
          <p:sp>
            <p:nvSpPr>
              <p:cNvPr id="91" name="Google Shape;91;p17"/>
              <p:cNvSpPr/>
              <p:nvPr/>
            </p:nvSpPr>
            <p:spPr>
              <a:xfrm>
                <a:off x="4818079" y="2228619"/>
                <a:ext cx="1731900" cy="987600"/>
              </a:xfrm>
              <a:prstGeom prst="roundRect">
                <a:avLst>
                  <a:gd fmla="val 16667" name="adj"/>
                </a:avLst>
              </a:prstGeom>
              <a:solidFill>
                <a:srgbClr val="ECEFF1"/>
              </a:solidFill>
              <a:ln cap="flat" cmpd="sng" w="9525">
                <a:solidFill>
                  <a:srgbClr val="A1AAB6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DEIA &amp; Mentorship</a:t>
                </a:r>
                <a:endParaRPr sz="1000"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Scannapieco &amp; TBD</a:t>
                </a:r>
                <a:endParaRPr sz="1000"/>
              </a:p>
            </p:txBody>
          </p:sp>
          <p:sp>
            <p:nvSpPr>
              <p:cNvPr id="92" name="Google Shape;92;p17"/>
              <p:cNvSpPr/>
              <p:nvPr/>
            </p:nvSpPr>
            <p:spPr>
              <a:xfrm>
                <a:off x="456303" y="2224863"/>
                <a:ext cx="2103000" cy="681000"/>
              </a:xfrm>
              <a:prstGeom prst="roundRect">
                <a:avLst>
                  <a:gd fmla="val 16667" name="adj"/>
                </a:avLst>
              </a:prstGeom>
              <a:solidFill>
                <a:srgbClr val="ECEFF1"/>
              </a:solidFill>
              <a:ln cap="flat" cmpd="sng" w="9525">
                <a:solidFill>
                  <a:srgbClr val="A1AAB6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Galaxy Growth</a:t>
                </a:r>
                <a:endParaRPr sz="1000"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Ravindranath &amp; Postman</a:t>
                </a:r>
                <a:endParaRPr sz="1000"/>
              </a:p>
            </p:txBody>
          </p:sp>
          <p:sp>
            <p:nvSpPr>
              <p:cNvPr id="93" name="Google Shape;93;p17"/>
              <p:cNvSpPr/>
              <p:nvPr/>
            </p:nvSpPr>
            <p:spPr>
              <a:xfrm>
                <a:off x="2820071" y="2232445"/>
                <a:ext cx="1737300" cy="681000"/>
              </a:xfrm>
              <a:prstGeom prst="roundRect">
                <a:avLst>
                  <a:gd fmla="val 16667" name="adj"/>
                </a:avLst>
              </a:prstGeom>
              <a:solidFill>
                <a:srgbClr val="ECEFF1"/>
              </a:solidFill>
              <a:ln cap="flat" cmpd="sng" w="9525">
                <a:solidFill>
                  <a:srgbClr val="A1AAB6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Living Worlds</a:t>
                </a:r>
                <a:endParaRPr sz="1000"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Arney &amp; Parenteau</a:t>
                </a:r>
                <a:endParaRPr sz="1000"/>
              </a:p>
            </p:txBody>
          </p:sp>
          <p:sp>
            <p:nvSpPr>
              <p:cNvPr id="94" name="Google Shape;94;p17"/>
              <p:cNvSpPr/>
              <p:nvPr/>
            </p:nvSpPr>
            <p:spPr>
              <a:xfrm>
                <a:off x="456303" y="3103683"/>
                <a:ext cx="1737300" cy="1021500"/>
              </a:xfrm>
              <a:prstGeom prst="roundRect">
                <a:avLst>
                  <a:gd fmla="val 16667" name="adj"/>
                </a:avLst>
              </a:prstGeom>
              <a:solidFill>
                <a:srgbClr val="ECEFF1"/>
              </a:solidFill>
              <a:ln cap="flat" cmpd="sng" w="9525">
                <a:solidFill>
                  <a:srgbClr val="A1AAB6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Evolution of the Elements</a:t>
                </a:r>
                <a:endParaRPr sz="1000"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Lee &amp; Scowen</a:t>
                </a:r>
                <a:endParaRPr i="1" sz="1200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95" name="Google Shape;95;p17"/>
              <p:cNvSpPr/>
              <p:nvPr/>
            </p:nvSpPr>
            <p:spPr>
              <a:xfrm>
                <a:off x="2774351" y="3103683"/>
                <a:ext cx="1828800" cy="987600"/>
              </a:xfrm>
              <a:prstGeom prst="roundRect">
                <a:avLst>
                  <a:gd fmla="val 16667" name="adj"/>
                </a:avLst>
              </a:prstGeom>
              <a:solidFill>
                <a:srgbClr val="ECEFF1"/>
              </a:solidFill>
              <a:ln cap="flat" cmpd="sng" w="9525">
                <a:solidFill>
                  <a:srgbClr val="A1AAB6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Solar System in Context</a:t>
                </a:r>
                <a:endParaRPr sz="1000"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Robinson &amp; Shkolnik</a:t>
                </a:r>
                <a:endParaRPr sz="1000"/>
              </a:p>
            </p:txBody>
          </p:sp>
          <p:sp>
            <p:nvSpPr>
              <p:cNvPr id="96" name="Google Shape;96;p17"/>
              <p:cNvSpPr/>
              <p:nvPr/>
            </p:nvSpPr>
            <p:spPr>
              <a:xfrm>
                <a:off x="3376653" y="4629488"/>
                <a:ext cx="1731900" cy="681000"/>
              </a:xfrm>
              <a:prstGeom prst="roundRect">
                <a:avLst>
                  <a:gd fmla="val 16667" name="adj"/>
                </a:avLst>
              </a:prstGeom>
              <a:solidFill>
                <a:srgbClr val="ECEFF1"/>
              </a:solidFill>
              <a:ln cap="flat" cmpd="sng" w="9525">
                <a:solidFill>
                  <a:srgbClr val="A1AAB6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Communications</a:t>
                </a:r>
                <a:endParaRPr sz="1000"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Schirner &amp; Straughn</a:t>
                </a:r>
                <a:endParaRPr sz="1000"/>
              </a:p>
            </p:txBody>
          </p:sp>
          <p:sp>
            <p:nvSpPr>
              <p:cNvPr id="97" name="Google Shape;97;p17"/>
              <p:cNvSpPr/>
              <p:nvPr/>
            </p:nvSpPr>
            <p:spPr>
              <a:xfrm>
                <a:off x="5006550" y="3424005"/>
                <a:ext cx="1920300" cy="987600"/>
              </a:xfrm>
              <a:prstGeom prst="roundRect">
                <a:avLst>
                  <a:gd fmla="val 16667" name="adj"/>
                </a:avLst>
              </a:prstGeom>
              <a:solidFill>
                <a:srgbClr val="ECEFF1"/>
              </a:solidFill>
              <a:ln cap="flat" cmpd="sng" w="9525">
                <a:solidFill>
                  <a:srgbClr val="A1AAB6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GOMAP Synergies for Future Missions</a:t>
                </a:r>
                <a:endParaRPr sz="1000"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Gaskin &amp; Oschmann</a:t>
                </a:r>
                <a:endParaRPr i="1" sz="1200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98" name="Google Shape;98;p17"/>
              <p:cNvSpPr/>
              <p:nvPr/>
            </p:nvSpPr>
            <p:spPr>
              <a:xfrm>
                <a:off x="6604501" y="5814776"/>
                <a:ext cx="2286000" cy="681000"/>
              </a:xfrm>
              <a:prstGeom prst="roundRect">
                <a:avLst>
                  <a:gd fmla="val 16667" name="adj"/>
                </a:avLst>
              </a:prstGeom>
              <a:solidFill>
                <a:srgbClr val="ECEFF1"/>
              </a:solidFill>
              <a:ln cap="flat" cmpd="sng" w="9525">
                <a:solidFill>
                  <a:srgbClr val="A1AAB6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Past Studies Comparison</a:t>
                </a:r>
                <a:endParaRPr sz="1000"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Gaudi</a:t>
                </a:r>
                <a:endParaRPr sz="1000"/>
              </a:p>
            </p:txBody>
          </p:sp>
          <p:sp>
            <p:nvSpPr>
              <p:cNvPr id="99" name="Google Shape;99;p17"/>
              <p:cNvSpPr/>
              <p:nvPr/>
            </p:nvSpPr>
            <p:spPr>
              <a:xfrm>
                <a:off x="6810709" y="2228619"/>
                <a:ext cx="1731900" cy="987600"/>
              </a:xfrm>
              <a:prstGeom prst="roundRect">
                <a:avLst>
                  <a:gd fmla="val 16667" name="adj"/>
                </a:avLst>
              </a:prstGeom>
              <a:solidFill>
                <a:srgbClr val="ECEFF1"/>
              </a:solidFill>
              <a:ln cap="flat" cmpd="sng" w="9525">
                <a:solidFill>
                  <a:srgbClr val="A1AAB6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Science Case Simulation</a:t>
                </a:r>
                <a:endParaRPr sz="1000"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Batalha &amp; Osten</a:t>
                </a:r>
                <a:endParaRPr i="1" sz="1200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00" name="Google Shape;100;p17"/>
              <p:cNvSpPr/>
              <p:nvPr/>
            </p:nvSpPr>
            <p:spPr>
              <a:xfrm>
                <a:off x="7330188" y="3424005"/>
                <a:ext cx="1828800" cy="987600"/>
              </a:xfrm>
              <a:prstGeom prst="roundRect">
                <a:avLst>
                  <a:gd fmla="val 16667" name="adj"/>
                </a:avLst>
              </a:prstGeom>
              <a:solidFill>
                <a:srgbClr val="ECEFF1"/>
              </a:solidFill>
              <a:ln cap="flat" cmpd="sng" w="9525">
                <a:solidFill>
                  <a:srgbClr val="A1AAB6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Science Data Simulation</a:t>
                </a:r>
                <a:endParaRPr sz="1000"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Greene &amp; Tumlinson</a:t>
                </a:r>
                <a:endParaRPr i="1" sz="1200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01" name="Google Shape;101;p17"/>
              <p:cNvSpPr/>
              <p:nvPr/>
            </p:nvSpPr>
            <p:spPr>
              <a:xfrm>
                <a:off x="7386246" y="4619391"/>
                <a:ext cx="2011800" cy="987600"/>
              </a:xfrm>
              <a:prstGeom prst="roundRect">
                <a:avLst>
                  <a:gd fmla="val 16667" name="adj"/>
                </a:avLst>
              </a:prstGeom>
              <a:solidFill>
                <a:srgbClr val="ECEFF1"/>
              </a:solidFill>
              <a:ln cap="flat" cmpd="sng" w="9525">
                <a:solidFill>
                  <a:srgbClr val="A1AAB6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Science-Engineering Interface</a:t>
                </a:r>
                <a:endParaRPr sz="1000"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Morrissey &amp; Sitarski</a:t>
                </a:r>
                <a:endParaRPr i="1" sz="1200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02" name="Google Shape;102;p17"/>
              <p:cNvSpPr/>
              <p:nvPr/>
            </p:nvSpPr>
            <p:spPr>
              <a:xfrm>
                <a:off x="9835610" y="2228619"/>
                <a:ext cx="1731900" cy="681000"/>
              </a:xfrm>
              <a:prstGeom prst="roundRect">
                <a:avLst>
                  <a:gd fmla="val 16667" name="adj"/>
                </a:avLst>
              </a:prstGeom>
              <a:solidFill>
                <a:srgbClr val="ECEFF1"/>
              </a:solidFill>
              <a:ln cap="flat" cmpd="sng" w="9525">
                <a:solidFill>
                  <a:srgbClr val="A1AAB6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Systems</a:t>
                </a:r>
                <a:endParaRPr sz="1000"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Menzel &amp; Shaklan</a:t>
                </a:r>
                <a:endParaRPr i="1" sz="1200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03" name="Google Shape;103;p17"/>
              <p:cNvSpPr/>
              <p:nvPr/>
            </p:nvSpPr>
            <p:spPr>
              <a:xfrm>
                <a:off x="9835610" y="4619391"/>
                <a:ext cx="1731900" cy="681000"/>
              </a:xfrm>
              <a:prstGeom prst="roundRect">
                <a:avLst>
                  <a:gd fmla="val 16667" name="adj"/>
                </a:avLst>
              </a:prstGeom>
              <a:solidFill>
                <a:srgbClr val="ECEFF1"/>
              </a:solidFill>
              <a:ln cap="flat" cmpd="sng" w="9525">
                <a:solidFill>
                  <a:srgbClr val="A1AAB6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Technology</a:t>
                </a:r>
                <a:endParaRPr sz="1000"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Bolcar &amp; Zhao</a:t>
                </a:r>
                <a:endParaRPr sz="1000"/>
              </a:p>
            </p:txBody>
          </p:sp>
          <p:sp>
            <p:nvSpPr>
              <p:cNvPr id="104" name="Google Shape;104;p17"/>
              <p:cNvSpPr/>
              <p:nvPr/>
            </p:nvSpPr>
            <p:spPr>
              <a:xfrm>
                <a:off x="9650041" y="3424005"/>
                <a:ext cx="2103000" cy="681000"/>
              </a:xfrm>
              <a:prstGeom prst="roundRect">
                <a:avLst>
                  <a:gd fmla="val 16667" name="adj"/>
                </a:avLst>
              </a:prstGeom>
              <a:solidFill>
                <a:srgbClr val="ECEFF1"/>
              </a:solidFill>
              <a:ln cap="flat" cmpd="sng" w="9525">
                <a:solidFill>
                  <a:srgbClr val="A1AAB6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Integrated Modeling</a:t>
                </a:r>
                <a:endParaRPr sz="1000"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Levine &amp; Liu</a:t>
                </a:r>
                <a:endParaRPr sz="1000"/>
              </a:p>
            </p:txBody>
          </p:sp>
          <p:sp>
            <p:nvSpPr>
              <p:cNvPr id="105" name="Google Shape;105;p17"/>
              <p:cNvSpPr/>
              <p:nvPr/>
            </p:nvSpPr>
            <p:spPr>
              <a:xfrm>
                <a:off x="3713282" y="5508310"/>
                <a:ext cx="2103000" cy="987600"/>
              </a:xfrm>
              <a:prstGeom prst="roundRect">
                <a:avLst>
                  <a:gd fmla="val 16667" name="adj"/>
                </a:avLst>
              </a:prstGeom>
              <a:solidFill>
                <a:srgbClr val="ECEFF1"/>
              </a:solidFill>
              <a:ln cap="flat" cmpd="sng" w="9525">
                <a:solidFill>
                  <a:srgbClr val="A1AAB6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Artificial Intelligence &amp; Machine Learning</a:t>
                </a:r>
                <a:endParaRPr sz="1000"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Ansdell &amp; Dean</a:t>
                </a:r>
                <a:endParaRPr sz="1000"/>
              </a:p>
            </p:txBody>
          </p:sp>
          <p:sp>
            <p:nvSpPr>
              <p:cNvPr id="106" name="Google Shape;106;p17"/>
              <p:cNvSpPr/>
              <p:nvPr/>
            </p:nvSpPr>
            <p:spPr>
              <a:xfrm>
                <a:off x="456303" y="4323022"/>
                <a:ext cx="2469000" cy="987600"/>
              </a:xfrm>
              <a:prstGeom prst="roundRect">
                <a:avLst>
                  <a:gd fmla="val 16667" name="adj"/>
                </a:avLst>
              </a:prstGeom>
              <a:solidFill>
                <a:srgbClr val="ECEFF1"/>
              </a:solidFill>
              <a:ln cap="flat" cmpd="sng" w="9525">
                <a:solidFill>
                  <a:srgbClr val="A1AAB6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Ground-Based Astronomy in the 2030s/2040s</a:t>
                </a:r>
                <a:endParaRPr sz="1000"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Lopez-Morales &amp; Miyazaki</a:t>
                </a:r>
                <a:endParaRPr sz="1000"/>
              </a:p>
            </p:txBody>
          </p:sp>
          <p:sp>
            <p:nvSpPr>
              <p:cNvPr id="107" name="Google Shape;107;p17"/>
              <p:cNvSpPr/>
              <p:nvPr/>
            </p:nvSpPr>
            <p:spPr>
              <a:xfrm>
                <a:off x="456303" y="5508310"/>
                <a:ext cx="2469000" cy="987600"/>
              </a:xfrm>
              <a:prstGeom prst="roundRect">
                <a:avLst>
                  <a:gd fmla="val 16667" name="adj"/>
                </a:avLst>
              </a:prstGeom>
              <a:solidFill>
                <a:srgbClr val="ECEFF1"/>
              </a:solidFill>
              <a:ln cap="flat" cmpd="sng" w="9525">
                <a:solidFill>
                  <a:srgbClr val="A1AAB6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Space-Based Astronomy in the 2030s/2040s</a:t>
                </a:r>
                <a:endParaRPr sz="1000"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Petre &amp; Kataria</a:t>
                </a:r>
                <a:endParaRPr sz="1000"/>
              </a:p>
            </p:txBody>
          </p:sp>
          <p:sp>
            <p:nvSpPr>
              <p:cNvPr id="108" name="Google Shape;108;p17"/>
              <p:cNvSpPr/>
              <p:nvPr/>
            </p:nvSpPr>
            <p:spPr>
              <a:xfrm>
                <a:off x="9650041" y="5814776"/>
                <a:ext cx="2103000" cy="681000"/>
              </a:xfrm>
              <a:prstGeom prst="roundRect">
                <a:avLst>
                  <a:gd fmla="val 16667" name="adj"/>
                </a:avLst>
              </a:prstGeom>
              <a:solidFill>
                <a:srgbClr val="ECEFF1"/>
              </a:solidFill>
              <a:ln cap="flat" cmpd="sng" w="9525">
                <a:solidFill>
                  <a:srgbClr val="A1AAB6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Servicing</a:t>
                </a:r>
                <a:endParaRPr sz="1000"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Van Campen &amp; Grunsfeld</a:t>
                </a:r>
                <a:endParaRPr i="1" sz="1200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109" name="Google Shape;109;p17"/>
          <p:cNvSpPr/>
          <p:nvPr/>
        </p:nvSpPr>
        <p:spPr>
          <a:xfrm>
            <a:off x="6709875" y="1824125"/>
            <a:ext cx="1884300" cy="12942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Science Case Simulation Working Groups</a:t>
            </a:r>
            <a:endParaRPr/>
          </a:p>
        </p:txBody>
      </p:sp>
      <p:graphicFrame>
        <p:nvGraphicFramePr>
          <p:cNvPr id="115" name="Google Shape;115;p18"/>
          <p:cNvGraphicFramePr/>
          <p:nvPr/>
        </p:nvGraphicFramePr>
        <p:xfrm>
          <a:off x="93000" y="142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{783CA83B-0887-4CD2-BBBB-2137DB64AECA}</a:tableStyleId>
              </a:tblPr>
              <a:tblGrid>
                <a:gridCol w="1638850"/>
                <a:gridCol w="1844850"/>
                <a:gridCol w="739800"/>
                <a:gridCol w="1226775"/>
                <a:gridCol w="1226775"/>
                <a:gridCol w="814725"/>
                <a:gridCol w="4495100"/>
              </a:tblGrid>
              <a:tr h="832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Science Case Simulation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28575" marL="28575">
                    <a:lnL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JWG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Natasha Batalha (Ames)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Rachel Osten (STScI)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Aki Roberge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Develop codes to simulate returns from potential HWO science cases, starting with three needed to help design an integrated science modeling framework.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663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Science Case Simulation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Astrometry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JWG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Scott Gaudi (Ohio State)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28575" marL="28575">
                    <a:lnL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Josh Pepper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Investigate performing high-precision astrometry with HWO and develop a tool to model astrometry surveys with a wide-field camera.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87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Science Case Simulation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Exoplanet Direct Imaging Yields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JWG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Dmitry Savransky (Cornell)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 Stark (GSFC)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Aki Roberge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Simulate numbers of different kinds of exoplanets found in various HWO coronagraphic imaging surveys, and work to increase the fidelity of yield modeling codes.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</a:tr>
              <a:tr h="887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Science Case Simulation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Galaxy Evolution in the UV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JWG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Edmund Hodges-Kluck (GSFC)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Médéric Boquien (Université Côte d'Azur)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John O'Meara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Simulate returns from a challenging galaxy evolution science case that uses multi-object ultraviolet spectroscopy.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6" name="Google Shape;116;p18"/>
          <p:cNvSpPr txBox="1"/>
          <p:nvPr/>
        </p:nvSpPr>
        <p:spPr>
          <a:xfrm>
            <a:off x="93000" y="6369650"/>
            <a:ext cx="118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https://docs.google.com/spreadsheets/d/1iIKG7u2gLjxv8XdYZSA-HG84odmjvOqC_LH6Xl13Ivs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Liaisons</a:t>
            </a:r>
            <a:r>
              <a:rPr lang="en"/>
              <a:t> to Other Working Groups/Subgroups</a:t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9806450" y="3237725"/>
            <a:ext cx="2112000" cy="1076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Discovering Living Worlds</a:t>
            </a:r>
            <a:endParaRPr sz="2200"/>
          </a:p>
        </p:txBody>
      </p:sp>
      <p:sp>
        <p:nvSpPr>
          <p:cNvPr id="123" name="Google Shape;123;p19"/>
          <p:cNvSpPr/>
          <p:nvPr/>
        </p:nvSpPr>
        <p:spPr>
          <a:xfrm>
            <a:off x="9751350" y="1741975"/>
            <a:ext cx="2112000" cy="1076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Systems</a:t>
            </a:r>
            <a:endParaRPr sz="2200"/>
          </a:p>
        </p:txBody>
      </p:sp>
      <p:grpSp>
        <p:nvGrpSpPr>
          <p:cNvPr id="124" name="Google Shape;124;p19"/>
          <p:cNvGrpSpPr/>
          <p:nvPr/>
        </p:nvGrpSpPr>
        <p:grpSpPr>
          <a:xfrm>
            <a:off x="5906313" y="4819825"/>
            <a:ext cx="3324000" cy="1847700"/>
            <a:chOff x="6211500" y="1848425"/>
            <a:chExt cx="3324000" cy="1847700"/>
          </a:xfrm>
        </p:grpSpPr>
        <p:sp>
          <p:nvSpPr>
            <p:cNvPr id="125" name="Google Shape;125;p19"/>
            <p:cNvSpPr/>
            <p:nvPr/>
          </p:nvSpPr>
          <p:spPr>
            <a:xfrm>
              <a:off x="6211500" y="1848425"/>
              <a:ext cx="3230700" cy="18477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6770850" y="2475000"/>
              <a:ext cx="2112000" cy="1076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/>
                <a:t>High-Contrast</a:t>
              </a:r>
              <a:endParaRPr sz="2200"/>
            </a:p>
          </p:txBody>
        </p:sp>
        <p:sp>
          <p:nvSpPr>
            <p:cNvPr id="127" name="Google Shape;127;p19"/>
            <p:cNvSpPr txBox="1"/>
            <p:nvPr/>
          </p:nvSpPr>
          <p:spPr>
            <a:xfrm>
              <a:off x="6211500" y="1910375"/>
              <a:ext cx="33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</a:rPr>
                <a:t>Science Data Simulation</a:t>
              </a:r>
              <a:endParaRPr sz="2400">
                <a:solidFill>
                  <a:schemeClr val="dk2"/>
                </a:solidFill>
              </a:endParaRPr>
            </a:p>
          </p:txBody>
        </p:sp>
      </p:grpSp>
      <p:grpSp>
        <p:nvGrpSpPr>
          <p:cNvPr id="128" name="Google Shape;128;p19"/>
          <p:cNvGrpSpPr/>
          <p:nvPr/>
        </p:nvGrpSpPr>
        <p:grpSpPr>
          <a:xfrm>
            <a:off x="172650" y="1741975"/>
            <a:ext cx="2632800" cy="2172600"/>
            <a:chOff x="172650" y="1741975"/>
            <a:chExt cx="2632800" cy="2172600"/>
          </a:xfrm>
        </p:grpSpPr>
        <p:sp>
          <p:nvSpPr>
            <p:cNvPr id="129" name="Google Shape;129;p19"/>
            <p:cNvSpPr/>
            <p:nvPr/>
          </p:nvSpPr>
          <p:spPr>
            <a:xfrm>
              <a:off x="172650" y="1741975"/>
              <a:ext cx="2632800" cy="21726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415500" y="2710325"/>
              <a:ext cx="2112000" cy="1076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/>
                <a:t>Target Stars and Systems</a:t>
              </a:r>
              <a:endParaRPr sz="2200"/>
            </a:p>
          </p:txBody>
        </p:sp>
        <p:sp>
          <p:nvSpPr>
            <p:cNvPr id="131" name="Google Shape;131;p19"/>
            <p:cNvSpPr txBox="1"/>
            <p:nvPr/>
          </p:nvSpPr>
          <p:spPr>
            <a:xfrm>
              <a:off x="172650" y="1848425"/>
              <a:ext cx="26328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</a:rPr>
                <a:t>Discovering Living </a:t>
              </a:r>
              <a:endParaRPr sz="2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</a:rPr>
                <a:t>Worlds</a:t>
              </a:r>
              <a:endParaRPr sz="2200">
                <a:solidFill>
                  <a:schemeClr val="dk1"/>
                </a:solidFill>
              </a:endParaRPr>
            </a:p>
          </p:txBody>
        </p:sp>
      </p:grpSp>
      <p:grpSp>
        <p:nvGrpSpPr>
          <p:cNvPr id="132" name="Google Shape;132;p19"/>
          <p:cNvGrpSpPr/>
          <p:nvPr/>
        </p:nvGrpSpPr>
        <p:grpSpPr>
          <a:xfrm>
            <a:off x="325025" y="4611250"/>
            <a:ext cx="5276100" cy="2172600"/>
            <a:chOff x="304325" y="4342075"/>
            <a:chExt cx="5276100" cy="2172600"/>
          </a:xfrm>
        </p:grpSpPr>
        <p:grpSp>
          <p:nvGrpSpPr>
            <p:cNvPr id="133" name="Google Shape;133;p19"/>
            <p:cNvGrpSpPr/>
            <p:nvPr/>
          </p:nvGrpSpPr>
          <p:grpSpPr>
            <a:xfrm>
              <a:off x="304325" y="4342075"/>
              <a:ext cx="5276100" cy="2172600"/>
              <a:chOff x="3203250" y="6091775"/>
              <a:chExt cx="5276100" cy="2172600"/>
            </a:xfrm>
          </p:grpSpPr>
          <p:sp>
            <p:nvSpPr>
              <p:cNvPr id="134" name="Google Shape;134;p19"/>
              <p:cNvSpPr/>
              <p:nvPr/>
            </p:nvSpPr>
            <p:spPr>
              <a:xfrm>
                <a:off x="3203250" y="6091775"/>
                <a:ext cx="5276100" cy="2172600"/>
              </a:xfrm>
              <a:prstGeom prst="roundRect">
                <a:avLst>
                  <a:gd fmla="val 16667" name="adj"/>
                </a:avLst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200"/>
              </a:p>
            </p:txBody>
          </p:sp>
          <p:sp>
            <p:nvSpPr>
              <p:cNvPr id="135" name="Google Shape;135;p19"/>
              <p:cNvSpPr/>
              <p:nvPr/>
            </p:nvSpPr>
            <p:spPr>
              <a:xfrm>
                <a:off x="3314425" y="7060125"/>
                <a:ext cx="2112000" cy="10767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/>
                  <a:t>Characterizing Exoplanets</a:t>
                </a:r>
                <a:endParaRPr sz="2200"/>
              </a:p>
            </p:txBody>
          </p:sp>
          <p:sp>
            <p:nvSpPr>
              <p:cNvPr id="136" name="Google Shape;136;p19"/>
              <p:cNvSpPr txBox="1"/>
              <p:nvPr/>
            </p:nvSpPr>
            <p:spPr>
              <a:xfrm>
                <a:off x="3203250" y="6198225"/>
                <a:ext cx="5089800" cy="86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dk1"/>
                    </a:solidFill>
                  </a:rPr>
                  <a:t>Understanding the Solar System in its Galactic Context</a:t>
                </a:r>
                <a:endParaRPr sz="2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37" name="Google Shape;137;p19"/>
            <p:cNvSpPr/>
            <p:nvPr/>
          </p:nvSpPr>
          <p:spPr>
            <a:xfrm>
              <a:off x="2805450" y="5339375"/>
              <a:ext cx="2632800" cy="1076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/>
                <a:t>Demographics &amp; Architectures of Planetary Systems</a:t>
              </a:r>
              <a:endParaRPr sz="2200"/>
            </a:p>
          </p:txBody>
        </p:sp>
      </p:grpSp>
      <p:grpSp>
        <p:nvGrpSpPr>
          <p:cNvPr id="138" name="Google Shape;138;p19"/>
          <p:cNvGrpSpPr/>
          <p:nvPr/>
        </p:nvGrpSpPr>
        <p:grpSpPr>
          <a:xfrm>
            <a:off x="9535500" y="4611250"/>
            <a:ext cx="2543700" cy="2172600"/>
            <a:chOff x="8160800" y="6091775"/>
            <a:chExt cx="2543700" cy="2172600"/>
          </a:xfrm>
        </p:grpSpPr>
        <p:sp>
          <p:nvSpPr>
            <p:cNvPr id="139" name="Google Shape;139;p19"/>
            <p:cNvSpPr/>
            <p:nvPr/>
          </p:nvSpPr>
          <p:spPr>
            <a:xfrm>
              <a:off x="8160800" y="6091775"/>
              <a:ext cx="2543700" cy="21726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</p:txBody>
        </p:sp>
        <p:sp>
          <p:nvSpPr>
            <p:cNvPr id="140" name="Google Shape;140;p19"/>
            <p:cNvSpPr txBox="1"/>
            <p:nvPr/>
          </p:nvSpPr>
          <p:spPr>
            <a:xfrm>
              <a:off x="8160800" y="6198225"/>
              <a:ext cx="2472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</a:rPr>
                <a:t>Technology</a:t>
              </a:r>
              <a:endParaRPr sz="2200">
                <a:solidFill>
                  <a:schemeClr val="dk1"/>
                </a:solidFill>
              </a:endParaRPr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8339900" y="6995950"/>
              <a:ext cx="2112000" cy="1076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/>
                <a:t>Coronagraphs</a:t>
              </a:r>
              <a:endParaRPr sz="2200"/>
            </a:p>
          </p:txBody>
        </p:sp>
      </p:grpSp>
      <p:grpSp>
        <p:nvGrpSpPr>
          <p:cNvPr id="142" name="Google Shape;142;p19"/>
          <p:cNvGrpSpPr/>
          <p:nvPr/>
        </p:nvGrpSpPr>
        <p:grpSpPr>
          <a:xfrm>
            <a:off x="4554263" y="1356475"/>
            <a:ext cx="3324000" cy="1847700"/>
            <a:chOff x="6211500" y="1848425"/>
            <a:chExt cx="3324000" cy="1847700"/>
          </a:xfrm>
        </p:grpSpPr>
        <p:sp>
          <p:nvSpPr>
            <p:cNvPr id="143" name="Google Shape;143;p19"/>
            <p:cNvSpPr/>
            <p:nvPr/>
          </p:nvSpPr>
          <p:spPr>
            <a:xfrm>
              <a:off x="6211500" y="1848425"/>
              <a:ext cx="3230700" cy="18477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6770850" y="2475000"/>
              <a:ext cx="2112000" cy="1076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/>
                <a:t>Exoplanet Direct Imaging Yields</a:t>
              </a:r>
              <a:endParaRPr sz="2200"/>
            </a:p>
          </p:txBody>
        </p:sp>
        <p:sp>
          <p:nvSpPr>
            <p:cNvPr id="145" name="Google Shape;145;p19"/>
            <p:cNvSpPr txBox="1"/>
            <p:nvPr/>
          </p:nvSpPr>
          <p:spPr>
            <a:xfrm>
              <a:off x="6211500" y="1910375"/>
              <a:ext cx="33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</a:rPr>
                <a:t>Science Case Simulation</a:t>
              </a:r>
              <a:endParaRPr sz="2400">
                <a:solidFill>
                  <a:schemeClr val="dk2"/>
                </a:solidFill>
              </a:endParaRPr>
            </a:p>
          </p:txBody>
        </p:sp>
      </p:grpSp>
      <p:cxnSp>
        <p:nvCxnSpPr>
          <p:cNvPr id="146" name="Google Shape;146;p19"/>
          <p:cNvCxnSpPr>
            <a:stCxn id="144" idx="1"/>
            <a:endCxn id="130" idx="3"/>
          </p:cNvCxnSpPr>
          <p:nvPr/>
        </p:nvCxnSpPr>
        <p:spPr>
          <a:xfrm flipH="1">
            <a:off x="2527613" y="2521400"/>
            <a:ext cx="2586000" cy="7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9"/>
          <p:cNvCxnSpPr>
            <a:stCxn id="144" idx="1"/>
          </p:cNvCxnSpPr>
          <p:nvPr/>
        </p:nvCxnSpPr>
        <p:spPr>
          <a:xfrm flipH="1">
            <a:off x="1535213" y="2521400"/>
            <a:ext cx="3578400" cy="306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9"/>
          <p:cNvCxnSpPr>
            <a:stCxn id="144" idx="2"/>
            <a:endCxn id="137" idx="0"/>
          </p:cNvCxnSpPr>
          <p:nvPr/>
        </p:nvCxnSpPr>
        <p:spPr>
          <a:xfrm flipH="1">
            <a:off x="4142513" y="3059750"/>
            <a:ext cx="2027100" cy="254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9"/>
          <p:cNvCxnSpPr>
            <a:stCxn id="144" idx="2"/>
            <a:endCxn id="127" idx="2"/>
          </p:cNvCxnSpPr>
          <p:nvPr/>
        </p:nvCxnSpPr>
        <p:spPr>
          <a:xfrm>
            <a:off x="6169613" y="3059750"/>
            <a:ext cx="1398600" cy="23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9"/>
          <p:cNvCxnSpPr>
            <a:stCxn id="144" idx="3"/>
            <a:endCxn id="141" idx="1"/>
          </p:cNvCxnSpPr>
          <p:nvPr/>
        </p:nvCxnSpPr>
        <p:spPr>
          <a:xfrm>
            <a:off x="7225613" y="2521400"/>
            <a:ext cx="2489100" cy="35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9"/>
          <p:cNvCxnSpPr>
            <a:stCxn id="144" idx="3"/>
            <a:endCxn id="122" idx="1"/>
          </p:cNvCxnSpPr>
          <p:nvPr/>
        </p:nvCxnSpPr>
        <p:spPr>
          <a:xfrm>
            <a:off x="7225613" y="2521400"/>
            <a:ext cx="2580900" cy="12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9"/>
          <p:cNvCxnSpPr>
            <a:stCxn id="144" idx="3"/>
            <a:endCxn id="123" idx="1"/>
          </p:cNvCxnSpPr>
          <p:nvPr/>
        </p:nvCxnSpPr>
        <p:spPr>
          <a:xfrm flipH="1" rot="10800000">
            <a:off x="7225613" y="2280200"/>
            <a:ext cx="2525700" cy="2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19"/>
          <p:cNvSpPr txBox="1"/>
          <p:nvPr/>
        </p:nvSpPr>
        <p:spPr>
          <a:xfrm>
            <a:off x="2454725" y="2356400"/>
            <a:ext cx="2489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Natalie Hinkel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3336600" y="3671450"/>
            <a:ext cx="1977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Jessie Christiansen 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983550" y="4100613"/>
            <a:ext cx="1977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Renyu Hu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700150" y="3468713"/>
            <a:ext cx="1977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Bruce Macintosh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737425" y="1955588"/>
            <a:ext cx="1977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Stuart Shaklan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8310600" y="2849838"/>
            <a:ext cx="1977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Niki Parenteau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8423950" y="3955113"/>
            <a:ext cx="1977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Dan Sirbu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729"/>
              <a:buFont typeface="Arial"/>
              <a:buNone/>
            </a:pPr>
            <a:r>
              <a:rPr lang="en"/>
              <a:t>Exoplanet Yield Modeling Working Group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72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>
            <a:off x="415496" y="1536633"/>
            <a:ext cx="11358000" cy="4555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5"/>
              <a:buFont typeface="Arial"/>
              <a:buNone/>
            </a:pPr>
            <a:r>
              <a:rPr b="1" lang="en" sz="2740">
                <a:solidFill>
                  <a:schemeClr val="dk1"/>
                </a:solidFill>
              </a:rPr>
              <a:t>Charter</a:t>
            </a:r>
            <a:endParaRPr i="1" sz="1720">
              <a:solidFill>
                <a:schemeClr val="dk1"/>
              </a:solidFill>
            </a:endParaRPr>
          </a:p>
          <a:p>
            <a:pPr indent="-444817" lvl="1" marL="8032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30"/>
              <a:buFont typeface="Courier New"/>
              <a:buChar char="○"/>
            </a:pPr>
            <a:r>
              <a:rPr lang="en" sz="2230">
                <a:solidFill>
                  <a:schemeClr val="dk1"/>
                </a:solidFill>
              </a:rPr>
              <a:t>Provide multiple independent estimates of scientific productivity of HWO’s exoplanet imaging instrumentation to guide START and TAG efforts. </a:t>
            </a:r>
            <a:endParaRPr sz="2230">
              <a:solidFill>
                <a:schemeClr val="dk1"/>
              </a:solidFill>
            </a:endParaRPr>
          </a:p>
          <a:p>
            <a:pPr indent="-332105" lvl="2" marL="1089326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30"/>
              <a:buChar char="■"/>
            </a:pPr>
            <a:r>
              <a:rPr lang="en" sz="2230">
                <a:solidFill>
                  <a:schemeClr val="dk1"/>
                </a:solidFill>
              </a:rPr>
              <a:t>Standardize astrophysical assumptions and calibrate exposure times/yields</a:t>
            </a:r>
            <a:endParaRPr sz="2230">
              <a:solidFill>
                <a:schemeClr val="dk1"/>
              </a:solidFill>
            </a:endParaRPr>
          </a:p>
          <a:p>
            <a:pPr indent="-332105" lvl="2" marL="1089326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30"/>
              <a:buChar char="■"/>
            </a:pPr>
            <a:r>
              <a:rPr lang="en" sz="2230">
                <a:solidFill>
                  <a:schemeClr val="dk1"/>
                </a:solidFill>
              </a:rPr>
              <a:t>Estimate the exoplanet yields obtained via high contrast imaging to:</a:t>
            </a:r>
            <a:endParaRPr sz="2230">
              <a:solidFill>
                <a:schemeClr val="dk1"/>
              </a:solidFill>
            </a:endParaRPr>
          </a:p>
          <a:p>
            <a:pPr indent="-141605" lvl="3" marL="11430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30"/>
              <a:buChar char="●"/>
            </a:pPr>
            <a:r>
              <a:rPr lang="en" sz="2230">
                <a:solidFill>
                  <a:schemeClr val="dk1"/>
                </a:solidFill>
              </a:rPr>
              <a:t>  Aid TAG efforts by benchmarking architectures, guiding and identifying key trade studies, and mapping sensitivities to bulk mission parameters</a:t>
            </a:r>
            <a:endParaRPr sz="2230">
              <a:solidFill>
                <a:schemeClr val="dk1"/>
              </a:solidFill>
            </a:endParaRPr>
          </a:p>
          <a:p>
            <a:pPr indent="-141605" lvl="3" marL="11430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30"/>
              <a:buChar char="●"/>
            </a:pPr>
            <a:r>
              <a:rPr lang="en" sz="2230">
                <a:solidFill>
                  <a:schemeClr val="dk1"/>
                </a:solidFill>
              </a:rPr>
              <a:t>  Aid START efforts by evaluating yields for different science goals/metrics, informing target selection and survey design</a:t>
            </a:r>
            <a:endParaRPr sz="274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ESYWG Products</a:t>
            </a:r>
            <a:endParaRPr/>
          </a:p>
        </p:txBody>
      </p:sp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415500" y="1536624"/>
            <a:ext cx="11358000" cy="5130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3"/>
              <a:buFont typeface="Arial"/>
              <a:buNone/>
            </a:pPr>
            <a:r>
              <a:rPr lang="en" sz="1629">
                <a:solidFill>
                  <a:schemeClr val="dk1"/>
                </a:solidFill>
              </a:rPr>
              <a:t>Key First Year Products</a:t>
            </a:r>
            <a:endParaRPr i="1" sz="870">
              <a:solidFill>
                <a:schemeClr val="dk1"/>
              </a:solidFill>
            </a:endParaRPr>
          </a:p>
          <a:p>
            <a:pPr indent="-320040" lvl="1" marL="742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ourier New"/>
              <a:buChar char="o"/>
            </a:pPr>
            <a:r>
              <a:rPr lang="en" sz="1440">
                <a:solidFill>
                  <a:schemeClr val="dk1"/>
                </a:solidFill>
              </a:rPr>
              <a:t> [02/2024] Establish communications w/ Sci-Eng Interface WG to define required inputs for bounding architectures</a:t>
            </a:r>
            <a:endParaRPr sz="1440">
              <a:solidFill>
                <a:schemeClr val="dk1"/>
              </a:solidFill>
            </a:endParaRPr>
          </a:p>
          <a:p>
            <a:pPr indent="-394652" lvl="1" marL="8032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ourier New"/>
              <a:buChar char="o"/>
            </a:pPr>
            <a:r>
              <a:rPr lang="en" sz="1440">
                <a:solidFill>
                  <a:schemeClr val="dk1"/>
                </a:solidFill>
              </a:rPr>
              <a:t>[04/2024] Exposure time benchmarking report (coordinated w/ Data Simulation WG)</a:t>
            </a:r>
            <a:endParaRPr sz="1440">
              <a:solidFill>
                <a:schemeClr val="dk1"/>
              </a:solidFill>
            </a:endParaRPr>
          </a:p>
          <a:p>
            <a:pPr indent="-394652" lvl="1" marL="8032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ourier New"/>
              <a:buChar char="o"/>
            </a:pPr>
            <a:r>
              <a:rPr lang="en" sz="1440">
                <a:solidFill>
                  <a:schemeClr val="dk1"/>
                </a:solidFill>
              </a:rPr>
              <a:t>[06/2024] Document summarizing all assumptions w/ links to publicly available inputs; identify necessary updates</a:t>
            </a:r>
            <a:endParaRPr sz="1440">
              <a:solidFill>
                <a:schemeClr val="dk1"/>
              </a:solidFill>
            </a:endParaRPr>
          </a:p>
          <a:p>
            <a:pPr indent="-394652" lvl="1" marL="8032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ourier New"/>
              <a:buChar char="o"/>
            </a:pPr>
            <a:r>
              <a:rPr lang="en" sz="1440">
                <a:solidFill>
                  <a:schemeClr val="dk1"/>
                </a:solidFill>
              </a:rPr>
              <a:t>[06/2024] List of observation/survey strategies to investigate</a:t>
            </a:r>
            <a:endParaRPr sz="1440">
              <a:solidFill>
                <a:schemeClr val="dk1"/>
              </a:solidFill>
            </a:endParaRPr>
          </a:p>
          <a:p>
            <a:pPr indent="-394652" lvl="1" marL="8032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ourier New"/>
              <a:buChar char="o"/>
            </a:pPr>
            <a:r>
              <a:rPr lang="en" sz="1440">
                <a:solidFill>
                  <a:schemeClr val="dk1"/>
                </a:solidFill>
              </a:rPr>
              <a:t>[07/2024] Status update at START/TAG F2F meeting</a:t>
            </a:r>
            <a:endParaRPr sz="1440">
              <a:solidFill>
                <a:schemeClr val="dk1"/>
              </a:solidFill>
            </a:endParaRPr>
          </a:p>
          <a:p>
            <a:pPr indent="-394652" lvl="1" marL="8032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ourier New"/>
              <a:buChar char="o"/>
            </a:pPr>
            <a:r>
              <a:rPr lang="en" sz="1440">
                <a:solidFill>
                  <a:schemeClr val="dk1"/>
                </a:solidFill>
              </a:rPr>
              <a:t>[08/2024] Assessment of ExoEarth candidate yields and sensitivities for several architecture bounding cases</a:t>
            </a:r>
            <a:endParaRPr sz="1440">
              <a:solidFill>
                <a:schemeClr val="dk1"/>
              </a:solidFill>
            </a:endParaRPr>
          </a:p>
          <a:p>
            <a:pPr indent="-394652" lvl="1" marL="8032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ourier New"/>
              <a:buChar char="o"/>
            </a:pPr>
            <a:r>
              <a:rPr lang="en" sz="1440">
                <a:solidFill>
                  <a:schemeClr val="dk1"/>
                </a:solidFill>
              </a:rPr>
              <a:t>[10/2024] Preliminary assessment of alternative survey strategies</a:t>
            </a:r>
            <a:endParaRPr sz="1440">
              <a:solidFill>
                <a:schemeClr val="dk1"/>
              </a:solidFill>
            </a:endParaRPr>
          </a:p>
          <a:p>
            <a:pPr indent="-394652" lvl="1" marL="8032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ourier New"/>
              <a:buChar char="o"/>
            </a:pPr>
            <a:r>
              <a:rPr lang="en" sz="1440">
                <a:solidFill>
                  <a:schemeClr val="dk1"/>
                </a:solidFill>
              </a:rPr>
              <a:t>[10/2024] Multi-dimensional grid of yields covering phase space of high-level mission parameters</a:t>
            </a:r>
            <a:endParaRPr sz="1440">
              <a:solidFill>
                <a:schemeClr val="dk1"/>
              </a:solidFill>
            </a:endParaRPr>
          </a:p>
          <a:p>
            <a:pPr indent="-87161" lvl="0" marL="87161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523"/>
              <a:buFont typeface="Arial"/>
              <a:buNone/>
            </a:pPr>
            <a:r>
              <a:rPr lang="en" sz="1629">
                <a:solidFill>
                  <a:schemeClr val="dk1"/>
                </a:solidFill>
              </a:rPr>
              <a:t>Giver-Receivers</a:t>
            </a:r>
            <a:endParaRPr i="1" sz="870">
              <a:solidFill>
                <a:schemeClr val="dk1"/>
              </a:solidFill>
            </a:endParaRPr>
          </a:p>
          <a:p>
            <a:pPr indent="-394652" lvl="1" marL="8032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ourier New"/>
              <a:buChar char="o"/>
            </a:pPr>
            <a:r>
              <a:rPr lang="en" sz="1440">
                <a:solidFill>
                  <a:schemeClr val="dk1"/>
                </a:solidFill>
              </a:rPr>
              <a:t>Inputs: stellar catalog, exoplanet occurrence rates, exozodi occurrence rates, exoplanet albedos, observational requirements, possible observational strategies/ConOps, coronagraph simulations, observatory performance parameters, overhead estimates, PSF subtraction guidance</a:t>
            </a:r>
            <a:endParaRPr sz="1440">
              <a:solidFill>
                <a:schemeClr val="dk1"/>
              </a:solidFill>
            </a:endParaRPr>
          </a:p>
          <a:p>
            <a:pPr indent="-394652" lvl="1" marL="8032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ourier New"/>
              <a:buChar char="o"/>
            </a:pPr>
            <a:r>
              <a:rPr lang="en" sz="1440">
                <a:solidFill>
                  <a:schemeClr val="dk1"/>
                </a:solidFill>
              </a:rPr>
              <a:t>Outputs: yield estimates for a variety of planet types, exposure time estimates, list of high priority targets, list of observations</a:t>
            </a:r>
            <a:endParaRPr sz="14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523"/>
              <a:buNone/>
            </a:pPr>
            <a:r>
              <a:t/>
            </a:r>
            <a:endParaRPr sz="144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