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Noto Sans Symbol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VihcccdXTHEtuDhiwBEfXF7X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28F4BE-921F-4294-A3C9-7DB780B5CC6E}">
  <a:tblStyle styleId="{B328F4BE-921F-4294-A3C9-7DB780B5CC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NotoSansSymbols-bold.fntdata"/><Relationship Id="rId10" Type="http://schemas.openxmlformats.org/officeDocument/2006/relationships/slide" Target="slides/slide5.xml"/><Relationship Id="rId21" Type="http://schemas.openxmlformats.org/officeDocument/2006/relationships/font" Target="fonts/NotoSansSymbol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09600" y="411693"/>
            <a:ext cx="10972800" cy="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609600" y="149735"/>
            <a:ext cx="10972800" cy="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333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2pPr>
            <a:lvl3pPr indent="-228600" lvl="2" marL="13716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indent="-228600" lvl="3" marL="18288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4pPr>
            <a:lvl5pPr indent="-228600" lvl="4" marL="22860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5pPr>
            <a:lvl6pPr indent="-3429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2" type="body"/>
          </p:nvPr>
        </p:nvSpPr>
        <p:spPr>
          <a:xfrm>
            <a:off x="609599" y="1600199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609600" y="6457847"/>
            <a:ext cx="1885200" cy="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2494915" y="6457847"/>
            <a:ext cx="7202000" cy="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9697085" y="6457847"/>
            <a:ext cx="858000" cy="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title"/>
          </p:nvPr>
        </p:nvSpPr>
        <p:spPr>
          <a:xfrm>
            <a:off x="0" y="1594624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CDS/CTR/ESYWG Exposure Time </a:t>
            </a:r>
            <a:b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Calibration Effort</a:t>
            </a:r>
            <a:endParaRPr/>
          </a:p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838200" y="3742551"/>
            <a:ext cx="10515600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Chris Stark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3/4/24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360727" y="878936"/>
            <a:ext cx="1165230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AYO now has a systematic noise term in the exposure time equation à la Bijan Nemati</a:t>
            </a:r>
            <a:endParaRPr/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369584" y="1461344"/>
            <a:ext cx="4114404" cy="294663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484827" y="4407977"/>
            <a:ext cx="20022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 rot="-5400000">
            <a:off x="3092696" y="2992585"/>
            <a:ext cx="2291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 level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4584983" y="2585201"/>
            <a:ext cx="784330" cy="15057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0"/>
          <p:cNvCxnSpPr/>
          <p:nvPr/>
        </p:nvCxnSpPr>
        <p:spPr>
          <a:xfrm>
            <a:off x="5369313" y="4068091"/>
            <a:ext cx="137067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0"/>
          <p:cNvSpPr/>
          <p:nvPr/>
        </p:nvSpPr>
        <p:spPr>
          <a:xfrm>
            <a:off x="4612865" y="2538114"/>
            <a:ext cx="2997254" cy="1513979"/>
          </a:xfrm>
          <a:custGeom>
            <a:rect b="b" l="l" r="r" t="t"/>
            <a:pathLst>
              <a:path extrusionOk="0" h="961188" w="2059474">
                <a:moveTo>
                  <a:pt x="0" y="0"/>
                </a:moveTo>
                <a:cubicBezTo>
                  <a:pt x="115348" y="176169"/>
                  <a:pt x="180363" y="419450"/>
                  <a:pt x="318781" y="570452"/>
                </a:cubicBezTo>
                <a:cubicBezTo>
                  <a:pt x="457199" y="721454"/>
                  <a:pt x="567655" y="841696"/>
                  <a:pt x="830510" y="906011"/>
                </a:cubicBezTo>
                <a:cubicBezTo>
                  <a:pt x="1093365" y="970327"/>
                  <a:pt x="1694576" y="947956"/>
                  <a:pt x="1895912" y="956345"/>
                </a:cubicBezTo>
                <a:cubicBezTo>
                  <a:pt x="2097248" y="964734"/>
                  <a:pt x="2067886" y="960539"/>
                  <a:pt x="2038525" y="956345"/>
                </a:cubicBezTo>
              </a:path>
            </a:pathLst>
          </a:cu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0" y="163255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Noise Floor Treatment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479502" y="5241077"/>
            <a:ext cx="74174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Old calculation:		t = SNR</a:t>
            </a:r>
            <a:r>
              <a:rPr baseline="30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* (CR</a:t>
            </a:r>
            <a:r>
              <a:rPr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+ 2*CR</a:t>
            </a:r>
            <a:r>
              <a:rPr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/ (CR</a:t>
            </a:r>
            <a:r>
              <a:rPr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calculation:		 t = SNR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(CR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+ 2*CR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/ (CR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SNR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CR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8486079" y="4939990"/>
            <a:ext cx="34048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to the CR expected for a planet with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mag=26.5 with X=0.3, linearly proportional to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/>
          </a:p>
        </p:txBody>
      </p:sp>
      <p:cxnSp>
        <p:nvCxnSpPr>
          <p:cNvPr id="185" name="Google Shape;185;p10"/>
          <p:cNvCxnSpPr>
            <a:stCxn id="184" idx="1"/>
          </p:cNvCxnSpPr>
          <p:nvPr/>
        </p:nvCxnSpPr>
        <p:spPr>
          <a:xfrm flipH="1">
            <a:off x="7487079" y="5401655"/>
            <a:ext cx="999000" cy="36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10"/>
          <p:cNvSpPr txBox="1"/>
          <p:nvPr/>
        </p:nvSpPr>
        <p:spPr>
          <a:xfrm>
            <a:off x="4807481" y="3843903"/>
            <a:ext cx="784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5244889" y="3307534"/>
            <a:ext cx="784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16430" l="15938" r="16372" t="37722"/>
          <a:stretch/>
        </p:blipFill>
        <p:spPr>
          <a:xfrm>
            <a:off x="1353786" y="3087584"/>
            <a:ext cx="5106391" cy="27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0" y="163255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Core Throughput Calculation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7905346" y="906166"/>
            <a:ext cx="3863101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 solid line = core throughput using old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black line = core throughput using new method for X = 0.3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 line = core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X = 0.3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VC6 performance changes near the IWA. We were effectively undersizing the ideal photometric aperture near the IWA. However, this effect is minor and results in &lt; 10% change in exposure times for background-limited objects near the IWA (b/c of the relatively broad minimum in exposure time curve on previous slide). The reason is b/c this isn’t “free throughput”—it comes at the cost of increased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background. So this has a negligible affect on yield. 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1258784" y="2885704"/>
            <a:ext cx="783772" cy="3206338"/>
          </a:xfrm>
          <a:custGeom>
            <a:rect b="b" l="l" r="r" t="t"/>
            <a:pathLst>
              <a:path extrusionOk="0" h="3206338" w="783772">
                <a:moveTo>
                  <a:pt x="0" y="83127"/>
                </a:moveTo>
                <a:lnTo>
                  <a:pt x="47502" y="3206338"/>
                </a:lnTo>
                <a:lnTo>
                  <a:pt x="439387" y="1983179"/>
                </a:lnTo>
                <a:lnTo>
                  <a:pt x="617517" y="1496291"/>
                </a:lnTo>
                <a:lnTo>
                  <a:pt x="783772" y="1294410"/>
                </a:lnTo>
                <a:lnTo>
                  <a:pt x="724395" y="0"/>
                </a:lnTo>
                <a:lnTo>
                  <a:pt x="0" y="831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1698171" y="4298868"/>
            <a:ext cx="4975761" cy="1650670"/>
          </a:xfrm>
          <a:custGeom>
            <a:rect b="b" l="l" r="r" t="t"/>
            <a:pathLst>
              <a:path extrusionOk="0" h="1650670" w="4975761">
                <a:moveTo>
                  <a:pt x="4975761" y="1650670"/>
                </a:moveTo>
                <a:lnTo>
                  <a:pt x="4714504" y="593766"/>
                </a:lnTo>
                <a:lnTo>
                  <a:pt x="356260" y="0"/>
                </a:lnTo>
                <a:lnTo>
                  <a:pt x="249382" y="106877"/>
                </a:lnTo>
                <a:lnTo>
                  <a:pt x="0" y="783771"/>
                </a:lnTo>
                <a:lnTo>
                  <a:pt x="344385" y="1223158"/>
                </a:lnTo>
                <a:lnTo>
                  <a:pt x="4975761" y="16506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9" y="810921"/>
            <a:ext cx="7545408" cy="60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Coronagraph Design Survey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16" y="3133743"/>
            <a:ext cx="12153184" cy="3412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38816" y="5943598"/>
            <a:ext cx="12153184" cy="60216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89931" y="1027543"/>
            <a:ext cx="84121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ExEP funded effort established prior to GOMAP/START/TAG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Co-chaired by Rus Belikov and Chris Stark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Data-finding survey of potential coronagraph designs for HWO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WGs: Robustness, Maturity, Science Performance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will be delivered in coming months; delivering KT matrix of metrics vs designs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down-select!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Performance WG Tasks: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Coronagraph Technology Roadmap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289931" y="1027543"/>
            <a:ext cx="699659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coordinating ExEP study spun up prior to GOMAP/START/TAG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Co-chaired by Pin Chen and Laurent Pueyo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roadmap for coronagraph tech development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possible areas of investment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Exposure time calculation for fiducial stars is part of this effort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generated a list of fiducial stars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328589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START/TAG Exoplanet Science Yield WG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286216" y="4324580"/>
            <a:ext cx="10731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Co-chaired by Dmitry Savransky and Chris Stark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starting up now; inaugural e-mail sent last week; expect first meeting week of ~March 18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picture task: perform yield calculations to assist with trade studies for START/TAG efforts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high priority task: validate exposure times between codes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CDS and CTR will wrap up soon, ESYWG will continue; exposure time calibration efforts being organized using ESYWG resources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609601" y="129979"/>
            <a:ext cx="10972800" cy="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CTR Fiducial Stars</a:t>
            </a:r>
            <a:b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4"/>
          <p:cNvSpPr txBox="1"/>
          <p:nvPr>
            <p:ph idx="2" type="body"/>
          </p:nvPr>
        </p:nvSpPr>
        <p:spPr>
          <a:xfrm>
            <a:off x="764641" y="1020112"/>
            <a:ext cx="10972800" cy="5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933"/>
          </a:p>
          <a:p>
            <a:pPr indent="-118530" lvl="1" marL="853419" rtl="0" algn="l">
              <a:lnSpc>
                <a:spcPct val="90000"/>
              </a:lnSpc>
              <a:spcBef>
                <a:spcPts val="587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933"/>
          </a:p>
          <a:p>
            <a:pPr indent="-143930" lvl="1" marL="853419" rtl="0" algn="l">
              <a:lnSpc>
                <a:spcPct val="90000"/>
              </a:lnSpc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533"/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708409" y="1175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{B328F4BE-921F-4294-A3C9-7DB780B5CC6E}</a:tableStyleId>
              </a:tblPr>
              <a:tblGrid>
                <a:gridCol w="1545725"/>
                <a:gridCol w="659275"/>
                <a:gridCol w="602900"/>
                <a:gridCol w="866675"/>
                <a:gridCol w="841575"/>
                <a:gridCol w="866675"/>
                <a:gridCol w="847100"/>
                <a:gridCol w="2626400"/>
                <a:gridCol w="1114475"/>
                <a:gridCol w="1114475"/>
              </a:tblGrid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ID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Dist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[pc]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M</a:t>
                      </a:r>
                      <a:r>
                        <a:rPr baseline="-25000" lang="en-US" sz="1500" u="none" cap="none" strike="noStrike"/>
                        <a:t>V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Spec Type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T</a:t>
                      </a:r>
                      <a:r>
                        <a:rPr baseline="-25000" lang="en-US" sz="1500" u="none" cap="none" strike="noStrike"/>
                        <a:t>eff</a:t>
                      </a:r>
                      <a:endParaRPr baseline="-25000"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[K]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Met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[dex]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Dia.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[mas]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Earth-Equivalent-Insolation Ang Sep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[mas]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Earth-Twin Flux Ratio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Earth-Twin RV Ampl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[cm/s]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</a:tr>
              <a:tr h="53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HIP 32439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HD 46588 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18.2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5.4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F8V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6204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-0.1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.598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74.2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6.3E-11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7.1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</a:tr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HIP 77052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HD 140538 A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 (Psi Serpentis A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14.8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5.9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G5V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5682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0.05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.592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61.7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1.4E-10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9.7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</a:tr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HIP 79672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HD 146233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(18 Scorpii)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14.1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5.5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G2Va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5785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0.03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.685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74.0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1.1E-10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8.7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</a:tr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HIP 26779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HD 37394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(V538 Aurigae)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12.3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6.2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K1V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5226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0.1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.639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56.3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2.4E-10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11.5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</a:tr>
              <a:tr h="76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HIP 113283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HD 216803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(Fomalhaut B)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7.6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6.4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K4Ve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4601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0.04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0.853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58.3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5.9E-10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15.9</a:t>
                      </a:r>
                      <a:endParaRPr sz="1500" u="none" cap="none" strike="noStrike"/>
                    </a:p>
                  </a:txBody>
                  <a:tcPr marT="45725" marB="45725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838200" y="1784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Exposure time comparison requires comparing more than exposure times 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90605" y="1631625"/>
            <a:ext cx="75979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Adopt same astrophysical assumptions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Adopt same mission parameters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Adopt same observing strategy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 differences in exposure time calculation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856788" y="37988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approach: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333971" y="4740591"/>
            <a:ext cx="11524057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basic parameters, astrophysical fluxes, intermediate parameters, count rates, and exposure times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code directly print out these quantities as late as possible in the calculation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use this worksheet to coordinate efforts: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https://docs.google.com/spreadsheets/d/1lWHlKoCZ3ItY2lInM5CfmrySOGgzxhYx3iRpI1025Ao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838200" y="1784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Astrophysical Assumptions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790605" y="1966158"/>
            <a:ext cx="646683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Earth-twin at quadrature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Earth radius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Located at EEID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quadrature/maximum elongation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 angle = 90 deg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Geometric albedo = 0.2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Lambertian phase function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“zodis” of dust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zodi = 22 mag arcsec^-2 at V band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838200" y="1784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Observing strategy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790605" y="1966158"/>
            <a:ext cx="10515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eventually compare characterization times, but we will start with detection only. We will use a different google sheet for characterization when the time comes.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 at 500 nm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SNR = 7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Aperture photometry (not matched filtering)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noise floor term behaves a la Roman CGI calculations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838200" y="-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Exposure time calculations</a:t>
            </a:r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3305003" y="2437950"/>
            <a:ext cx="5016348" cy="1238155"/>
            <a:chOff x="4019704" y="1643253"/>
            <a:chExt cx="5016348" cy="1238155"/>
          </a:xfrm>
        </p:grpSpPr>
        <p:pic>
          <p:nvPicPr>
            <p:cNvPr id="146" name="Google Shape;14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9704" y="1643253"/>
              <a:ext cx="4152591" cy="120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8"/>
            <p:cNvPicPr preferRelativeResize="0"/>
            <p:nvPr/>
          </p:nvPicPr>
          <p:blipFill rotWithShape="1">
            <a:blip r:embed="rId3">
              <a:alphaModFix/>
            </a:blip>
            <a:srcRect b="0" l="61316" r="19722" t="52878"/>
            <a:stretch/>
          </p:blipFill>
          <p:spPr>
            <a:xfrm>
              <a:off x="6026149" y="2279650"/>
              <a:ext cx="787401" cy="567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8"/>
            <p:cNvPicPr preferRelativeResize="0"/>
            <p:nvPr/>
          </p:nvPicPr>
          <p:blipFill rotWithShape="1">
            <a:blip r:embed="rId3">
              <a:alphaModFix/>
            </a:blip>
            <a:srcRect b="0" l="93887" r="0" t="0"/>
            <a:stretch/>
          </p:blipFill>
          <p:spPr>
            <a:xfrm>
              <a:off x="8782207" y="1677892"/>
              <a:ext cx="253845" cy="120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8"/>
            <p:cNvPicPr preferRelativeResize="0"/>
            <p:nvPr/>
          </p:nvPicPr>
          <p:blipFill rotWithShape="1">
            <a:blip r:embed="rId3">
              <a:alphaModFix/>
            </a:blip>
            <a:srcRect b="0" l="61316" r="19722" t="52878"/>
            <a:stretch/>
          </p:blipFill>
          <p:spPr>
            <a:xfrm>
              <a:off x="7994806" y="2282540"/>
              <a:ext cx="787401" cy="567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8"/>
            <p:cNvSpPr/>
            <p:nvPr/>
          </p:nvSpPr>
          <p:spPr>
            <a:xfrm>
              <a:off x="7896917" y="1854200"/>
              <a:ext cx="720033" cy="425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" name="Google Shape;151;p8"/>
            <p:cNvPicPr preferRelativeResize="0"/>
            <p:nvPr/>
          </p:nvPicPr>
          <p:blipFill rotWithShape="1">
            <a:blip r:embed="rId3">
              <a:alphaModFix/>
            </a:blip>
            <a:srcRect b="46224" l="49771" r="6237" t="49976"/>
            <a:stretch/>
          </p:blipFill>
          <p:spPr>
            <a:xfrm>
              <a:off x="7064454" y="2244726"/>
              <a:ext cx="1826786" cy="45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8"/>
            <p:cNvPicPr preferRelativeResize="0"/>
            <p:nvPr/>
          </p:nvPicPr>
          <p:blipFill rotWithShape="1">
            <a:blip r:embed="rId3">
              <a:alphaModFix/>
            </a:blip>
            <a:srcRect b="32876" l="18347" r="58716" t="30717"/>
            <a:stretch/>
          </p:blipFill>
          <p:spPr>
            <a:xfrm>
              <a:off x="7090626" y="2279650"/>
              <a:ext cx="952501" cy="438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8"/>
            <p:cNvSpPr/>
            <p:nvPr/>
          </p:nvSpPr>
          <p:spPr>
            <a:xfrm>
              <a:off x="6813550" y="2323171"/>
              <a:ext cx="277076" cy="3568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Google Shape;154;p8"/>
            <p:cNvCxnSpPr/>
            <p:nvPr/>
          </p:nvCxnSpPr>
          <p:spPr>
            <a:xfrm>
              <a:off x="6854437" y="2501591"/>
              <a:ext cx="1828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8"/>
            <p:cNvSpPr/>
            <p:nvPr/>
          </p:nvSpPr>
          <p:spPr>
            <a:xfrm>
              <a:off x="8512235" y="2501591"/>
              <a:ext cx="259462" cy="3451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 txBox="1"/>
            <p:nvPr/>
          </p:nvSpPr>
          <p:spPr>
            <a:xfrm>
              <a:off x="8431622" y="2377184"/>
              <a:ext cx="356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nf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6202" y="3649986"/>
            <a:ext cx="5006057" cy="5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8026" y="4731138"/>
            <a:ext cx="5406544" cy="59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7381" y="5239107"/>
            <a:ext cx="4057459" cy="54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6559" y="5700783"/>
            <a:ext cx="4649671" cy="57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7805" y="4193805"/>
            <a:ext cx="7196664" cy="6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3492" y="6235243"/>
            <a:ext cx="7040977" cy="63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691138" y="1150882"/>
            <a:ext cx="112629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uses slightly different forms of an exposure time equation.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 not expect us all to adopt the same equation.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is to understand how differences in exposure times relate to differences in assumptions/equation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are provided as an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93" y="0"/>
            <a:ext cx="50931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5776332" y="1161821"/>
            <a:ext cx="641566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document located in our google folder.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update some of these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(probably should) depart from CDS assumptions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3492187" y="-1561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Mission 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2023-05-24T19:35:16Z</dcterms:created>
  <dc:creator>Stark, Christopher C (GSFC-6670)</dc:creator>
</cp:coreProperties>
</file>