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595" r:id="rId2"/>
    <p:sldId id="259" r:id="rId3"/>
    <p:sldId id="257" r:id="rId4"/>
    <p:sldId id="264" r:id="rId5"/>
    <p:sldId id="602" r:id="rId6"/>
    <p:sldId id="604" r:id="rId7"/>
    <p:sldId id="603" r:id="rId8"/>
    <p:sldId id="605" r:id="rId9"/>
    <p:sldId id="608" r:id="rId10"/>
    <p:sldId id="607" r:id="rId11"/>
    <p:sldId id="606" r:id="rId12"/>
    <p:sldId id="594" r:id="rId13"/>
    <p:sldId id="266" r:id="rId14"/>
    <p:sldId id="344" r:id="rId15"/>
    <p:sldId id="597" r:id="rId16"/>
    <p:sldId id="599" r:id="rId17"/>
    <p:sldId id="598" r:id="rId18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1813"/>
    <a:srgbClr val="585859"/>
    <a:srgbClr val="B7BA03"/>
    <a:srgbClr val="D7D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58" autoAdjust="0"/>
    <p:restoredTop sz="94718"/>
  </p:normalViewPr>
  <p:slideViewPr>
    <p:cSldViewPr snapToGrid="0" snapToObjects="1">
      <p:cViewPr varScale="1">
        <p:scale>
          <a:sx n="98" d="100"/>
          <a:sy n="98" d="100"/>
        </p:scale>
        <p:origin x="232" y="4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C1275-DECE-C044-8E82-8804203BC792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3B78F-F14F-5E4C-8E58-DCE9AFF8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53a18705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53a18705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35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53a18705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53a18705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788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53a18705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53a18705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405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53a18705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53a18705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7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53a18705f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53a18705f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53a18705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53a18705f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53a18705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53a18705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53a18705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53a18705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764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53a18705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53a18705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542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53a18705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53a18705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687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53a18705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53a18705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714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53a18705f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53a18705f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F94-D7E0-5744-9777-1561478DFA4C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4307-696B-6046-9B46-C895B62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3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F94-D7E0-5744-9777-1561478DFA4C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4307-696B-6046-9B46-C895B62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1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F94-D7E0-5744-9777-1561478DFA4C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4307-696B-6046-9B46-C895B62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81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4" y="593367"/>
            <a:ext cx="11360959" cy="763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4" y="1536633"/>
            <a:ext cx="11360959" cy="45552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591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81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F94-D7E0-5744-9777-1561478DFA4C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4307-696B-6046-9B46-C895B62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6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F94-D7E0-5744-9777-1561478DFA4C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4307-696B-6046-9B46-C895B62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5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F94-D7E0-5744-9777-1561478DFA4C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4307-696B-6046-9B46-C895B62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F94-D7E0-5744-9777-1561478DFA4C}" type="datetimeFigureOut">
              <a:rPr lang="en-US" smtClean="0"/>
              <a:t>5/2/24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4307-696B-6046-9B46-C895B62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5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F94-D7E0-5744-9777-1561478DFA4C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4307-696B-6046-9B46-C895B62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0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F94-D7E0-5744-9777-1561478DFA4C}" type="datetimeFigureOut">
              <a:rPr lang="en-US" smtClean="0"/>
              <a:t>5/2/24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4307-696B-6046-9B46-C895B62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F94-D7E0-5744-9777-1561478DFA4C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4307-696B-6046-9B46-C895B62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5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F94-D7E0-5744-9777-1561478DFA4C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4307-696B-6046-9B46-C895B62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8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6DF94-D7E0-5744-9777-1561478DFA4C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B4307-696B-6046-9B46-C895B62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5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u/1/folders/1iURjzKsqGG6_EXyJRNEAadZU0Rc93ZJ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WO-GOMAP-Working-Groups/Science-Case-Simulation-ES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google.com/document/d/1flXRhnN8aPi82BrGkPUwmidMqmk8ikFlGiMsQtkvaeo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0" y="1612267"/>
            <a:ext cx="12192000" cy="1627323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r>
              <a:rPr lang="en" sz="6000" b="1" dirty="0">
                <a:solidFill>
                  <a:schemeClr val="bg1"/>
                </a:solidFill>
              </a:rPr>
              <a:t>ESYWG Full Membership Meeting</a:t>
            </a: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EFDA3534-4DEA-4BCF-651F-19AF69690A14}"/>
              </a:ext>
            </a:extLst>
          </p:cNvPr>
          <p:cNvSpPr txBox="1">
            <a:spLocks/>
          </p:cNvSpPr>
          <p:nvPr/>
        </p:nvSpPr>
        <p:spPr>
          <a:xfrm>
            <a:off x="417084" y="3400006"/>
            <a:ext cx="11358000" cy="2778721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rmAutofit/>
          </a:bodyPr>
          <a:lstStyle>
            <a:lvl1pPr marL="457200" lvl="0" indent="-381000" algn="l" defTabSz="457189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9250" algn="l" defTabSz="457189" rtl="0" eaLnBrk="1" latinLnBrk="0" hangingPunct="1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49250" algn="l" defTabSz="457189" rtl="0" eaLnBrk="1" latinLnBrk="0" hangingPunct="1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49250" algn="l" defTabSz="457189" rtl="0" eaLnBrk="1" latinLnBrk="0" hangingPunct="1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49250" algn="l" defTabSz="457189" rtl="0" eaLnBrk="1" latinLnBrk="0" hangingPunct="1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9250" algn="l" defTabSz="457189" rtl="0" eaLnBrk="1" latinLnBrk="0" hangingPunct="1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9250" algn="l" defTabSz="457189" rtl="0" eaLnBrk="1" latinLnBrk="0" hangingPunct="1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9250" algn="l" defTabSz="457189" rtl="0" eaLnBrk="1" latinLnBrk="0" hangingPunct="1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9250" algn="l" defTabSz="457189" rtl="0" eaLnBrk="1" latinLnBrk="0" hangingPunct="1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05/02/2024 </a:t>
            </a:r>
          </a:p>
          <a:p>
            <a:pPr marL="7620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7620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7620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3FD31-724C-9036-EB1B-3F4FA691D174}"/>
              </a:ext>
            </a:extLst>
          </p:cNvPr>
          <p:cNvSpPr txBox="1"/>
          <p:nvPr/>
        </p:nvSpPr>
        <p:spPr>
          <a:xfrm>
            <a:off x="0" y="5186680"/>
            <a:ext cx="64857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Chris Stark</a:t>
            </a:r>
          </a:p>
          <a:p>
            <a:pPr marL="7620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NASA GSFC</a:t>
            </a:r>
          </a:p>
          <a:p>
            <a:pPr marL="76200" indent="0" algn="ctr">
              <a:buNone/>
            </a:pPr>
            <a:r>
              <a:rPr lang="en-US" dirty="0" err="1">
                <a:solidFill>
                  <a:schemeClr val="bg1"/>
                </a:solidFill>
              </a:rPr>
              <a:t>christopher.c.stark@nasa.gov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D0C47F-D141-722E-842D-0191CC51ADC2}"/>
              </a:ext>
            </a:extLst>
          </p:cNvPr>
          <p:cNvSpPr txBox="1"/>
          <p:nvPr/>
        </p:nvSpPr>
        <p:spPr>
          <a:xfrm>
            <a:off x="5706292" y="5186679"/>
            <a:ext cx="64857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Dmitry </a:t>
            </a:r>
            <a:r>
              <a:rPr lang="en-US" dirty="0" err="1">
                <a:solidFill>
                  <a:schemeClr val="bg1"/>
                </a:solidFill>
              </a:rPr>
              <a:t>Savransky</a:t>
            </a:r>
            <a:endParaRPr lang="en-US" dirty="0">
              <a:solidFill>
                <a:schemeClr val="bg1"/>
              </a:solidFill>
            </a:endParaRPr>
          </a:p>
          <a:p>
            <a:pPr marL="7620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Cornell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5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1C0B-8E23-EB8F-8747-C78229B2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61" y="274639"/>
            <a:ext cx="11786808" cy="114300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Survey Strategy Task Group</a:t>
            </a:r>
            <a:b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Co-Leads: Kevin Fogarty (NASA Ames) and Natasha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Latouf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(George Mason)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E4D6-7E51-8A32-BC79-597621040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8" y="1580606"/>
            <a:ext cx="6100950" cy="5054109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alternative exoplanet survey strategies for the ESYWG to simulate</a:t>
            </a:r>
            <a:endParaRPr lang="en-US" sz="24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endParaRPr lang="en-US" sz="13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r>
              <a:rPr lang="en" sz="2400" dirty="0">
                <a:solidFill>
                  <a:schemeClr val="bg1"/>
                </a:solidFill>
              </a:rPr>
              <a:t>Efforts will include:</a:t>
            </a:r>
          </a:p>
          <a:p>
            <a:pPr lvl="1" fontAlgn="base">
              <a:lnSpc>
                <a:spcPct val="110000"/>
              </a:lnSpc>
              <a:spcBef>
                <a:spcPts val="0"/>
              </a:spcBef>
            </a:pPr>
            <a:r>
              <a:rPr lang="en" sz="2000" dirty="0">
                <a:solidFill>
                  <a:schemeClr val="bg1"/>
                </a:solidFill>
              </a:rPr>
              <a:t>Review </a:t>
            </a:r>
            <a:r>
              <a:rPr lang="en" sz="2000" dirty="0" err="1">
                <a:solidFill>
                  <a:schemeClr val="bg1"/>
                </a:solidFill>
              </a:rPr>
              <a:t>HabEx</a:t>
            </a:r>
            <a:r>
              <a:rPr lang="en" sz="2000" dirty="0">
                <a:solidFill>
                  <a:schemeClr val="bg1"/>
                </a:solidFill>
              </a:rPr>
              <a:t>/LUVOIR survey strategies</a:t>
            </a:r>
          </a:p>
          <a:p>
            <a:pPr lvl="1" fontAlgn="base">
              <a:lnSpc>
                <a:spcPct val="110000"/>
              </a:lnSpc>
              <a:spcBef>
                <a:spcPts val="0"/>
              </a:spcBef>
            </a:pPr>
            <a:r>
              <a:rPr lang="en" sz="2000" dirty="0">
                <a:solidFill>
                  <a:schemeClr val="bg1"/>
                </a:solidFill>
              </a:rPr>
              <a:t>Identify scientific goals and observational limitations that motivated those strategies</a:t>
            </a:r>
          </a:p>
          <a:p>
            <a:pPr lvl="1" fontAlgn="base">
              <a:lnSpc>
                <a:spcPct val="110000"/>
              </a:lnSpc>
              <a:spcBef>
                <a:spcPts val="0"/>
              </a:spcBef>
            </a:pPr>
            <a:r>
              <a:rPr lang="en" sz="2000" dirty="0">
                <a:solidFill>
                  <a:schemeClr val="bg1"/>
                </a:solidFill>
              </a:rPr>
              <a:t>Brainstorm alternative strategies</a:t>
            </a:r>
          </a:p>
          <a:p>
            <a:pPr lvl="1" fontAlgn="base">
              <a:lnSpc>
                <a:spcPct val="110000"/>
              </a:lnSpc>
              <a:spcBef>
                <a:spcPts val="0"/>
              </a:spcBef>
            </a:pPr>
            <a:r>
              <a:rPr lang="en" sz="2000" dirty="0">
                <a:solidFill>
                  <a:schemeClr val="bg1"/>
                </a:solidFill>
              </a:rPr>
              <a:t>Define observational goals and </a:t>
            </a:r>
            <a:r>
              <a:rPr lang="en" sz="2000" dirty="0" err="1">
                <a:solidFill>
                  <a:schemeClr val="bg1"/>
                </a:solidFill>
              </a:rPr>
              <a:t>ConOps</a:t>
            </a:r>
            <a:endParaRPr lang="en" sz="2000" dirty="0">
              <a:solidFill>
                <a:schemeClr val="bg1"/>
              </a:solidFill>
            </a:endParaRPr>
          </a:p>
          <a:p>
            <a:pPr lvl="1" fontAlgn="base">
              <a:lnSpc>
                <a:spcPct val="110000"/>
              </a:lnSpc>
              <a:spcBef>
                <a:spcPts val="0"/>
              </a:spcBef>
            </a:pPr>
            <a:r>
              <a:rPr lang="en" sz="2000" dirty="0">
                <a:solidFill>
                  <a:schemeClr val="bg1"/>
                </a:solidFill>
              </a:rPr>
              <a:t>Identify those that are highest priority and can be easily simulated, as well as those than cannot be simulated</a:t>
            </a:r>
          </a:p>
          <a:p>
            <a:pPr lvl="1" fontAlgn="base">
              <a:lnSpc>
                <a:spcPct val="110000"/>
              </a:lnSpc>
              <a:spcBef>
                <a:spcPts val="0"/>
              </a:spcBef>
            </a:pPr>
            <a:r>
              <a:rPr lang="en" sz="2000" dirty="0">
                <a:solidFill>
                  <a:schemeClr val="bg1"/>
                </a:solidFill>
              </a:rPr>
              <a:t>Document efforts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6A65A-5B46-DF4A-47A2-5BCA7AB7A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528" y="1580606"/>
            <a:ext cx="5694474" cy="45455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CEDD60-00EC-FDED-CB3D-D610925D22E0}"/>
              </a:ext>
            </a:extLst>
          </p:cNvPr>
          <p:cNvSpPr txBox="1"/>
          <p:nvPr/>
        </p:nvSpPr>
        <p:spPr>
          <a:xfrm>
            <a:off x="7994223" y="6308304"/>
            <a:ext cx="3958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</a:rPr>
              <a:t>The LUVOIR order of observations</a:t>
            </a:r>
          </a:p>
        </p:txBody>
      </p:sp>
    </p:spTree>
    <p:extLst>
      <p:ext uri="{BB962C8B-B14F-4D97-AF65-F5344CB8AC3E}">
        <p14:creationId xmlns:p14="http://schemas.microsoft.com/office/powerpoint/2010/main" val="122852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1C0B-8E23-EB8F-8747-C78229B2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61" y="274639"/>
            <a:ext cx="7463246" cy="114300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Visualizations Task Group</a:t>
            </a:r>
            <a:b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Co-Leads: Corey Spohn (GSFC) and Sarah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Steiger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STScI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E4D6-7E51-8A32-BC79-597621040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580606"/>
            <a:ext cx="7063401" cy="5054109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1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reate clear visualizations to communicate the results of the ESYWG (yields, ETC calibration efforts, mission simulations) 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endParaRPr lang="en-US" sz="13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r>
              <a:rPr lang="en" sz="2400" dirty="0">
                <a:solidFill>
                  <a:schemeClr val="bg1"/>
                </a:solidFill>
              </a:rPr>
              <a:t>Efforts will include:</a:t>
            </a:r>
          </a:p>
          <a:p>
            <a:pPr lvl="1" fontAlgn="base">
              <a:lnSpc>
                <a:spcPct val="110000"/>
              </a:lnSpc>
              <a:spcBef>
                <a:spcPts val="0"/>
              </a:spcBef>
            </a:pPr>
            <a:r>
              <a:rPr lang="en" sz="2000" dirty="0">
                <a:solidFill>
                  <a:schemeClr val="bg1"/>
                </a:solidFill>
              </a:rPr>
              <a:t>Review existing visualizations</a:t>
            </a:r>
          </a:p>
          <a:p>
            <a:pPr lvl="1" fontAlgn="base">
              <a:lnSpc>
                <a:spcPct val="110000"/>
              </a:lnSpc>
              <a:spcBef>
                <a:spcPts val="0"/>
              </a:spcBef>
            </a:pPr>
            <a:r>
              <a:rPr lang="en" sz="2000" dirty="0">
                <a:solidFill>
                  <a:schemeClr val="bg1"/>
                </a:solidFill>
              </a:rPr>
              <a:t>Brainstorm new visualizations to aid scientists, yield calculators, and coronagraph designers</a:t>
            </a:r>
          </a:p>
          <a:p>
            <a:pPr lvl="1" fontAlgn="base">
              <a:lnSpc>
                <a:spcPct val="110000"/>
              </a:lnSpc>
              <a:spcBef>
                <a:spcPts val="0"/>
              </a:spcBef>
            </a:pPr>
            <a:r>
              <a:rPr lang="en" sz="2000" dirty="0">
                <a:solidFill>
                  <a:schemeClr val="bg1"/>
                </a:solidFill>
              </a:rPr>
              <a:t>Identify high priority visualizations</a:t>
            </a:r>
          </a:p>
          <a:p>
            <a:pPr lvl="1" fontAlgn="base">
              <a:lnSpc>
                <a:spcPct val="110000"/>
              </a:lnSpc>
              <a:spcBef>
                <a:spcPts val="0"/>
              </a:spcBef>
            </a:pPr>
            <a:r>
              <a:rPr lang="en" sz="2000" dirty="0">
                <a:solidFill>
                  <a:schemeClr val="bg1"/>
                </a:solidFill>
              </a:rPr>
              <a:t>Document work</a:t>
            </a:r>
          </a:p>
          <a:p>
            <a:pPr lvl="1" fontAlgn="base">
              <a:lnSpc>
                <a:spcPct val="110000"/>
              </a:lnSpc>
              <a:spcBef>
                <a:spcPts val="0"/>
              </a:spcBef>
            </a:pPr>
            <a:r>
              <a:rPr lang="en" sz="2000" dirty="0">
                <a:solidFill>
                  <a:schemeClr val="bg1"/>
                </a:solidFill>
              </a:rPr>
              <a:t>Produce code that generates visualizations</a:t>
            </a:r>
          </a:p>
          <a:p>
            <a:pPr lvl="1" fontAlgn="base">
              <a:lnSpc>
                <a:spcPct val="110000"/>
              </a:lnSpc>
              <a:spcBef>
                <a:spcPts val="0"/>
              </a:spcBef>
            </a:pPr>
            <a:endParaRPr lang="en" sz="1300" dirty="0">
              <a:solidFill>
                <a:schemeClr val="bg1"/>
              </a:solidFill>
            </a:endParaRPr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Multiple avenues for participation:</a:t>
            </a:r>
          </a:p>
          <a:p>
            <a:pPr marL="800100" lvl="1" indent="-342900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Code development</a:t>
            </a:r>
          </a:p>
          <a:p>
            <a:pPr lvl="2" fontAlgn="base">
              <a:lnSpc>
                <a:spcPct val="120000"/>
              </a:lnSpc>
              <a:spcBef>
                <a:spcPts val="0"/>
              </a:spcBef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Python proficiency strongly recommended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General membership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fontAlgn="base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Help decide what visualizations are useful, provide suggestions on output, etc.</a:t>
            </a:r>
          </a:p>
        </p:txBody>
      </p:sp>
      <p:pic>
        <p:nvPicPr>
          <p:cNvPr id="5" name="slide_plot">
            <a:hlinkClick r:id="" action="ppaction://media"/>
            <a:extLst>
              <a:ext uri="{FF2B5EF4-FFF2-40B4-BE49-F238E27FC236}">
                <a16:creationId xmlns:a16="http://schemas.microsoft.com/office/drawing/2014/main" id="{087CFD4B-5E10-0703-6CF6-2DD21D46C8F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8217" r="8321" b="3619"/>
          <a:stretch/>
        </p:blipFill>
        <p:spPr>
          <a:xfrm>
            <a:off x="7931888" y="0"/>
            <a:ext cx="3568995" cy="68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0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8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0" y="2761797"/>
            <a:ext cx="12192000" cy="1209311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r>
              <a:rPr lang="en" sz="6000" b="1" dirty="0">
                <a:solidFill>
                  <a:schemeClr val="bg1"/>
                </a:solidFill>
              </a:rPr>
              <a:t>Task Group Updates</a:t>
            </a:r>
            <a:endParaRPr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27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0" y="110039"/>
            <a:ext cx="12192000" cy="76350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rmAutofit fontScale="90000"/>
          </a:bodyPr>
          <a:lstStyle/>
          <a:p>
            <a:r>
              <a:rPr lang="en" b="1" dirty="0">
                <a:solidFill>
                  <a:schemeClr val="bg1"/>
                </a:solidFill>
              </a:rPr>
              <a:t>ETC Calibration Task Group Update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1"/>
          </p:nvPr>
        </p:nvSpPr>
        <p:spPr>
          <a:xfrm>
            <a:off x="7819190" y="1198452"/>
            <a:ext cx="4411500" cy="426784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rmAutofit fontScale="92500" lnSpcReduction="20000"/>
          </a:bodyPr>
          <a:lstStyle/>
          <a:p>
            <a:pPr marL="76200" indent="0">
              <a:buNone/>
            </a:pPr>
            <a:r>
              <a:rPr lang="en-US" dirty="0">
                <a:solidFill>
                  <a:schemeClr val="bg1"/>
                </a:solidFill>
              </a:rPr>
              <a:t>Members:</a:t>
            </a:r>
          </a:p>
          <a:p>
            <a:pPr marL="762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Sarah </a:t>
            </a:r>
            <a:r>
              <a:rPr lang="en-US" b="1" dirty="0" err="1">
                <a:solidFill>
                  <a:schemeClr val="bg1"/>
                </a:solidFill>
              </a:rPr>
              <a:t>Steiger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Armen </a:t>
            </a:r>
            <a:r>
              <a:rPr lang="en-US" b="1" dirty="0" err="1">
                <a:solidFill>
                  <a:schemeClr val="bg1"/>
                </a:solidFill>
              </a:rPr>
              <a:t>Tokadjian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Dmitry </a:t>
            </a:r>
            <a:r>
              <a:rPr lang="en-US" dirty="0" err="1">
                <a:solidFill>
                  <a:schemeClr val="bg1"/>
                </a:solidFill>
              </a:rPr>
              <a:t>Savransky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Rhonda Morgan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Karl </a:t>
            </a:r>
            <a:r>
              <a:rPr lang="en-US" dirty="0" err="1">
                <a:solidFill>
                  <a:schemeClr val="bg1"/>
                </a:solidFill>
              </a:rPr>
              <a:t>Stapelfeldt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Corey Spohn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Peter </a:t>
            </a:r>
            <a:r>
              <a:rPr lang="en-US" dirty="0" err="1">
                <a:solidFill>
                  <a:schemeClr val="bg1"/>
                </a:solidFill>
              </a:rPr>
              <a:t>Plavchan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Pin Chen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Rus </a:t>
            </a:r>
            <a:r>
              <a:rPr lang="en-US" dirty="0" err="1">
                <a:solidFill>
                  <a:schemeClr val="bg1"/>
                </a:solidFill>
              </a:rPr>
              <a:t>Belikov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Laurent </a:t>
            </a:r>
            <a:r>
              <a:rPr lang="en-US" dirty="0" err="1">
                <a:solidFill>
                  <a:schemeClr val="bg1"/>
                </a:solidFill>
              </a:rPr>
              <a:t>Pueyo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130630" y="5607273"/>
            <a:ext cx="1173476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Have developed calibration spreadsheet and list of standardized assumptions</a:t>
            </a:r>
          </a:p>
          <a:p>
            <a:endParaRPr lang="en" sz="800" u="sng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https://drive.google.com/drive/u/1/folders/1iURjzKsqGG6_EXyJRNEAadZU0Rc93ZJa</a:t>
            </a:r>
            <a:r>
              <a:rPr lang="en" dirty="0">
                <a:solidFill>
                  <a:schemeClr val="bg1"/>
                </a:solidFill>
              </a:rPr>
              <a:t> 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395327-1D52-B21A-1090-D02D2C824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50" y="1391708"/>
            <a:ext cx="7667940" cy="36766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3;p23">
            <a:extLst>
              <a:ext uri="{FF2B5EF4-FFF2-40B4-BE49-F238E27FC236}">
                <a16:creationId xmlns:a16="http://schemas.microsoft.com/office/drawing/2014/main" id="{E620F9A4-EC01-7770-07BB-4BC4C416F09C}"/>
              </a:ext>
            </a:extLst>
          </p:cNvPr>
          <p:cNvSpPr txBox="1">
            <a:spLocks/>
          </p:cNvSpPr>
          <p:nvPr/>
        </p:nvSpPr>
        <p:spPr>
          <a:xfrm>
            <a:off x="770709" y="1136469"/>
            <a:ext cx="11358409" cy="5969725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rmAutofit/>
          </a:bodyPr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Comparing exposure times and count rates for detection &amp; characterization as a function of spectral type</a:t>
            </a:r>
          </a:p>
          <a:p>
            <a:r>
              <a:rPr lang="en-US" dirty="0">
                <a:solidFill>
                  <a:schemeClr val="bg1"/>
                </a:solidFill>
              </a:rPr>
              <a:t>Should wrap up by mid-May</a:t>
            </a:r>
          </a:p>
          <a:p>
            <a:r>
              <a:rPr lang="en-US" dirty="0">
                <a:solidFill>
                  <a:schemeClr val="bg1"/>
                </a:solidFill>
              </a:rPr>
              <a:t>Will keep all documentation for others to calibrate to later</a:t>
            </a:r>
          </a:p>
          <a:p>
            <a:r>
              <a:rPr lang="en-US" dirty="0">
                <a:solidFill>
                  <a:schemeClr val="bg1"/>
                </a:solidFill>
              </a:rPr>
              <a:t>Will produce draft report by end of May prior to June F2F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Lessons learned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Calibration document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Instructions &amp; methods</a:t>
            </a:r>
          </a:p>
          <a:p>
            <a:r>
              <a:rPr lang="en-US" dirty="0">
                <a:solidFill>
                  <a:schemeClr val="bg1"/>
                </a:solidFill>
              </a:rPr>
              <a:t>Could host a future “hack” day?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28C8B8-9507-49F2-B4C3-4D93B26A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Google Shape;182;p23">
            <a:extLst>
              <a:ext uri="{FF2B5EF4-FFF2-40B4-BE49-F238E27FC236}">
                <a16:creationId xmlns:a16="http://schemas.microsoft.com/office/drawing/2014/main" id="{F058F181-C665-10D8-43E3-BA6F24928DD0}"/>
              </a:ext>
            </a:extLst>
          </p:cNvPr>
          <p:cNvSpPr txBox="1">
            <a:spLocks/>
          </p:cNvSpPr>
          <p:nvPr/>
        </p:nvSpPr>
        <p:spPr>
          <a:xfrm>
            <a:off x="0" y="110039"/>
            <a:ext cx="12192000" cy="76350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rmAutofit fontScale="90000" lnSpcReduction="20000"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</a:rPr>
              <a:t>ETC Calibration Task Group Update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86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0" y="2761797"/>
            <a:ext cx="12192000" cy="1209311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r>
              <a:rPr lang="en" sz="6000" b="1" dirty="0">
                <a:solidFill>
                  <a:schemeClr val="bg1"/>
                </a:solidFill>
              </a:rPr>
              <a:t>Near-Term Plans</a:t>
            </a:r>
            <a:endParaRPr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289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417000" y="59846"/>
            <a:ext cx="11358000" cy="76350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rmAutofit fontScale="90000"/>
          </a:bodyPr>
          <a:lstStyle/>
          <a:p>
            <a:r>
              <a:rPr lang="en" b="1" dirty="0">
                <a:solidFill>
                  <a:schemeClr val="bg1"/>
                </a:solidFill>
              </a:rPr>
              <a:t>Near-Term Plans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56754" y="967037"/>
            <a:ext cx="11878491" cy="6008528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pPr marL="0" indent="0">
              <a:buClr>
                <a:schemeClr val="lt1"/>
              </a:buClr>
              <a:buSzPts val="523"/>
              <a:buNone/>
            </a:pPr>
            <a:endParaRPr lang="en" dirty="0">
              <a:solidFill>
                <a:schemeClr val="bg1"/>
              </a:solidFill>
            </a:endParaRPr>
          </a:p>
          <a:p>
            <a:pPr marL="0" indent="0">
              <a:buClr>
                <a:schemeClr val="lt1"/>
              </a:buClr>
              <a:buSzPts val="523"/>
              <a:buNone/>
            </a:pPr>
            <a:r>
              <a:rPr lang="en" b="1" dirty="0">
                <a:solidFill>
                  <a:schemeClr val="bg1"/>
                </a:solidFill>
              </a:rPr>
              <a:t>[06/03/2024] Status update at START/TAG F2F meeting</a:t>
            </a:r>
          </a:p>
          <a:p>
            <a:pPr marL="0" indent="0">
              <a:buClr>
                <a:schemeClr val="lt1"/>
              </a:buClr>
              <a:buSzPts val="523"/>
              <a:buNone/>
            </a:pPr>
            <a:endParaRPr lang="en" b="1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dirty="0">
                <a:solidFill>
                  <a:schemeClr val="bg1"/>
                </a:solidFill>
              </a:rPr>
              <a:t>Draft ETC Calibration TG Report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dirty="0">
                <a:solidFill>
                  <a:schemeClr val="bg1"/>
                </a:solidFill>
              </a:rPr>
              <a:t>Rough draft of assumptions document from Yield Input TG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dirty="0">
                <a:solidFill>
                  <a:schemeClr val="bg1"/>
                </a:solidFill>
              </a:rPr>
              <a:t>Brainstormed survey strategies from from Survey Strategy TG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dirty="0">
                <a:solidFill>
                  <a:schemeClr val="bg1"/>
                </a:solidFill>
              </a:rPr>
              <a:t>Brainstormed visualization list from Visualizations TG</a:t>
            </a:r>
          </a:p>
          <a:p>
            <a:pPr marL="342900" indent="-342900">
              <a:buClr>
                <a:schemeClr val="lt1"/>
              </a:buClr>
              <a:buSzPts val="523"/>
            </a:pPr>
            <a:endParaRPr lang="e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776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0" y="462733"/>
            <a:ext cx="12192000" cy="7819118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r>
              <a:rPr lang="en" sz="6000" b="1" dirty="0">
                <a:solidFill>
                  <a:schemeClr val="bg1"/>
                </a:solidFill>
              </a:rPr>
              <a:t>Featured Topic:</a:t>
            </a:r>
            <a:br>
              <a:rPr lang="en" sz="6000" b="1" dirty="0">
                <a:solidFill>
                  <a:schemeClr val="bg1"/>
                </a:solidFill>
              </a:rPr>
            </a:br>
            <a:br>
              <a:rPr lang="en" sz="6000" b="1" dirty="0">
                <a:solidFill>
                  <a:schemeClr val="bg1"/>
                </a:solidFill>
              </a:rPr>
            </a:br>
            <a:r>
              <a:rPr lang="en" sz="6000" b="1" dirty="0">
                <a:solidFill>
                  <a:schemeClr val="bg1"/>
                </a:solidFill>
              </a:rPr>
              <a:t>Target Stars for HWO Direct Imaging</a:t>
            </a:r>
            <a:br>
              <a:rPr lang="en" sz="6000" b="1" dirty="0">
                <a:solidFill>
                  <a:schemeClr val="bg1"/>
                </a:solidFill>
              </a:rPr>
            </a:br>
            <a:br>
              <a:rPr lang="en" sz="2000" b="1" dirty="0">
                <a:solidFill>
                  <a:schemeClr val="bg1"/>
                </a:solidFill>
              </a:rPr>
            </a:br>
            <a:r>
              <a:rPr lang="en" sz="6000" dirty="0">
                <a:solidFill>
                  <a:schemeClr val="bg1"/>
                </a:solidFill>
              </a:rPr>
              <a:t>Eric </a:t>
            </a:r>
            <a:r>
              <a:rPr lang="en" sz="6000" dirty="0" err="1">
                <a:solidFill>
                  <a:schemeClr val="bg1"/>
                </a:solidFill>
              </a:rPr>
              <a:t>Mamajek</a:t>
            </a:r>
            <a:r>
              <a:rPr lang="en" sz="6000" dirty="0">
                <a:solidFill>
                  <a:schemeClr val="bg1"/>
                </a:solidFill>
              </a:rPr>
              <a:t> (</a:t>
            </a:r>
            <a:r>
              <a:rPr lang="en" sz="6000" dirty="0" err="1">
                <a:solidFill>
                  <a:schemeClr val="bg1"/>
                </a:solidFill>
              </a:rPr>
              <a:t>ExEP</a:t>
            </a:r>
            <a:r>
              <a:rPr lang="en" sz="6000" dirty="0">
                <a:solidFill>
                  <a:schemeClr val="bg1"/>
                </a:solidFill>
              </a:rPr>
              <a:t>)</a:t>
            </a:r>
            <a:br>
              <a:rPr lang="en" sz="6000" dirty="0">
                <a:solidFill>
                  <a:schemeClr val="bg1"/>
                </a:solidFill>
              </a:rPr>
            </a:br>
            <a:r>
              <a:rPr lang="en" sz="3000" i="1" dirty="0">
                <a:solidFill>
                  <a:schemeClr val="bg1"/>
                </a:solidFill>
              </a:rPr>
              <a:t>Co-Chair of Target Stars and Systems sub-Working Group </a:t>
            </a:r>
            <a:endParaRPr sz="3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417084" y="-7525"/>
            <a:ext cx="11358000" cy="76350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rmAutofit fontScale="90000"/>
          </a:bodyPr>
          <a:lstStyle/>
          <a:p>
            <a:r>
              <a:rPr lang="en" b="1" dirty="0">
                <a:solidFill>
                  <a:schemeClr val="bg1"/>
                </a:solidFill>
              </a:rPr>
              <a:t>Logistics and Resources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169817" y="700607"/>
            <a:ext cx="12022183" cy="455520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rmAutofit/>
          </a:bodyPr>
          <a:lstStyle/>
          <a:p>
            <a:r>
              <a:rPr lang="en" sz="3000" dirty="0">
                <a:solidFill>
                  <a:schemeClr val="bg1"/>
                </a:solidFill>
              </a:rPr>
              <a:t>Public Slack:</a:t>
            </a:r>
          </a:p>
          <a:p>
            <a:pPr lvl="1"/>
            <a:r>
              <a:rPr lang="en" sz="2600" dirty="0" err="1">
                <a:solidFill>
                  <a:schemeClr val="bg1"/>
                </a:solidFill>
              </a:rPr>
              <a:t>HWO_Community</a:t>
            </a:r>
            <a:r>
              <a:rPr lang="en" sz="2600" dirty="0">
                <a:solidFill>
                  <a:schemeClr val="bg1"/>
                </a:solidFill>
              </a:rPr>
              <a:t> Slack, #</a:t>
            </a:r>
            <a:r>
              <a:rPr lang="en" sz="2600" dirty="0" err="1">
                <a:solidFill>
                  <a:schemeClr val="bg1"/>
                </a:solidFill>
              </a:rPr>
              <a:t>esywg</a:t>
            </a:r>
            <a:r>
              <a:rPr lang="en" sz="2600" dirty="0">
                <a:solidFill>
                  <a:schemeClr val="bg1"/>
                </a:solidFill>
              </a:rPr>
              <a:t>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Public GitHub repository:</a:t>
            </a:r>
          </a:p>
          <a:p>
            <a:pPr lvl="1"/>
            <a:r>
              <a:rPr lang="en-US" sz="2600" dirty="0">
                <a:solidFill>
                  <a:schemeClr val="bg1"/>
                </a:solidFill>
                <a:effectLst/>
                <a:hlinkClick r:id="rId3" tooltip="Original URL: https://github.com/HWO-GOMAP-Working-Groups/Science-Case-Simulation-ESY. Click or tap if you trust this link.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https://github.com/HWO-GOMAP-Working-Groups/Science-Case-Simulation-ESY</a:t>
            </a:r>
            <a:endParaRPr lang="en-US" sz="2600" dirty="0">
              <a:solidFill>
                <a:schemeClr val="bg1"/>
              </a:solidFill>
            </a:endParaRP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Meeting notes, public documents, public code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Corey Spohn (NASA Goddard) is the POC</a:t>
            </a:r>
            <a:endParaRPr sz="2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F075B-E279-4C7B-186D-70237F9F3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794" y="3656305"/>
            <a:ext cx="5904412" cy="31278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7000" y="34198"/>
            <a:ext cx="11358000" cy="76350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rmAutofit fontScale="90000"/>
          </a:bodyPr>
          <a:lstStyle/>
          <a:p>
            <a:pPr algn="l">
              <a:buClr>
                <a:schemeClr val="dk1"/>
              </a:buClr>
              <a:buSzPct val="29729"/>
            </a:pPr>
            <a:r>
              <a:rPr lang="en" b="1" dirty="0">
                <a:solidFill>
                  <a:schemeClr val="bg1"/>
                </a:solidFill>
              </a:rPr>
              <a:t>GOMAP-HWO Code of Conduct &amp; Reporting Protocol</a:t>
            </a:r>
            <a:endParaRPr b="1" dirty="0">
              <a:solidFill>
                <a:schemeClr val="bg1"/>
              </a:solidFill>
            </a:endParaRPr>
          </a:p>
          <a:p>
            <a:pPr algn="l">
              <a:buClr>
                <a:schemeClr val="dk1"/>
              </a:buClr>
              <a:buSzPct val="29729"/>
            </a:pPr>
            <a:endParaRPr dirty="0">
              <a:solidFill>
                <a:schemeClr val="bg1"/>
              </a:solidFill>
            </a:endParaRPr>
          </a:p>
          <a:p>
            <a:pPr algn="l"/>
            <a:endParaRPr dirty="0">
              <a:solidFill>
                <a:schemeClr val="bg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8355891" y="1683191"/>
            <a:ext cx="3532200" cy="4767600"/>
          </a:xfrm>
          <a:prstGeom prst="rect">
            <a:avLst/>
          </a:prstGeom>
          <a:solidFill>
            <a:srgbClr val="1B62AC"/>
          </a:solidFill>
          <a:ln>
            <a:noFill/>
          </a:ln>
        </p:spPr>
        <p:txBody>
          <a:bodyPr spcFirstLastPara="1" wrap="square" lIns="68575" tIns="219450" rIns="68575" bIns="34275" anchor="t" anchorCtr="0">
            <a:noAutofit/>
          </a:bodyPr>
          <a:lstStyle/>
          <a:p>
            <a:pPr marL="128016" marR="91440" indent="-36576" algn="ctr">
              <a:lnSpc>
                <a:spcPct val="90000"/>
              </a:lnSpc>
            </a:pPr>
            <a:r>
              <a:rPr lang="en" sz="22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Reporting Protocol</a:t>
            </a:r>
            <a:endParaRPr sz="2200" b="1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91440">
              <a:lnSpc>
                <a:spcPct val="90000"/>
              </a:lnSpc>
            </a:pPr>
            <a:endParaRPr sz="22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8016" marR="91440" indent="-36576">
              <a:lnSpc>
                <a:spcPct val="90000"/>
              </a:lnSpc>
            </a:pPr>
            <a:r>
              <a:rPr lang="en" sz="2000" i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Follow the procedures in the APD Statement of Principles and contact the HWO GIG</a:t>
            </a:r>
            <a:endParaRPr sz="2000" i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8016" marR="91440" indent="-36576">
              <a:lnSpc>
                <a:spcPct val="90000"/>
              </a:lnSpc>
            </a:pPr>
            <a:endParaRPr sz="2000" i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8016" marR="91440" indent="-36576">
              <a:lnSpc>
                <a:spcPct val="90000"/>
              </a:lnSpc>
            </a:pPr>
            <a:r>
              <a:rPr lang="en" sz="2000" i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institutional reporting channels, as appropriate</a:t>
            </a:r>
            <a:br>
              <a:rPr lang="en" sz="2000" i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i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8016" marR="91440" indent="-36576">
              <a:lnSpc>
                <a:spcPct val="90000"/>
              </a:lnSpc>
            </a:pPr>
            <a:r>
              <a:rPr lang="en" sz="2000" i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NASA-funded individuals have access to NASA programs (Ombuds, Anti-Harassment, ODEO) and a facilitator to help navigate the various options</a:t>
            </a:r>
            <a:endParaRPr sz="2000" i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318335" y="1683190"/>
            <a:ext cx="3635400" cy="4767600"/>
          </a:xfrm>
          <a:prstGeom prst="rect">
            <a:avLst/>
          </a:prstGeom>
          <a:solidFill>
            <a:srgbClr val="1B62AC"/>
          </a:solidFill>
          <a:ln>
            <a:noFill/>
          </a:ln>
        </p:spPr>
        <p:txBody>
          <a:bodyPr spcFirstLastPara="1" wrap="square" lIns="68575" tIns="219450" rIns="68575" bIns="34275" anchor="t" anchorCtr="0">
            <a:noAutofit/>
          </a:bodyPr>
          <a:lstStyle/>
          <a:p>
            <a:pPr marL="128016" marR="91440" indent="-36576" algn="ctr">
              <a:lnSpc>
                <a:spcPct val="90000"/>
              </a:lnSpc>
            </a:pPr>
            <a:r>
              <a:rPr lang="en" sz="21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American Astronomical Society (AAS) Code of Ethics</a:t>
            </a:r>
            <a:endParaRPr sz="21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8016" marR="91440" indent="-36576" algn="ctr">
              <a:lnSpc>
                <a:spcPct val="90000"/>
              </a:lnSpc>
            </a:pPr>
            <a:endParaRPr sz="2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8016" marR="91440" indent="-36576">
              <a:lnSpc>
                <a:spcPct val="90000"/>
              </a:lnSpc>
            </a:pPr>
            <a:endParaRPr sz="1900"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8016" marR="91440" indent="-36576">
              <a:lnSpc>
                <a:spcPct val="90000"/>
              </a:lnSpc>
            </a:pPr>
            <a:endParaRPr sz="1900"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8016" marR="91440" indent="-36576">
              <a:lnSpc>
                <a:spcPct val="90000"/>
              </a:lnSpc>
            </a:pPr>
            <a:endParaRPr sz="1900"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8016" marR="91440" indent="-36576">
              <a:lnSpc>
                <a:spcPct val="90000"/>
              </a:lnSpc>
            </a:pPr>
            <a:endParaRPr sz="2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8016" marR="91440" indent="-36576">
              <a:lnSpc>
                <a:spcPct val="90000"/>
              </a:lnSpc>
            </a:pPr>
            <a:endParaRPr sz="2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8016" marR="91440" indent="-36576">
              <a:lnSpc>
                <a:spcPct val="90000"/>
              </a:lnSpc>
            </a:pPr>
            <a:endParaRPr sz="1900"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8016" marR="91440" indent="-36576">
              <a:lnSpc>
                <a:spcPct val="90000"/>
              </a:lnSpc>
            </a:pPr>
            <a:endParaRPr sz="1900"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8016" marR="91440" indent="-36576">
              <a:lnSpc>
                <a:spcPct val="90000"/>
              </a:lnSpc>
            </a:pPr>
            <a:endParaRPr sz="1900"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8016" marR="91440" indent="-36576">
              <a:lnSpc>
                <a:spcPct val="90000"/>
              </a:lnSpc>
            </a:pPr>
            <a:r>
              <a:rPr lang="en" sz="19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AAS Code of Ethics is required to be followed under the APD Statement of Principles</a:t>
            </a:r>
            <a:endParaRPr sz="2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80813" y="1683192"/>
            <a:ext cx="3532200" cy="4767600"/>
          </a:xfrm>
          <a:prstGeom prst="rect">
            <a:avLst/>
          </a:prstGeom>
          <a:solidFill>
            <a:srgbClr val="1B62AC"/>
          </a:solidFill>
          <a:ln>
            <a:noFill/>
          </a:ln>
        </p:spPr>
        <p:txBody>
          <a:bodyPr spcFirstLastPara="1" wrap="square" lIns="68575" tIns="219450" rIns="68575" bIns="34275" anchor="t" anchorCtr="0">
            <a:noAutofit/>
          </a:bodyPr>
          <a:lstStyle/>
          <a:p>
            <a:pPr marL="128016" marR="91440" indent="-36576" algn="ctr">
              <a:lnSpc>
                <a:spcPct val="90000"/>
              </a:lnSpc>
              <a:spcBef>
                <a:spcPts val="1000"/>
              </a:spcBef>
            </a:pPr>
            <a:r>
              <a:rPr lang="en" sz="21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NASA Astrophysics Division Statement of Principles</a:t>
            </a:r>
            <a:endParaRPr sz="21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indent="-38100" algn="ctr">
              <a:lnSpc>
                <a:spcPct val="90000"/>
              </a:lnSpc>
            </a:pPr>
            <a:endParaRPr sz="2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indent="-38100" algn="ctr">
              <a:lnSpc>
                <a:spcPct val="90000"/>
              </a:lnSpc>
            </a:pPr>
            <a:endParaRPr sz="2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indent="-38100" algn="ctr">
              <a:lnSpc>
                <a:spcPct val="90000"/>
              </a:lnSpc>
            </a:pPr>
            <a:endParaRPr sz="2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indent="-38100" algn="ctr">
              <a:lnSpc>
                <a:spcPct val="90000"/>
              </a:lnSpc>
            </a:pPr>
            <a:endParaRPr sz="2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indent="-38100" algn="ctr">
              <a:lnSpc>
                <a:spcPct val="90000"/>
              </a:lnSpc>
            </a:pPr>
            <a:endParaRPr sz="2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indent="-38100" algn="ctr">
              <a:lnSpc>
                <a:spcPct val="90000"/>
              </a:lnSpc>
            </a:pPr>
            <a:endParaRPr sz="2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indent="-38100" algn="ctr">
              <a:lnSpc>
                <a:spcPct val="90000"/>
              </a:lnSpc>
            </a:pPr>
            <a:endParaRPr sz="2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indent="-38100" algn="ctr">
              <a:lnSpc>
                <a:spcPct val="90000"/>
              </a:lnSpc>
            </a:pPr>
            <a:endParaRPr sz="2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8016" marR="91440" indent="-36576">
              <a:lnSpc>
                <a:spcPct val="90000"/>
              </a:lnSpc>
            </a:pPr>
            <a:r>
              <a:rPr lang="en" sz="19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participants in GOMAP-HWO activities must adhere to the APD Statement of Principles</a:t>
            </a:r>
            <a:endParaRPr sz="1900"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327" y="2725870"/>
            <a:ext cx="2041175" cy="204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389" y="2670395"/>
            <a:ext cx="2152125" cy="21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80813" y="6474944"/>
            <a:ext cx="10365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600" dirty="0">
                <a:solidFill>
                  <a:schemeClr val="bg1"/>
                </a:solidFill>
              </a:rPr>
              <a:t>Code of Conduct: </a:t>
            </a:r>
            <a:r>
              <a:rPr lang="en" sz="1600" u="sng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https://docs.google.com/document/d/1flXRhnN8aPi82BrGkPUwmidMqmk8ikFlGiMsQtkvaeo</a:t>
            </a:r>
            <a:r>
              <a:rPr lang="en" sz="1600" dirty="0">
                <a:solidFill>
                  <a:schemeClr val="bg1"/>
                </a:solidFill>
              </a:rPr>
              <a:t> 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675277-64E3-5CB3-0B41-602CD2473DC6}"/>
              </a:ext>
            </a:extLst>
          </p:cNvPr>
          <p:cNvSpPr txBox="1"/>
          <p:nvPr/>
        </p:nvSpPr>
        <p:spPr>
          <a:xfrm>
            <a:off x="0" y="9535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You must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fill out the ESYWG follow-up survey to participate in this group. See e-mail.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417000" y="59846"/>
            <a:ext cx="11358000" cy="76350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rmAutofit fontScale="90000"/>
          </a:bodyPr>
          <a:lstStyle/>
          <a:p>
            <a:r>
              <a:rPr lang="en" b="1" dirty="0">
                <a:solidFill>
                  <a:schemeClr val="bg1"/>
                </a:solidFill>
              </a:rPr>
              <a:t>ESYWG Products &amp; Timeline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56754" y="862533"/>
            <a:ext cx="11878491" cy="6008528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pPr marL="0" indent="0">
              <a:buClr>
                <a:schemeClr val="lt1"/>
              </a:buClr>
              <a:buSzPts val="523"/>
              <a:buNone/>
            </a:pPr>
            <a:r>
              <a:rPr lang="en" sz="2400" b="1" dirty="0">
                <a:solidFill>
                  <a:schemeClr val="bg1"/>
                </a:solidFill>
              </a:rPr>
              <a:t>Goal: CML3 by ~Jan 2025</a:t>
            </a:r>
          </a:p>
          <a:p>
            <a:pPr marL="0" indent="0">
              <a:buClr>
                <a:schemeClr val="lt1"/>
              </a:buClr>
              <a:buSzPts val="523"/>
              <a:buNone/>
            </a:pPr>
            <a:endParaRPr lang="en" sz="2400" dirty="0">
              <a:solidFill>
                <a:schemeClr val="bg1"/>
              </a:solidFill>
            </a:endParaRPr>
          </a:p>
          <a:p>
            <a:pPr marL="0" indent="0">
              <a:buClr>
                <a:schemeClr val="lt1"/>
              </a:buClr>
              <a:buSzPts val="523"/>
              <a:buNone/>
            </a:pPr>
            <a:r>
              <a:rPr lang="en" sz="2400" b="1" dirty="0">
                <a:solidFill>
                  <a:schemeClr val="bg1"/>
                </a:solidFill>
              </a:rPr>
              <a:t>Key First Year Products</a:t>
            </a:r>
          </a:p>
          <a:p>
            <a:pPr marL="0" indent="0">
              <a:buClr>
                <a:schemeClr val="lt1"/>
              </a:buClr>
              <a:buSzPts val="523"/>
              <a:buNone/>
            </a:pPr>
            <a:endParaRPr lang="en" sz="2400" i="1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[02/2024] Establish comms. w/ Sci-</a:t>
            </a:r>
            <a:r>
              <a:rPr lang="en" sz="2400" dirty="0" err="1">
                <a:solidFill>
                  <a:schemeClr val="bg1"/>
                </a:solidFill>
              </a:rPr>
              <a:t>Eng</a:t>
            </a:r>
            <a:r>
              <a:rPr lang="en" sz="2400" dirty="0">
                <a:solidFill>
                  <a:schemeClr val="bg1"/>
                </a:solidFill>
              </a:rPr>
              <a:t> Interface WG to define required inputs for bounding architectures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[04/2024] Exposure time benchmarking report (coordinated w/ Data Simulation WG)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[06/2024] Document all assumptions w/ links to publicly available inputs; identify necessary updates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[06/2024] List of observation/survey strategies to investigate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[06/2024] Status update at START/TAG F2F meeting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[08/2024] Assessment of </a:t>
            </a:r>
            <a:r>
              <a:rPr lang="en" sz="2400" dirty="0" err="1">
                <a:solidFill>
                  <a:schemeClr val="bg1"/>
                </a:solidFill>
              </a:rPr>
              <a:t>ExoEarth</a:t>
            </a:r>
            <a:r>
              <a:rPr lang="en" sz="2400" dirty="0">
                <a:solidFill>
                  <a:schemeClr val="bg1"/>
                </a:solidFill>
              </a:rPr>
              <a:t> candidate yields and sensitivities for several architecture bounding cases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[10/2024] Preliminary assessment of alternative survey strategies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[10/2024] Multi-dimensional grid of yields covering phase space of high-level mission parameters</a:t>
            </a:r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417000" y="59846"/>
            <a:ext cx="11358000" cy="76350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rmAutofit fontScale="90000"/>
          </a:bodyPr>
          <a:lstStyle/>
          <a:p>
            <a:r>
              <a:rPr lang="en" b="1" dirty="0">
                <a:solidFill>
                  <a:schemeClr val="bg1"/>
                </a:solidFill>
              </a:rPr>
              <a:t>ESYWG Products &amp; Timeline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56754" y="875596"/>
            <a:ext cx="11878491" cy="6008528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pPr marL="0" indent="0">
              <a:buClr>
                <a:schemeClr val="lt1"/>
              </a:buClr>
              <a:buSzPts val="523"/>
              <a:buNone/>
            </a:pPr>
            <a:r>
              <a:rPr lang="en" sz="2400" b="1" dirty="0">
                <a:solidFill>
                  <a:schemeClr val="bg1"/>
                </a:solidFill>
              </a:rPr>
              <a:t>Goal: CML3 by ~Jan 2025</a:t>
            </a:r>
          </a:p>
          <a:p>
            <a:pPr marL="0" indent="0">
              <a:buClr>
                <a:schemeClr val="lt1"/>
              </a:buClr>
              <a:buSzPts val="523"/>
              <a:buNone/>
            </a:pPr>
            <a:endParaRPr lang="en" sz="2400" dirty="0">
              <a:solidFill>
                <a:schemeClr val="bg1"/>
              </a:solidFill>
            </a:endParaRPr>
          </a:p>
          <a:p>
            <a:pPr marL="0" indent="0">
              <a:buClr>
                <a:schemeClr val="lt1"/>
              </a:buClr>
              <a:buSzPts val="523"/>
              <a:buNone/>
            </a:pPr>
            <a:r>
              <a:rPr lang="en" sz="2400" b="1" dirty="0">
                <a:solidFill>
                  <a:schemeClr val="bg1"/>
                </a:solidFill>
              </a:rPr>
              <a:t>Key First Year Products</a:t>
            </a:r>
          </a:p>
          <a:p>
            <a:pPr marL="0" indent="0">
              <a:buClr>
                <a:schemeClr val="lt1"/>
              </a:buClr>
              <a:buSzPts val="523"/>
              <a:buNone/>
            </a:pPr>
            <a:endParaRPr lang="en" sz="2400" i="1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[02/2024] Establish comms. w/ Sci-</a:t>
            </a:r>
            <a:r>
              <a:rPr lang="en" sz="2400" dirty="0" err="1">
                <a:solidFill>
                  <a:schemeClr val="bg1"/>
                </a:solidFill>
              </a:rPr>
              <a:t>Eng</a:t>
            </a:r>
            <a:r>
              <a:rPr lang="en" sz="2400" dirty="0">
                <a:solidFill>
                  <a:schemeClr val="bg1"/>
                </a:solidFill>
              </a:rPr>
              <a:t> Interface WG to define required inputs for bounding architectures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[04/2024] Exposure time benchmarking report (coordinated w/ Data Simulation WG)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[06/2024] Document all assumptions w/ links to publicly available inputs; identify necessary updates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[06/2024] List of observation/survey strategies to investigate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[06/2024] Status update at START/TAG F2F meeting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[08/2024] Assessment of </a:t>
            </a:r>
            <a:r>
              <a:rPr lang="en" sz="2400" dirty="0" err="1">
                <a:solidFill>
                  <a:schemeClr val="bg1"/>
                </a:solidFill>
              </a:rPr>
              <a:t>ExoEarth</a:t>
            </a:r>
            <a:r>
              <a:rPr lang="en" sz="2400" dirty="0">
                <a:solidFill>
                  <a:schemeClr val="bg1"/>
                </a:solidFill>
              </a:rPr>
              <a:t> candidate yields and sensitivities for several architecture bounding cases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[10/2024] Preliminary assessment of alternative survey strategies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[10/2024] Multi-dimensional grid of yields covering phase space of high-level mission parameters</a:t>
            </a:r>
            <a:endParaRPr sz="2400" dirty="0">
              <a:solidFill>
                <a:schemeClr val="bg1"/>
              </a:solidFill>
            </a:endParaRPr>
          </a:p>
        </p:txBody>
      </p:sp>
      <p:pic>
        <p:nvPicPr>
          <p:cNvPr id="2" name="Graphic 1" descr="Checkbox Checked with solid fill">
            <a:extLst>
              <a:ext uri="{FF2B5EF4-FFF2-40B4-BE49-F238E27FC236}">
                <a16:creationId xmlns:a16="http://schemas.microsoft.com/office/drawing/2014/main" id="{7FC98B0A-542B-FC2F-7B67-F38335526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25" y="2419072"/>
            <a:ext cx="569284" cy="569284"/>
          </a:xfrm>
          <a:prstGeom prst="rect">
            <a:avLst/>
          </a:prstGeom>
        </p:spPr>
      </p:pic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A59B2C11-8E56-C521-18DE-93A35E855B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84" y="3127738"/>
            <a:ext cx="569284" cy="56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4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417000" y="59846"/>
            <a:ext cx="11358000" cy="76350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rmAutofit fontScale="90000"/>
          </a:bodyPr>
          <a:lstStyle/>
          <a:p>
            <a:r>
              <a:rPr lang="en" b="1" dirty="0">
                <a:solidFill>
                  <a:schemeClr val="bg1"/>
                </a:solidFill>
              </a:rPr>
              <a:t>ESYWG Products &amp; Timeline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56754" y="875596"/>
            <a:ext cx="11878491" cy="6008528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pPr marL="0" indent="0">
              <a:buClr>
                <a:schemeClr val="lt1"/>
              </a:buClr>
              <a:buSzPts val="523"/>
              <a:buNone/>
            </a:pPr>
            <a:r>
              <a:rPr lang="en" sz="2400" b="1" dirty="0">
                <a:solidFill>
                  <a:schemeClr val="bg1"/>
                </a:solidFill>
              </a:rPr>
              <a:t>Goal: CML3 by ~Jan 2025</a:t>
            </a:r>
          </a:p>
          <a:p>
            <a:pPr marL="0" indent="0">
              <a:buClr>
                <a:schemeClr val="lt1"/>
              </a:buClr>
              <a:buSzPts val="523"/>
              <a:buNone/>
            </a:pPr>
            <a:endParaRPr lang="en" sz="2400" dirty="0">
              <a:solidFill>
                <a:schemeClr val="bg1"/>
              </a:solidFill>
            </a:endParaRPr>
          </a:p>
          <a:p>
            <a:pPr marL="0" indent="0">
              <a:buClr>
                <a:schemeClr val="lt1"/>
              </a:buClr>
              <a:buSzPts val="523"/>
              <a:buNone/>
            </a:pPr>
            <a:r>
              <a:rPr lang="en" sz="2400" b="1" dirty="0">
                <a:solidFill>
                  <a:schemeClr val="bg1"/>
                </a:solidFill>
              </a:rPr>
              <a:t>Key First Year Products</a:t>
            </a:r>
          </a:p>
          <a:p>
            <a:pPr marL="0" indent="0">
              <a:buClr>
                <a:schemeClr val="lt1"/>
              </a:buClr>
              <a:buSzPts val="523"/>
              <a:buNone/>
            </a:pPr>
            <a:endParaRPr lang="en" sz="2400" i="1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[02/2024] Establish comms. w/ Sci-</a:t>
            </a:r>
            <a:r>
              <a:rPr lang="en" sz="2400" dirty="0" err="1">
                <a:solidFill>
                  <a:schemeClr val="bg1"/>
                </a:solidFill>
              </a:rPr>
              <a:t>Eng</a:t>
            </a:r>
            <a:r>
              <a:rPr lang="en" sz="2400" dirty="0">
                <a:solidFill>
                  <a:schemeClr val="bg1"/>
                </a:solidFill>
              </a:rPr>
              <a:t> Interface WG to define required inputs for bounding architectures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[04/2024] Exposure time benchmarking report (coordinated w/ Data Simulation WG)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[06/2024] Document all assumptions w/ links to publicly available inputs; identify necessary updates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[06/2024] List of observation/survey strategies to investigate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[06/2024] Status update at START/TAG F2F meeting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[08/2024] Assessment of </a:t>
            </a:r>
            <a:r>
              <a:rPr lang="en" sz="2400" dirty="0" err="1">
                <a:solidFill>
                  <a:schemeClr val="bg1"/>
                </a:solidFill>
              </a:rPr>
              <a:t>ExoEarth</a:t>
            </a:r>
            <a:r>
              <a:rPr lang="en" sz="2400" dirty="0">
                <a:solidFill>
                  <a:schemeClr val="bg1"/>
                </a:solidFill>
              </a:rPr>
              <a:t> candidate yields and sensitivities for several architecture bounding cases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[10/2024] Preliminary assessment of alternative survey strategies</a:t>
            </a: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dirty="0">
                <a:solidFill>
                  <a:schemeClr val="bg1"/>
                </a:solidFill>
              </a:rPr>
              <a:t>[10/2024] Multi-dimensional grid of yields covering phase space of high-level mission parameters</a:t>
            </a:r>
            <a:endParaRPr sz="2400" dirty="0">
              <a:solidFill>
                <a:schemeClr val="bg1"/>
              </a:solidFill>
            </a:endParaRPr>
          </a:p>
        </p:txBody>
      </p:sp>
      <p:pic>
        <p:nvPicPr>
          <p:cNvPr id="2" name="Graphic 1" descr="Checkbox Checked with solid fill">
            <a:extLst>
              <a:ext uri="{FF2B5EF4-FFF2-40B4-BE49-F238E27FC236}">
                <a16:creationId xmlns:a16="http://schemas.microsoft.com/office/drawing/2014/main" id="{7FC98B0A-542B-FC2F-7B67-F38335526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25" y="2419072"/>
            <a:ext cx="569284" cy="569284"/>
          </a:xfrm>
          <a:prstGeom prst="rect">
            <a:avLst/>
          </a:prstGeom>
        </p:spPr>
      </p:pic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A59B2C11-8E56-C521-18DE-93A35E855B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84" y="3127738"/>
            <a:ext cx="569284" cy="569284"/>
          </a:xfrm>
          <a:prstGeom prst="rect">
            <a:avLst/>
          </a:prstGeom>
        </p:spPr>
      </p:pic>
      <p:pic>
        <p:nvPicPr>
          <p:cNvPr id="4" name="Graphic 3" descr="Checkbox Checked with solid fill">
            <a:extLst>
              <a:ext uri="{FF2B5EF4-FFF2-40B4-BE49-F238E27FC236}">
                <a16:creationId xmlns:a16="http://schemas.microsoft.com/office/drawing/2014/main" id="{0CAFF165-CF47-CF59-4B0B-F923EF59DF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28" y="3520169"/>
            <a:ext cx="569284" cy="569284"/>
          </a:xfrm>
          <a:prstGeom prst="rect">
            <a:avLst/>
          </a:prstGeom>
        </p:spPr>
      </p:pic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5923B475-1DCB-90CF-E061-012EDB9DB7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28" y="4205969"/>
            <a:ext cx="569284" cy="56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6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417000" y="59846"/>
            <a:ext cx="11358000" cy="76350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rmAutofit fontScale="90000"/>
          </a:bodyPr>
          <a:lstStyle/>
          <a:p>
            <a:r>
              <a:rPr lang="en" b="1" dirty="0">
                <a:solidFill>
                  <a:schemeClr val="bg1"/>
                </a:solidFill>
              </a:rPr>
              <a:t>Task Groups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56754" y="1280549"/>
            <a:ext cx="11878491" cy="5146381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pPr marL="342900" indent="-342900">
              <a:buClr>
                <a:schemeClr val="lt1"/>
              </a:buClr>
              <a:buSzPts val="523"/>
            </a:pPr>
            <a:r>
              <a:rPr lang="en" sz="2400" b="1" dirty="0">
                <a:solidFill>
                  <a:schemeClr val="bg1"/>
                </a:solidFill>
              </a:rPr>
              <a:t>Four Task Groups defined:</a:t>
            </a:r>
          </a:p>
          <a:p>
            <a:pPr marL="800100" lvl="1" indent="-342900">
              <a:buClr>
                <a:schemeClr val="lt1"/>
              </a:buClr>
              <a:buSzPts val="523"/>
            </a:pPr>
            <a:r>
              <a:rPr lang="en" sz="2000" b="1" dirty="0">
                <a:solidFill>
                  <a:schemeClr val="bg1"/>
                </a:solidFill>
              </a:rPr>
              <a:t>ETC Calibration TG</a:t>
            </a:r>
          </a:p>
          <a:p>
            <a:pPr marL="1257300" lvl="2" indent="-342900">
              <a:buClr>
                <a:schemeClr val="lt1"/>
              </a:buClr>
              <a:buSzPts val="523"/>
            </a:pPr>
            <a:r>
              <a:rPr lang="en" sz="1600" b="1" dirty="0">
                <a:solidFill>
                  <a:schemeClr val="bg1"/>
                </a:solidFill>
              </a:rPr>
              <a:t>Lead: C. Stark (NASA Goddard)</a:t>
            </a:r>
          </a:p>
          <a:p>
            <a:pPr marL="800100" lvl="1" indent="-342900">
              <a:buClr>
                <a:schemeClr val="lt1"/>
              </a:buClr>
              <a:buSzPts val="523"/>
            </a:pPr>
            <a:endParaRPr lang="en" sz="1000" b="1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lt1"/>
              </a:buClr>
              <a:buSzPts val="523"/>
            </a:pPr>
            <a:r>
              <a:rPr lang="en" sz="2000" b="1" dirty="0">
                <a:solidFill>
                  <a:schemeClr val="bg1"/>
                </a:solidFill>
              </a:rPr>
              <a:t>Yield Inputs TG</a:t>
            </a:r>
          </a:p>
          <a:p>
            <a:pPr marL="1257300" lvl="2" indent="-342900">
              <a:buClr>
                <a:schemeClr val="lt1"/>
              </a:buClr>
              <a:buSzPts val="523"/>
            </a:pPr>
            <a:r>
              <a:rPr lang="en" sz="1600" b="1" dirty="0">
                <a:solidFill>
                  <a:schemeClr val="bg1"/>
                </a:solidFill>
              </a:rPr>
              <a:t>Co-leads: T. Glassman (Northrop) / D. </a:t>
            </a:r>
            <a:r>
              <a:rPr lang="en" sz="1600" b="1" dirty="0" err="1">
                <a:solidFill>
                  <a:schemeClr val="bg1"/>
                </a:solidFill>
              </a:rPr>
              <a:t>Savransky</a:t>
            </a:r>
            <a:r>
              <a:rPr lang="en" sz="1600" b="1" dirty="0">
                <a:solidFill>
                  <a:schemeClr val="bg1"/>
                </a:solidFill>
              </a:rPr>
              <a:t> (Cornell)</a:t>
            </a:r>
          </a:p>
          <a:p>
            <a:pPr marL="800100" lvl="1" indent="-342900">
              <a:buClr>
                <a:schemeClr val="lt1"/>
              </a:buClr>
              <a:buSzPts val="523"/>
            </a:pPr>
            <a:endParaRPr lang="en" sz="1000" b="1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lt1"/>
              </a:buClr>
              <a:buSzPts val="523"/>
            </a:pPr>
            <a:r>
              <a:rPr lang="en" sz="2000" b="1" dirty="0">
                <a:solidFill>
                  <a:schemeClr val="bg1"/>
                </a:solidFill>
              </a:rPr>
              <a:t>Survey Strategy TG</a:t>
            </a:r>
          </a:p>
          <a:p>
            <a:pPr marL="1257300" lvl="2" indent="-342900">
              <a:buClr>
                <a:schemeClr val="lt1"/>
              </a:buClr>
              <a:buSzPts val="523"/>
            </a:pPr>
            <a:r>
              <a:rPr lang="en" sz="1600" b="1" dirty="0">
                <a:solidFill>
                  <a:schemeClr val="bg1"/>
                </a:solidFill>
              </a:rPr>
              <a:t>Co-leads: N. </a:t>
            </a:r>
            <a:r>
              <a:rPr lang="en" sz="1600" b="1" dirty="0" err="1">
                <a:solidFill>
                  <a:schemeClr val="bg1"/>
                </a:solidFill>
              </a:rPr>
              <a:t>Latouf</a:t>
            </a:r>
            <a:r>
              <a:rPr lang="en" sz="1600" b="1" dirty="0">
                <a:solidFill>
                  <a:schemeClr val="bg1"/>
                </a:solidFill>
              </a:rPr>
              <a:t> (George Mason) / K. Fogarty (NASA Ames)</a:t>
            </a:r>
          </a:p>
          <a:p>
            <a:pPr marL="342900" indent="-342900">
              <a:buClr>
                <a:schemeClr val="lt1"/>
              </a:buClr>
              <a:buSzPts val="523"/>
            </a:pPr>
            <a:endParaRPr lang="en" sz="1000" b="1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lt1"/>
              </a:buClr>
              <a:buSzPts val="523"/>
            </a:pPr>
            <a:r>
              <a:rPr lang="en" sz="2000" b="1" dirty="0">
                <a:solidFill>
                  <a:schemeClr val="bg1"/>
                </a:solidFill>
              </a:rPr>
              <a:t>Visualizations TG</a:t>
            </a:r>
          </a:p>
          <a:p>
            <a:pPr marL="1257300" lvl="2" indent="-342900">
              <a:buClr>
                <a:schemeClr val="lt1"/>
              </a:buClr>
              <a:buSzPts val="523"/>
            </a:pPr>
            <a:r>
              <a:rPr lang="en" sz="1600" b="1" dirty="0">
                <a:solidFill>
                  <a:schemeClr val="bg1"/>
                </a:solidFill>
              </a:rPr>
              <a:t>Co-leads: Sarah </a:t>
            </a:r>
            <a:r>
              <a:rPr lang="en" sz="1600" b="1" dirty="0" err="1">
                <a:solidFill>
                  <a:schemeClr val="bg1"/>
                </a:solidFill>
              </a:rPr>
              <a:t>Steiger</a:t>
            </a:r>
            <a:r>
              <a:rPr lang="en" sz="1600" b="1" dirty="0">
                <a:solidFill>
                  <a:schemeClr val="bg1"/>
                </a:solidFill>
              </a:rPr>
              <a:t> (</a:t>
            </a:r>
            <a:r>
              <a:rPr lang="en" sz="1600" b="1" dirty="0" err="1">
                <a:solidFill>
                  <a:schemeClr val="bg1"/>
                </a:solidFill>
              </a:rPr>
              <a:t>STScI</a:t>
            </a:r>
            <a:r>
              <a:rPr lang="en" sz="1600" b="1" dirty="0">
                <a:solidFill>
                  <a:schemeClr val="bg1"/>
                </a:solidFill>
              </a:rPr>
              <a:t>) / Corey Spohn (NASA Goddard) </a:t>
            </a:r>
          </a:p>
          <a:p>
            <a:pPr marL="342900" indent="-342900">
              <a:buClr>
                <a:schemeClr val="lt1"/>
              </a:buClr>
              <a:buSzPts val="523"/>
            </a:pPr>
            <a:endParaRPr lang="en" sz="1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lt1"/>
              </a:buClr>
              <a:buSzPts val="523"/>
            </a:pPr>
            <a:endParaRPr lang="en" sz="2400" b="1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b="1" dirty="0">
                <a:solidFill>
                  <a:schemeClr val="bg1"/>
                </a:solidFill>
              </a:rPr>
              <a:t>How to participate: </a:t>
            </a:r>
            <a:r>
              <a:rPr lang="en" sz="2400" dirty="0">
                <a:solidFill>
                  <a:schemeClr val="bg1"/>
                </a:solidFill>
              </a:rPr>
              <a:t>e-mail with sign-up sheet to come</a:t>
            </a:r>
          </a:p>
          <a:p>
            <a:pPr marL="342900" indent="-342900">
              <a:buClr>
                <a:schemeClr val="lt1"/>
              </a:buClr>
              <a:buSzPts val="523"/>
            </a:pPr>
            <a:endParaRPr lang="en" sz="24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lt1"/>
              </a:buClr>
              <a:buSzPts val="523"/>
            </a:pPr>
            <a:r>
              <a:rPr lang="en" sz="2400" b="1" dirty="0">
                <a:solidFill>
                  <a:schemeClr val="bg1"/>
                </a:solidFill>
              </a:rPr>
              <a:t>Ideas for additional task groups? </a:t>
            </a:r>
            <a:r>
              <a:rPr lang="en" sz="2400" dirty="0">
                <a:solidFill>
                  <a:schemeClr val="bg1"/>
                </a:solidFill>
              </a:rPr>
              <a:t>Contact Chris Stark or Dmitry </a:t>
            </a:r>
            <a:r>
              <a:rPr lang="en" sz="2400" dirty="0" err="1">
                <a:solidFill>
                  <a:schemeClr val="bg1"/>
                </a:solidFill>
              </a:rPr>
              <a:t>Savransky</a:t>
            </a:r>
            <a:endParaRPr lang="en" sz="2400" dirty="0">
              <a:solidFill>
                <a:schemeClr val="bg1"/>
              </a:solidFill>
            </a:endParaRPr>
          </a:p>
          <a:p>
            <a:pPr marL="0" indent="0">
              <a:buClr>
                <a:schemeClr val="lt1"/>
              </a:buClr>
              <a:buSzPts val="523"/>
              <a:buNone/>
            </a:pPr>
            <a:endParaRPr lang="e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42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1C0B-8E23-EB8F-8747-C78229B2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61" y="274639"/>
            <a:ext cx="11865430" cy="114300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ETC Calibration Task Group</a:t>
            </a:r>
            <a:b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Lead: Chris Stark (NASA Goddard)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E4D6-7E51-8A32-BC79-597621040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933305"/>
            <a:ext cx="9575074" cy="4310743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 cross-model validation of existing exposure time calculators</a:t>
            </a:r>
            <a:endParaRPr lang="en-US" sz="24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endParaRPr lang="en-US" sz="13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r>
              <a:rPr lang="en" sz="2400" dirty="0">
                <a:solidFill>
                  <a:schemeClr val="bg1"/>
                </a:solidFill>
              </a:rPr>
              <a:t>Efforts will include:</a:t>
            </a:r>
          </a:p>
          <a:p>
            <a:pPr lvl="1" fontAlgn="base">
              <a:lnSpc>
                <a:spcPct val="110000"/>
              </a:lnSpc>
              <a:spcBef>
                <a:spcPts val="0"/>
              </a:spcBef>
            </a:pPr>
            <a:r>
              <a:rPr lang="en" sz="2000" dirty="0">
                <a:solidFill>
                  <a:schemeClr val="bg1"/>
                </a:solidFill>
              </a:rPr>
              <a:t>Define standard stars, planets, and mission parameters</a:t>
            </a:r>
          </a:p>
          <a:p>
            <a:pPr lvl="1" fontAlgn="base">
              <a:lnSpc>
                <a:spcPct val="110000"/>
              </a:lnSpc>
              <a:spcBef>
                <a:spcPts val="0"/>
              </a:spcBef>
            </a:pPr>
            <a:r>
              <a:rPr lang="en" sz="2000" dirty="0">
                <a:solidFill>
                  <a:schemeClr val="bg1"/>
                </a:solidFill>
              </a:rPr>
              <a:t>Generate exposure time calibration worksheet</a:t>
            </a:r>
          </a:p>
          <a:p>
            <a:pPr lvl="1" fontAlgn="base">
              <a:lnSpc>
                <a:spcPct val="110000"/>
              </a:lnSpc>
              <a:spcBef>
                <a:spcPts val="0"/>
              </a:spcBef>
            </a:pPr>
            <a:r>
              <a:rPr lang="en" sz="2000" dirty="0">
                <a:solidFill>
                  <a:schemeClr val="bg1"/>
                </a:solidFill>
              </a:rPr>
              <a:t>Compare detection &amp; characterization times as a function of spectral type</a:t>
            </a:r>
          </a:p>
          <a:p>
            <a:pPr lvl="1" fontAlgn="base">
              <a:lnSpc>
                <a:spcPct val="110000"/>
              </a:lnSpc>
              <a:spcBef>
                <a:spcPts val="0"/>
              </a:spcBef>
            </a:pPr>
            <a:r>
              <a:rPr lang="en" sz="2000" dirty="0">
                <a:solidFill>
                  <a:schemeClr val="bg1"/>
                </a:solidFill>
              </a:rPr>
              <a:t>Identify differences and correct/understand them</a:t>
            </a:r>
          </a:p>
          <a:p>
            <a:pPr lvl="1" fontAlgn="base">
              <a:lnSpc>
                <a:spcPct val="110000"/>
              </a:lnSpc>
              <a:spcBef>
                <a:spcPts val="0"/>
              </a:spcBef>
            </a:pPr>
            <a:r>
              <a:rPr lang="en" sz="2000" dirty="0">
                <a:solidFill>
                  <a:schemeClr val="bg1"/>
                </a:solidFill>
              </a:rPr>
              <a:t>Produce report of lessons learned</a:t>
            </a:r>
          </a:p>
          <a:p>
            <a:pPr lvl="1" fontAlgn="base">
              <a:lnSpc>
                <a:spcPct val="110000"/>
              </a:lnSpc>
              <a:spcBef>
                <a:spcPts val="0"/>
              </a:spcBef>
            </a:pPr>
            <a:endParaRPr lang="en" sz="1300" dirty="0">
              <a:solidFill>
                <a:schemeClr val="bg1"/>
              </a:solidFill>
            </a:endParaRPr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Already underway and coordinated with </a:t>
            </a:r>
            <a:r>
              <a:rPr lang="en-US" sz="24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ExE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P’s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Coronagraph Design Survey and Coronagraph Technology Roadmap studies.</a:t>
            </a:r>
          </a:p>
        </p:txBody>
      </p:sp>
    </p:spTree>
    <p:extLst>
      <p:ext uri="{BB962C8B-B14F-4D97-AF65-F5344CB8AC3E}">
        <p14:creationId xmlns:p14="http://schemas.microsoft.com/office/powerpoint/2010/main" val="88263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1C0B-8E23-EB8F-8747-C78229B2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61" y="274639"/>
            <a:ext cx="7463246" cy="114300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Yield Inputs Task Group</a:t>
            </a:r>
            <a:b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Co-Leads: Tiffany Glassman (Northrop) and Dmitry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Savransky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(Cornell)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E4D6-7E51-8A32-BC79-597621040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580606"/>
            <a:ext cx="7063401" cy="5054109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&amp; document all yield input assumptions</a:t>
            </a:r>
            <a:endParaRPr lang="en-US" sz="24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endParaRPr lang="en-US" sz="13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r>
              <a:rPr lang="en" sz="2400" dirty="0">
                <a:solidFill>
                  <a:schemeClr val="bg1"/>
                </a:solidFill>
              </a:rPr>
              <a:t>Efforts will include:</a:t>
            </a:r>
          </a:p>
          <a:p>
            <a:pPr lvl="1" fontAlgn="base">
              <a:lnSpc>
                <a:spcPct val="110000"/>
              </a:lnSpc>
              <a:spcBef>
                <a:spcPts val="0"/>
              </a:spcBef>
            </a:pPr>
            <a:r>
              <a:rPr lang="en" sz="2000" dirty="0">
                <a:solidFill>
                  <a:schemeClr val="bg1"/>
                </a:solidFill>
              </a:rPr>
              <a:t>Review inputs of yield codes</a:t>
            </a:r>
          </a:p>
          <a:p>
            <a:pPr lvl="1" fontAlgn="base">
              <a:lnSpc>
                <a:spcPct val="110000"/>
              </a:lnSpc>
              <a:spcBef>
                <a:spcPts val="0"/>
              </a:spcBef>
            </a:pPr>
            <a:r>
              <a:rPr lang="en" sz="2000" dirty="0">
                <a:solidFill>
                  <a:schemeClr val="bg1"/>
                </a:solidFill>
              </a:rPr>
              <a:t>Review </a:t>
            </a:r>
            <a:r>
              <a:rPr lang="en" sz="2000" dirty="0" err="1">
                <a:solidFill>
                  <a:schemeClr val="bg1"/>
                </a:solidFill>
              </a:rPr>
              <a:t>HabEx</a:t>
            </a:r>
            <a:r>
              <a:rPr lang="en" sz="2000" dirty="0">
                <a:solidFill>
                  <a:schemeClr val="bg1"/>
                </a:solidFill>
              </a:rPr>
              <a:t>/LUVOIR assumptions</a:t>
            </a:r>
          </a:p>
          <a:p>
            <a:pPr lvl="1" fontAlgn="base">
              <a:lnSpc>
                <a:spcPct val="110000"/>
              </a:lnSpc>
              <a:spcBef>
                <a:spcPts val="0"/>
              </a:spcBef>
            </a:pPr>
            <a:r>
              <a:rPr lang="en" sz="2000" dirty="0">
                <a:solidFill>
                  <a:schemeClr val="bg1"/>
                </a:solidFill>
              </a:rPr>
              <a:t>Identify those prescribed by EAC vs those that are defined by us/other WGs</a:t>
            </a:r>
          </a:p>
          <a:p>
            <a:pPr lvl="1" fontAlgn="base">
              <a:lnSpc>
                <a:spcPct val="110000"/>
              </a:lnSpc>
              <a:spcBef>
                <a:spcPts val="0"/>
              </a:spcBef>
            </a:pPr>
            <a:r>
              <a:rPr lang="en" sz="2000" dirty="0">
                <a:solidFill>
                  <a:schemeClr val="bg1"/>
                </a:solidFill>
              </a:rPr>
              <a:t>Identify those that needed to be updated</a:t>
            </a:r>
          </a:p>
          <a:p>
            <a:pPr lvl="1" fontAlgn="base">
              <a:lnSpc>
                <a:spcPct val="110000"/>
              </a:lnSpc>
              <a:spcBef>
                <a:spcPts val="0"/>
              </a:spcBef>
            </a:pPr>
            <a:r>
              <a:rPr lang="en" sz="2000" dirty="0">
                <a:solidFill>
                  <a:schemeClr val="bg1"/>
                </a:solidFill>
              </a:rPr>
              <a:t>Define nominal assumptions</a:t>
            </a:r>
          </a:p>
          <a:p>
            <a:pPr lvl="1" fontAlgn="base">
              <a:lnSpc>
                <a:spcPct val="110000"/>
              </a:lnSpc>
              <a:spcBef>
                <a:spcPts val="0"/>
              </a:spcBef>
            </a:pPr>
            <a:r>
              <a:rPr lang="en" sz="2000" dirty="0">
                <a:solidFill>
                  <a:schemeClr val="bg1"/>
                </a:solidFill>
              </a:rPr>
              <a:t>Create clear documentation</a:t>
            </a:r>
          </a:p>
          <a:p>
            <a:pPr lvl="1" fontAlgn="base">
              <a:lnSpc>
                <a:spcPct val="110000"/>
              </a:lnSpc>
              <a:spcBef>
                <a:spcPts val="0"/>
              </a:spcBef>
            </a:pPr>
            <a:endParaRPr lang="en" sz="1300" dirty="0">
              <a:solidFill>
                <a:schemeClr val="bg1"/>
              </a:solidFill>
            </a:endParaRPr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Will be contacting WG/SG leads/liaisons for input on specific topics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5A2419-C536-F165-2F19-FFBCAE137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896" y="615173"/>
            <a:ext cx="4427819" cy="31338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FC6C60-57F6-3E6E-D11F-2E36C3202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599" y="3892786"/>
            <a:ext cx="3720922" cy="22717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A02A97-5060-7AC7-6DF1-F9E5C5320D03}"/>
              </a:ext>
            </a:extLst>
          </p:cNvPr>
          <p:cNvSpPr txBox="1"/>
          <p:nvPr/>
        </p:nvSpPr>
        <p:spPr>
          <a:xfrm>
            <a:off x="7994223" y="6308304"/>
            <a:ext cx="3958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</a:rPr>
              <a:t>Example of possible summary document</a:t>
            </a:r>
          </a:p>
        </p:txBody>
      </p:sp>
    </p:spTree>
    <p:extLst>
      <p:ext uri="{BB962C8B-B14F-4D97-AF65-F5344CB8AC3E}">
        <p14:creationId xmlns:p14="http://schemas.microsoft.com/office/powerpoint/2010/main" val="288065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43603</TotalTime>
  <Words>1201</Words>
  <Application>Microsoft Macintosh PowerPoint</Application>
  <PresentationFormat>Widescreen</PresentationFormat>
  <Paragraphs>189</Paragraphs>
  <Slides>17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ESYWG Full Membership Meeting</vt:lpstr>
      <vt:lpstr>Logistics and Resources</vt:lpstr>
      <vt:lpstr>GOMAP-HWO Code of Conduct &amp; Reporting Protocol  </vt:lpstr>
      <vt:lpstr>ESYWG Products &amp; Timeline</vt:lpstr>
      <vt:lpstr>ESYWG Products &amp; Timeline</vt:lpstr>
      <vt:lpstr>ESYWG Products &amp; Timeline</vt:lpstr>
      <vt:lpstr>Task Groups</vt:lpstr>
      <vt:lpstr>ETC Calibration Task Group Lead: Chris Stark (NASA Goddard)</vt:lpstr>
      <vt:lpstr>Yield Inputs Task Group Co-Leads: Tiffany Glassman (Northrop) and Dmitry Savransky (Cornell)</vt:lpstr>
      <vt:lpstr>Survey Strategy Task Group Co-Leads: Kevin Fogarty (NASA Ames) and Natasha Latouf (George Mason)</vt:lpstr>
      <vt:lpstr>Visualizations Task Group Co-Leads: Corey Spohn (GSFC) and Sarah Steiger (STScI)</vt:lpstr>
      <vt:lpstr>Task Group Updates</vt:lpstr>
      <vt:lpstr>ETC Calibration Task Group Update</vt:lpstr>
      <vt:lpstr>PowerPoint Presentation</vt:lpstr>
      <vt:lpstr>Near-Term Plans</vt:lpstr>
      <vt:lpstr>Near-Term Plans</vt:lpstr>
      <vt:lpstr>Featured Topic:  Target Stars for HWO Direct Imaging  Eric Mamajek (ExEP) Co-Chair of Target Stars and Systems sub-Working Group </vt:lpstr>
    </vt:vector>
  </TitlesOfParts>
  <Company>CIW/DTM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Stark</dc:creator>
  <cp:lastModifiedBy>Stark, Christopher C (GSFC-6670)</cp:lastModifiedBy>
  <cp:revision>193</cp:revision>
  <dcterms:created xsi:type="dcterms:W3CDTF">2018-04-09T19:03:17Z</dcterms:created>
  <dcterms:modified xsi:type="dcterms:W3CDTF">2024-05-02T19:03:21Z</dcterms:modified>
</cp:coreProperties>
</file>