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595" r:id="rId2"/>
    <p:sldId id="263" r:id="rId3"/>
    <p:sldId id="260" r:id="rId4"/>
    <p:sldId id="261" r:id="rId5"/>
    <p:sldId id="258" r:id="rId6"/>
    <p:sldId id="593" r:id="rId7"/>
    <p:sldId id="259" r:id="rId8"/>
    <p:sldId id="596" r:id="rId9"/>
    <p:sldId id="264" r:id="rId10"/>
    <p:sldId id="602" r:id="rId11"/>
    <p:sldId id="603" r:id="rId12"/>
    <p:sldId id="594" r:id="rId13"/>
    <p:sldId id="266" r:id="rId14"/>
    <p:sldId id="344" r:id="rId15"/>
    <p:sldId id="605" r:id="rId16"/>
    <p:sldId id="606" r:id="rId17"/>
    <p:sldId id="597" r:id="rId18"/>
    <p:sldId id="607" r:id="rId19"/>
    <p:sldId id="608" r:id="rId20"/>
    <p:sldId id="599" r:id="rId21"/>
    <p:sldId id="609" r:id="rId2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813"/>
    <a:srgbClr val="585859"/>
    <a:srgbClr val="B7BA03"/>
    <a:srgbClr val="D7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8" autoAdjust="0"/>
    <p:restoredTop sz="94718"/>
  </p:normalViewPr>
  <p:slideViewPr>
    <p:cSldViewPr snapToGrid="0" snapToObjects="1">
      <p:cViewPr varScale="1">
        <p:scale>
          <a:sx n="98" d="100"/>
          <a:sy n="98" d="100"/>
        </p:scale>
        <p:origin x="232" y="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1275-DECE-C044-8E82-8804203BC79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3B78F-F14F-5E4C-8E58-DCE9AFF8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5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638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14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3a18705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3a18705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1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78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8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405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3a18705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3a18705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3a187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3a187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3a1870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53a1870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3a1870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3a18705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3a1870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3a1870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3a18705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3a18705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64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0959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0959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591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8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DF94-D7E0-5744-9777-1561478DFA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iURjzKsqGG6_EXyJRNEAadZU0Rc93ZJ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IKG7u2gLjxv8XdYZSA-HG84odmjvOqC_LH6Xl13I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O-GOMAP-Working-Groups/Science-Case-Simulation-ES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371294"/>
            <a:ext cx="12192000" cy="3887197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ESYWG Advisory Committee Meeting</a:t>
            </a:r>
            <a:br>
              <a:rPr lang="en" sz="6000" b="1" dirty="0">
                <a:solidFill>
                  <a:schemeClr val="bg1"/>
                </a:solidFill>
              </a:rPr>
            </a:br>
            <a:br>
              <a:rPr lang="en" sz="6000" b="1" dirty="0">
                <a:solidFill>
                  <a:schemeClr val="bg1"/>
                </a:solidFill>
              </a:rPr>
            </a:br>
            <a:r>
              <a:rPr lang="en" sz="4000" b="1" dirty="0">
                <a:solidFill>
                  <a:schemeClr val="bg1"/>
                </a:solidFill>
              </a:rPr>
              <a:t>Please have the ESYWG google drive open on your machine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EFDA3534-4DEA-4BCF-651F-19AF69690A14}"/>
              </a:ext>
            </a:extLst>
          </p:cNvPr>
          <p:cNvSpPr txBox="1">
            <a:spLocks/>
          </p:cNvSpPr>
          <p:nvPr/>
        </p:nvSpPr>
        <p:spPr>
          <a:xfrm>
            <a:off x="417000" y="4258491"/>
            <a:ext cx="11358000" cy="277872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>
            <a:lvl1pPr marL="457200" lvl="0" indent="-38100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4/18/2024 </a:t>
            </a: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3FD31-724C-9036-EB1B-3F4FA691D174}"/>
              </a:ext>
            </a:extLst>
          </p:cNvPr>
          <p:cNvSpPr txBox="1"/>
          <p:nvPr/>
        </p:nvSpPr>
        <p:spPr>
          <a:xfrm>
            <a:off x="0" y="5186680"/>
            <a:ext cx="6485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Chris Stark</a:t>
            </a:r>
          </a:p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NASA GSFC</a:t>
            </a:r>
          </a:p>
          <a:p>
            <a:pPr marL="7620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christopher.c.stark@nasa.gov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0C47F-D141-722E-842D-0191CC51ADC2}"/>
              </a:ext>
            </a:extLst>
          </p:cNvPr>
          <p:cNvSpPr txBox="1"/>
          <p:nvPr/>
        </p:nvSpPr>
        <p:spPr>
          <a:xfrm>
            <a:off x="5706292" y="5186679"/>
            <a:ext cx="6485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Dmitry </a:t>
            </a:r>
            <a:r>
              <a:rPr lang="en-US" dirty="0" err="1">
                <a:solidFill>
                  <a:schemeClr val="bg1"/>
                </a:solidFill>
              </a:rPr>
              <a:t>Savransky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8B45F0DD-A0F6-BFFA-0340-0F97FB7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5" y="2510513"/>
            <a:ext cx="569284" cy="5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8B45F0DD-A0F6-BFFA-0340-0F97FB7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5" y="2510513"/>
            <a:ext cx="569284" cy="569284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BFB3BFCB-5969-BBFA-556B-20E4B633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84" y="3219179"/>
            <a:ext cx="569284" cy="5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1742894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Update on ETC </a:t>
            </a:r>
            <a:br>
              <a:rPr lang="en" sz="6000" b="1" dirty="0">
                <a:solidFill>
                  <a:schemeClr val="bg1"/>
                </a:solidFill>
              </a:rPr>
            </a:br>
            <a:r>
              <a:rPr lang="en" sz="6000" b="1" dirty="0">
                <a:solidFill>
                  <a:schemeClr val="bg1"/>
                </a:solidFill>
              </a:rPr>
              <a:t>Benchmarking/Cross-Model Validation</a:t>
            </a:r>
            <a:endParaRPr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0" y="-98969"/>
            <a:ext cx="12192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dirty="0">
                <a:solidFill>
                  <a:schemeClr val="bg1"/>
                </a:solidFill>
              </a:rPr>
              <a:t>First Task: ETC Benchmarking/Cross-Model Validation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8582775" y="1509275"/>
            <a:ext cx="3637783" cy="45552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/>
          <a:p>
            <a:r>
              <a:rPr lang="en" sz="2200" dirty="0">
                <a:solidFill>
                  <a:schemeClr val="bg1"/>
                </a:solidFill>
              </a:rPr>
              <a:t>Identified existing ETCs</a:t>
            </a:r>
            <a:endParaRPr sz="2200" dirty="0">
              <a:solidFill>
                <a:schemeClr val="bg1"/>
              </a:solidFill>
            </a:endParaRPr>
          </a:p>
          <a:p>
            <a:r>
              <a:rPr lang="en" sz="2200" dirty="0">
                <a:solidFill>
                  <a:schemeClr val="bg1"/>
                </a:solidFill>
              </a:rPr>
              <a:t>Defined common inputs</a:t>
            </a:r>
            <a:endParaRPr sz="2200" dirty="0">
              <a:solidFill>
                <a:schemeClr val="bg1"/>
              </a:solidFill>
            </a:endParaRPr>
          </a:p>
          <a:p>
            <a:r>
              <a:rPr lang="en" sz="2200" dirty="0">
                <a:solidFill>
                  <a:schemeClr val="bg1"/>
                </a:solidFill>
              </a:rPr>
              <a:t>Comparing inputs, astrophysical fluxes, intermediate parameters, count rates, and exposure times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Working meetings every Monday @ 3:30 PM ET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Big thank you to Sarah </a:t>
            </a:r>
            <a:r>
              <a:rPr lang="en-US" sz="2200" b="1" dirty="0" err="1">
                <a:solidFill>
                  <a:schemeClr val="bg1"/>
                </a:solidFill>
              </a:rPr>
              <a:t>Steiger</a:t>
            </a:r>
            <a:r>
              <a:rPr lang="en-US" sz="2200" b="1" dirty="0">
                <a:solidFill>
                  <a:schemeClr val="bg1"/>
                </a:solidFill>
              </a:rPr>
              <a:t> and Armen </a:t>
            </a:r>
            <a:r>
              <a:rPr lang="en-US" sz="2200" b="1" dirty="0" err="1">
                <a:solidFill>
                  <a:schemeClr val="bg1"/>
                </a:solidFill>
              </a:rPr>
              <a:t>Tokadjian</a:t>
            </a:r>
            <a:endParaRPr lang="en-US" sz="2200" b="1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1114" y="438757"/>
            <a:ext cx="1173476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https://drive.google.com/drive/u/1/folders/1iURjzKsqGG6_EXyJRNEAadZU0Rc93ZJa</a:t>
            </a:r>
            <a:r>
              <a:rPr lang="en" sz="1200" dirty="0">
                <a:solidFill>
                  <a:schemeClr val="bg1"/>
                </a:solidFill>
              </a:rPr>
              <a:t> </a:t>
            </a: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E76B-D1B7-60BC-48B5-9A153F23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8" y="808059"/>
            <a:ext cx="8546118" cy="60499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3">
            <a:extLst>
              <a:ext uri="{FF2B5EF4-FFF2-40B4-BE49-F238E27FC236}">
                <a16:creationId xmlns:a16="http://schemas.microsoft.com/office/drawing/2014/main" id="{C3344B67-C069-7F59-9314-E9E5A287B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0039"/>
            <a:ext cx="12192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dirty="0">
                <a:solidFill>
                  <a:schemeClr val="bg1"/>
                </a:solidFill>
              </a:rPr>
              <a:t>First Task: ETC Benchmarking/Cross-Model Validation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83;p23">
            <a:extLst>
              <a:ext uri="{FF2B5EF4-FFF2-40B4-BE49-F238E27FC236}">
                <a16:creationId xmlns:a16="http://schemas.microsoft.com/office/drawing/2014/main" id="{E620F9A4-EC01-7770-07BB-4BC4C416F09C}"/>
              </a:ext>
            </a:extLst>
          </p:cNvPr>
          <p:cNvSpPr txBox="1">
            <a:spLocks/>
          </p:cNvSpPr>
          <p:nvPr/>
        </p:nvSpPr>
        <p:spPr>
          <a:xfrm>
            <a:off x="7809059" y="908383"/>
            <a:ext cx="4411500" cy="45552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Roughly 75% done</a:t>
            </a:r>
          </a:p>
          <a:p>
            <a:r>
              <a:rPr lang="en-US" sz="2000" dirty="0">
                <a:solidFill>
                  <a:schemeClr val="bg1"/>
                </a:solidFill>
              </a:rPr>
              <a:t>Have agreed on all values for detection calculations for HIP 32439</a:t>
            </a:r>
          </a:p>
          <a:p>
            <a:r>
              <a:rPr lang="en-US" sz="2000" dirty="0">
                <a:solidFill>
                  <a:schemeClr val="bg1"/>
                </a:solidFill>
              </a:rPr>
              <a:t>Currently disagreeing on stray light from binary stars (should wrap up this week)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wrap up all detection issues this week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Move on to spectral characterization times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Participation in this is open to anyone interested that has an ETC to benchmark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Participation can occur later as well; benchmarking document will be kept permanently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2926E-EBDB-04FA-2112-A399A1D4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" y="1317393"/>
            <a:ext cx="777240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3">
            <a:extLst>
              <a:ext uri="{FF2B5EF4-FFF2-40B4-BE49-F238E27FC236}">
                <a16:creationId xmlns:a16="http://schemas.microsoft.com/office/drawing/2014/main" id="{C3344B67-C069-7F59-9314-E9E5A287B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0039"/>
            <a:ext cx="12192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dirty="0">
                <a:solidFill>
                  <a:schemeClr val="bg1"/>
                </a:solidFill>
              </a:rPr>
              <a:t>First Task: ETC Benchmarking/Cross-Model Validation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83;p23">
            <a:extLst>
              <a:ext uri="{FF2B5EF4-FFF2-40B4-BE49-F238E27FC236}">
                <a16:creationId xmlns:a16="http://schemas.microsoft.com/office/drawing/2014/main" id="{E620F9A4-EC01-7770-07BB-4BC4C416F09C}"/>
              </a:ext>
            </a:extLst>
          </p:cNvPr>
          <p:cNvSpPr txBox="1">
            <a:spLocks/>
          </p:cNvSpPr>
          <p:nvPr/>
        </p:nvSpPr>
        <p:spPr>
          <a:xfrm>
            <a:off x="371075" y="873539"/>
            <a:ext cx="10901210" cy="5874422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Lessons learned so far: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Cross-model validation of exposure times is a very valuable but significant effort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Identified several substantial and important issues that were fixed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Provided users with greater insight into how code worked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Coronagraph exposure times calculated at reasonable fidelity is a very detailed process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We have established a method/format for cross-model validation that should greatly reduce this effort in the future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There will always be differences between codes due to slightly different treatments (e.g. stellar fluxes)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the reason for disagreements is sometimes more important than addressing them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Agreement to the tens of percent level should be considered success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There are some areas where we yield codes could improve and adopt consistent </a:t>
            </a:r>
            <a:r>
              <a:rPr lang="en-US" sz="2000" dirty="0" err="1">
                <a:solidFill>
                  <a:schemeClr val="bg1"/>
                </a:solidFill>
              </a:rPr>
              <a:t>defintions</a:t>
            </a:r>
            <a:r>
              <a:rPr lang="en-US" sz="2000" dirty="0">
                <a:solidFill>
                  <a:schemeClr val="bg1"/>
                </a:solidFill>
              </a:rPr>
              <a:t>/inputs (e.g., D vs </a:t>
            </a:r>
            <a:r>
              <a:rPr lang="en-US" sz="2000" dirty="0" err="1">
                <a:solidFill>
                  <a:schemeClr val="bg1"/>
                </a:solidFill>
              </a:rPr>
              <a:t>D</a:t>
            </a:r>
            <a:r>
              <a:rPr lang="en-US" sz="2000" baseline="-25000" dirty="0" err="1">
                <a:solidFill>
                  <a:schemeClr val="bg1"/>
                </a:solidFill>
              </a:rPr>
              <a:t>inscribed</a:t>
            </a:r>
            <a:r>
              <a:rPr lang="en-US" sz="2000" dirty="0">
                <a:solidFill>
                  <a:schemeClr val="bg1"/>
                </a:solidFill>
              </a:rPr>
              <a:t>, PSF evaluations at large </a:t>
            </a:r>
            <a:r>
              <a:rPr lang="en-US" sz="2000" dirty="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 dirty="0">
                <a:solidFill>
                  <a:schemeClr val="bg1"/>
                </a:solidFill>
              </a:rPr>
              <a:t>/D, target list)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SEI will help with this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Having multiple exposure time calculators is a good way to cross-check results, identify issues, and check for consistency w/ inputs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We should repeat this validation effort infrequently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87502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8B45F0DD-A0F6-BFFA-0340-0F97FB7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5" y="2458261"/>
            <a:ext cx="569284" cy="569284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BFB3BFCB-5969-BBFA-556B-20E4B633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84" y="3166927"/>
            <a:ext cx="569284" cy="569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DC0B93-CE19-F7A8-C9B5-E81DB1387DCC}"/>
              </a:ext>
            </a:extLst>
          </p:cNvPr>
          <p:cNvCxnSpPr/>
          <p:nvPr/>
        </p:nvCxnSpPr>
        <p:spPr>
          <a:xfrm>
            <a:off x="235132" y="3840479"/>
            <a:ext cx="2602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7C148B-F034-1D3C-A71B-5889D26D385E}"/>
              </a:ext>
            </a:extLst>
          </p:cNvPr>
          <p:cNvCxnSpPr/>
          <p:nvPr/>
        </p:nvCxnSpPr>
        <p:spPr>
          <a:xfrm>
            <a:off x="256903" y="4554585"/>
            <a:ext cx="2602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5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Documenting assumptions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C1F71-CEB0-851B-1692-770D18EF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1890237"/>
            <a:ext cx="4558937" cy="3049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2E9DA-CC53-1BBC-90BD-77FC40A9AB01}"/>
              </a:ext>
            </a:extLst>
          </p:cNvPr>
          <p:cNvSpPr txBox="1"/>
          <p:nvPr/>
        </p:nvSpPr>
        <p:spPr>
          <a:xfrm>
            <a:off x="1933303" y="974177"/>
            <a:ext cx="746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Draft is in the ESYWG folder/Exposure Time Benchmarking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621BE-F88C-FD19-6EB8-43576C652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57" y="5130914"/>
            <a:ext cx="4802414" cy="172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3DA60-9935-D904-68F2-DC6B4FD35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05" y="1890237"/>
            <a:ext cx="3317602" cy="2265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F2C74-1CB1-6EF3-3647-E49582A8E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406" y="4286471"/>
            <a:ext cx="4070168" cy="26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8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Discussion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2E9DA-CC53-1BBC-90BD-77FC40A9AB01}"/>
              </a:ext>
            </a:extLst>
          </p:cNvPr>
          <p:cNvSpPr txBox="1"/>
          <p:nvPr/>
        </p:nvSpPr>
        <p:spPr>
          <a:xfrm>
            <a:off x="1384663" y="1444439"/>
            <a:ext cx="7398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the goals of the document?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Thoughts on format/how we will deliver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to include? Are we missing something?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specifically needs updating since LUVOIR/</a:t>
            </a:r>
            <a:r>
              <a:rPr lang="en-US" dirty="0" err="1">
                <a:solidFill>
                  <a:schemeClr val="bg1"/>
                </a:solidFill>
              </a:rPr>
              <a:t>HabEx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266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Observation/Survey Strategies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2E9DA-CC53-1BBC-90BD-77FC40A9AB01}"/>
              </a:ext>
            </a:extLst>
          </p:cNvPr>
          <p:cNvSpPr txBox="1"/>
          <p:nvPr/>
        </p:nvSpPr>
        <p:spPr>
          <a:xfrm>
            <a:off x="394063" y="1882589"/>
            <a:ext cx="5270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LUVOIR &amp; </a:t>
            </a:r>
            <a:r>
              <a:rPr lang="en-US" dirty="0" err="1">
                <a:solidFill>
                  <a:schemeClr val="bg1"/>
                </a:solidFill>
              </a:rPr>
              <a:t>HabEx</a:t>
            </a:r>
            <a:r>
              <a:rPr lang="en-US" dirty="0">
                <a:solidFill>
                  <a:schemeClr val="bg1"/>
                </a:solidFill>
              </a:rPr>
              <a:t> assumed multiple photometric detections to measure </a:t>
            </a:r>
            <a:r>
              <a:rPr lang="en-US" dirty="0" err="1">
                <a:solidFill>
                  <a:schemeClr val="bg1"/>
                </a:solidFill>
              </a:rPr>
              <a:t>exoEarth</a:t>
            </a:r>
            <a:r>
              <a:rPr lang="en-US" dirty="0">
                <a:solidFill>
                  <a:schemeClr val="bg1"/>
                </a:solidFill>
              </a:rPr>
              <a:t> orbits, then spectral characterization to search for water, then harder stuff...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Alternatives? Changes?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E.g., look for H2O + O2 </a:t>
            </a:r>
            <a:r>
              <a:rPr lang="en-US" dirty="0" err="1">
                <a:solidFill>
                  <a:schemeClr val="bg1"/>
                </a:solidFill>
              </a:rPr>
              <a:t>simultenaously</a:t>
            </a:r>
            <a:endParaRPr lang="en-US" dirty="0">
              <a:solidFill>
                <a:schemeClr val="bg1"/>
              </a:solidFill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straight for spectra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7F2D1-C9C3-C371-9AFA-450AACB0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92" y="1209312"/>
            <a:ext cx="6666909" cy="53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417000" y="240669"/>
            <a:ext cx="11358000" cy="238018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/>
          <a:p>
            <a:pPr>
              <a:buClr>
                <a:schemeClr val="dk1"/>
              </a:buClr>
              <a:buSzPct val="29729"/>
            </a:pPr>
            <a:r>
              <a:rPr lang="en-US" b="1" dirty="0">
                <a:solidFill>
                  <a:schemeClr val="bg1"/>
                </a:solidFill>
              </a:rPr>
              <a:t>Our charter</a:t>
            </a:r>
            <a:endParaRPr dirty="0">
              <a:solidFill>
                <a:schemeClr val="bg1"/>
              </a:solidFill>
            </a:endParaRPr>
          </a:p>
          <a:p>
            <a:pPr algn="l">
              <a:buClr>
                <a:schemeClr val="dk1"/>
              </a:buClr>
              <a:buSzPct val="29729"/>
            </a:pPr>
            <a:endParaRPr dirty="0">
              <a:solidFill>
                <a:schemeClr val="bg1"/>
              </a:solidFill>
            </a:endParaRPr>
          </a:p>
          <a:p>
            <a:pPr algn="l"/>
            <a:endParaRPr dirty="0">
              <a:solidFill>
                <a:schemeClr val="bg1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17084" y="2333464"/>
            <a:ext cx="11358000" cy="5321367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342900" indent="-342900">
              <a:buClr>
                <a:schemeClr val="lt1"/>
              </a:buClr>
              <a:buSzPts val="935"/>
            </a:pPr>
            <a:r>
              <a:rPr lang="en" sz="2800" dirty="0">
                <a:solidFill>
                  <a:schemeClr val="bg1"/>
                </a:solidFill>
              </a:rPr>
              <a:t>Provide multiple independent estimates of scientific productivity of HWO’s exoplanet imaging instrumentation to guide START and TAG efforts. </a:t>
            </a:r>
          </a:p>
          <a:p>
            <a:pPr marL="342900" indent="-342900">
              <a:buClr>
                <a:schemeClr val="lt1"/>
              </a:buClr>
              <a:buSzPts val="935"/>
            </a:pPr>
            <a:r>
              <a:rPr lang="en" sz="2800" dirty="0">
                <a:solidFill>
                  <a:schemeClr val="bg1"/>
                </a:solidFill>
              </a:rPr>
              <a:t>Standardize astrophysical assumptions and calibrate exposure times/yields</a:t>
            </a:r>
          </a:p>
          <a:p>
            <a:pPr marL="342900" indent="-342900">
              <a:buClr>
                <a:schemeClr val="lt1"/>
              </a:buClr>
              <a:buSzPts val="935"/>
            </a:pPr>
            <a:r>
              <a:rPr lang="en" sz="2800" dirty="0">
                <a:solidFill>
                  <a:schemeClr val="bg1"/>
                </a:solidFill>
              </a:rPr>
              <a:t>Estimate the exoplanet yields obtained via high contrast imaging to:</a:t>
            </a:r>
          </a:p>
          <a:p>
            <a:pPr marL="800100" lvl="1" indent="-342900">
              <a:buClr>
                <a:schemeClr val="lt1"/>
              </a:buClr>
              <a:buSzPts val="935"/>
            </a:pPr>
            <a:r>
              <a:rPr lang="en" dirty="0">
                <a:solidFill>
                  <a:schemeClr val="bg1"/>
                </a:solidFill>
              </a:rPr>
              <a:t>Aid TAG efforts by benchmarking architectures, guiding and identifying key trade studies, and mapping sensitivities to bulk mission parameters</a:t>
            </a:r>
          </a:p>
          <a:p>
            <a:pPr marL="800100" lvl="1" indent="-342900">
              <a:buClr>
                <a:schemeClr val="lt1"/>
              </a:buClr>
              <a:buSzPts val="935"/>
            </a:pPr>
            <a:r>
              <a:rPr lang="en" dirty="0">
                <a:solidFill>
                  <a:schemeClr val="bg1"/>
                </a:solidFill>
              </a:rPr>
              <a:t>Aid START efforts by evaluating yields for different science goals/metrics, informing target selection and survey design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Task Groups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Yield Input Parameters Task Group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Establish task group focused on EAC/CEC parameters and mission performance assumptions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" sz="2400" dirty="0" err="1">
                <a:solidFill>
                  <a:schemeClr val="bg1"/>
                </a:solidFill>
              </a:rPr>
              <a:t>eview</a:t>
            </a:r>
            <a:r>
              <a:rPr lang="en" sz="2400" dirty="0">
                <a:solidFill>
                  <a:schemeClr val="bg1"/>
                </a:solidFill>
              </a:rPr>
              <a:t> all astrophysical assumptions starting from </a:t>
            </a:r>
            <a:r>
              <a:rPr lang="en" sz="2400" dirty="0" err="1">
                <a:solidFill>
                  <a:schemeClr val="bg1"/>
                </a:solidFill>
              </a:rPr>
              <a:t>HabEx</a:t>
            </a:r>
            <a:r>
              <a:rPr lang="en" sz="2400" dirty="0">
                <a:solidFill>
                  <a:schemeClr val="bg1"/>
                </a:solidFill>
              </a:rPr>
              <a:t>/LUVOIR reports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Review survey strategies adopted in </a:t>
            </a:r>
            <a:r>
              <a:rPr lang="en" sz="2400" dirty="0" err="1">
                <a:solidFill>
                  <a:schemeClr val="bg1"/>
                </a:solidFill>
              </a:rPr>
              <a:t>HabEx</a:t>
            </a:r>
            <a:r>
              <a:rPr lang="en" sz="2400" dirty="0">
                <a:solidFill>
                  <a:schemeClr val="bg1"/>
                </a:solidFill>
              </a:rPr>
              <a:t>/LUVOIR reports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Make publicly available inputs accessible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Identify gaps in inputs</a:t>
            </a:r>
            <a:endParaRPr lang="en" sz="12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Deliver draft document of assumptions</a:t>
            </a:r>
          </a:p>
          <a:p>
            <a:pPr marL="342900" indent="-342900">
              <a:buClr>
                <a:schemeClr val="lt1"/>
              </a:buClr>
              <a:buSzPts val="523"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Observation Strategy Task Group</a:t>
            </a:r>
            <a:endParaRPr lang="en" sz="12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Deliver list of observation/survey strategies to investigate</a:t>
            </a:r>
            <a:endParaRPr lang="en" sz="12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Visualization Task Group (suggested by Bruce Macintosh)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Create list of possible visualizations desired from yield code and prioritize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Create code to produce visualizations?</a:t>
            </a:r>
            <a:endParaRPr lang="en" sz="12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7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Task Groups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Other ideas?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Thoughts on how to solicit participation/choose task leads?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17084" y="-3365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Where is the ESYWG (in the “org chart”)?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148044" y="1631190"/>
            <a:ext cx="11887200" cy="5120700"/>
            <a:chOff x="152400" y="1188720"/>
            <a:chExt cx="11887200" cy="5120700"/>
          </a:xfrm>
        </p:grpSpPr>
        <p:sp>
          <p:nvSpPr>
            <p:cNvPr id="85" name="Google Shape;85;p17"/>
            <p:cNvSpPr/>
            <p:nvPr/>
          </p:nvSpPr>
          <p:spPr>
            <a:xfrm>
              <a:off x="152400" y="1188720"/>
              <a:ext cx="11887200" cy="5120700"/>
            </a:xfrm>
            <a:prstGeom prst="rect">
              <a:avLst/>
            </a:prstGeom>
            <a:gradFill>
              <a:gsLst>
                <a:gs pos="0">
                  <a:srgbClr val="13D5BE">
                    <a:alpha val="40000"/>
                  </a:srgbClr>
                </a:gs>
                <a:gs pos="83000">
                  <a:srgbClr val="66A0FF">
                    <a:alpha val="40000"/>
                  </a:srgbClr>
                </a:gs>
                <a:gs pos="100000">
                  <a:srgbClr val="66A0FF">
                    <a:alpha val="4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algn="ctr"/>
              <a:endParaRPr sz="1300" b="1">
                <a:solidFill>
                  <a:srgbClr val="FFFFFF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endParaRPr>
            </a:p>
          </p:txBody>
        </p:sp>
        <p:grpSp>
          <p:nvGrpSpPr>
            <p:cNvPr id="86" name="Google Shape;86;p17"/>
            <p:cNvGrpSpPr/>
            <p:nvPr/>
          </p:nvGrpSpPr>
          <p:grpSpPr>
            <a:xfrm>
              <a:off x="1159248" y="1251937"/>
              <a:ext cx="9585705" cy="320569"/>
              <a:chOff x="1159248" y="1190868"/>
              <a:chExt cx="9585705" cy="320570"/>
            </a:xfrm>
          </p:grpSpPr>
          <p:sp>
            <p:nvSpPr>
              <p:cNvPr id="87" name="Google Shape;87;p17"/>
              <p:cNvSpPr txBox="1"/>
              <p:nvPr/>
            </p:nvSpPr>
            <p:spPr>
              <a:xfrm>
                <a:off x="1159248" y="1219080"/>
                <a:ext cx="1309500" cy="292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" sz="1300" b="1">
                    <a:solidFill>
                      <a:srgbClr val="97F6EA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START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Google Shape;88;p17"/>
              <p:cNvSpPr txBox="1"/>
              <p:nvPr/>
            </p:nvSpPr>
            <p:spPr>
              <a:xfrm>
                <a:off x="4860246" y="1219090"/>
                <a:ext cx="2471400" cy="292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" sz="1300" b="1">
                    <a:solidFill>
                      <a:srgbClr val="FFFFFF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Joint &amp; Community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Google Shape;89;p17"/>
              <p:cNvSpPr txBox="1"/>
              <p:nvPr/>
            </p:nvSpPr>
            <p:spPr>
              <a:xfrm>
                <a:off x="9723153" y="1190868"/>
                <a:ext cx="1021800" cy="292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" sz="1300" b="1">
                    <a:solidFill>
                      <a:srgbClr val="C1D8FF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TAG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Google Shape;90;p17"/>
            <p:cNvGrpSpPr/>
            <p:nvPr/>
          </p:nvGrpSpPr>
          <p:grpSpPr>
            <a:xfrm>
              <a:off x="447571" y="1783081"/>
              <a:ext cx="11296738" cy="4271047"/>
              <a:chOff x="456303" y="2224863"/>
              <a:chExt cx="11296738" cy="4271047"/>
            </a:xfrm>
          </p:grpSpPr>
          <p:sp>
            <p:nvSpPr>
              <p:cNvPr id="91" name="Google Shape;91;p17"/>
              <p:cNvSpPr/>
              <p:nvPr/>
            </p:nvSpPr>
            <p:spPr>
              <a:xfrm>
                <a:off x="4818079" y="2228619"/>
                <a:ext cx="17319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DEIA &amp; Mentorship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Scannapieco &amp; TBD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303" y="2224863"/>
                <a:ext cx="21030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Galaxy Growth</a:t>
                </a:r>
                <a:endParaRPr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Ravindranath</a:t>
                </a:r>
                <a:r>
                  <a:rPr lang="en" sz="13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 &amp; Postman</a:t>
                </a:r>
                <a:endParaRPr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2820071" y="2232445"/>
                <a:ext cx="17373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Living Worlds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Arney &amp; Parenteau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56303" y="3103683"/>
                <a:ext cx="1737300" cy="10215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Evolution of the Elements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Lee &amp; Scowen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2774351" y="3103683"/>
                <a:ext cx="18288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Solar System in Context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Robinson &amp; Shkolnik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3376653" y="4629488"/>
                <a:ext cx="17319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Communications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Schirner &amp; Straughn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006550" y="3424005"/>
                <a:ext cx="19203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GOMAP Synergies for Future Missions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Gaskin &amp; Oschmann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6604501" y="5814776"/>
                <a:ext cx="22860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Past Studies Comparison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Gaudi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6810709" y="2228619"/>
                <a:ext cx="17319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Science Case Simulation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Batalha &amp; Osten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7330188" y="3424005"/>
                <a:ext cx="18288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Science Data Simulation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Greene &amp; Tumlinson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7386246" y="4619391"/>
                <a:ext cx="20118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Science-Engineering Interface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Morrissey &amp; Sitarski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9835610" y="2228619"/>
                <a:ext cx="17319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Systems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Menzel &amp; Shaklan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9835610" y="4619391"/>
                <a:ext cx="17319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Technology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Bolcar &amp; Zhao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9650041" y="3424005"/>
                <a:ext cx="21030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Integrated Modeling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Levine &amp; Liu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3713282" y="5508310"/>
                <a:ext cx="21030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Artificial Intelligence &amp; Machine Learning</a:t>
                </a:r>
                <a:endParaRPr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Ansdell</a:t>
                </a:r>
                <a:r>
                  <a:rPr lang="en" sz="13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 &amp; Dean</a:t>
                </a:r>
                <a:endParaRPr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456303" y="4323022"/>
                <a:ext cx="24690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Ground-Based Astronomy in the 2030s/2040s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Lopez-Morales &amp; Miyazaki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456303" y="5508310"/>
                <a:ext cx="2469000" cy="9876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Space-Based Astronomy in the 2030s/2040s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Petre &amp; Kataria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9650041" y="5814776"/>
                <a:ext cx="2103000" cy="681000"/>
              </a:xfrm>
              <a:prstGeom prst="roundRect">
                <a:avLst>
                  <a:gd name="adj" fmla="val 16667"/>
                </a:avLst>
              </a:prstGeom>
              <a:solidFill>
                <a:srgbClr val="ECEFF1"/>
              </a:solidFill>
              <a:ln w="9525" cap="flat" cmpd="sng">
                <a:solidFill>
                  <a:srgbClr val="A1AAB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" sz="1300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Servicing</a:t>
                </a:r>
                <a:endParaRPr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" sz="1300" i="1">
                    <a:solidFill>
                      <a:srgbClr val="000000"/>
                    </a:solidFill>
                    <a:latin typeface="Arial" panose="020B0604020202020204" pitchFamily="34" charset="0"/>
                    <a:ea typeface="Avenir"/>
                    <a:cs typeface="Arial" panose="020B0604020202020204" pitchFamily="34" charset="0"/>
                    <a:sym typeface="Avenir"/>
                  </a:rPr>
                  <a:t>Van Campen &amp; Grunsfeld</a:t>
                </a:r>
                <a:endParaRPr sz="1300" i="1">
                  <a:solidFill>
                    <a:srgbClr val="000000"/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endParaRPr>
              </a:p>
            </p:txBody>
          </p:sp>
        </p:grpSp>
      </p:grpSp>
      <p:sp>
        <p:nvSpPr>
          <p:cNvPr id="109" name="Google Shape;109;p17"/>
          <p:cNvSpPr/>
          <p:nvPr/>
        </p:nvSpPr>
        <p:spPr>
          <a:xfrm>
            <a:off x="6685337" y="2098448"/>
            <a:ext cx="1884300" cy="1294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71A68-F5C0-BEC9-617E-BD1B28B66FB6}"/>
              </a:ext>
            </a:extLst>
          </p:cNvPr>
          <p:cNvSpPr txBox="1"/>
          <p:nvPr/>
        </p:nvSpPr>
        <p:spPr>
          <a:xfrm>
            <a:off x="148044" y="731518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 = Science, Technology, Architecture Review Team (the science-</a:t>
            </a:r>
            <a:r>
              <a:rPr lang="en-US" dirty="0" err="1">
                <a:solidFill>
                  <a:schemeClr val="bg1"/>
                </a:solidFill>
              </a:rPr>
              <a:t>ish</a:t>
            </a:r>
            <a:r>
              <a:rPr lang="en-US" dirty="0">
                <a:solidFill>
                  <a:schemeClr val="bg1"/>
                </a:solidFill>
              </a:rPr>
              <a:t> team)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 = Technical Assessment Group (the engineering-</a:t>
            </a:r>
            <a:r>
              <a:rPr lang="en-US" dirty="0" err="1">
                <a:solidFill>
                  <a:schemeClr val="bg1"/>
                </a:solidFill>
              </a:rPr>
              <a:t>ish</a:t>
            </a:r>
            <a:r>
              <a:rPr lang="en-US" dirty="0">
                <a:solidFill>
                  <a:schemeClr val="bg1"/>
                </a:solidFill>
              </a:rPr>
              <a:t> team)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17084" y="136165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Science Case Simulation Working Groups</a:t>
            </a:r>
            <a:endParaRPr b="1" dirty="0">
              <a:solidFill>
                <a:schemeClr val="bg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94588" y="1425875"/>
          <a:ext cx="11986875" cy="48718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Natasha Batalha (Ames)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Rachel Osten (STScI)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Aki Roberge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codes to simulate returns from potential HWO science cases, starting with three needed to help design an integrated science modeling framework.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Astrometry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Scott Gaudi (Ohio State)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Josh Pepper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Investigate performing high-precision astrometry with HWO and develop a tool to model astrometry surveys with a wide-field camera.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Exoplanet Direct Imaging Yields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Dmitry Savransky (Cornell)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 Stark (GSFC)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Aki Roberge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Simulate numbers of different kinds of exoplanets found in various HWO coronagraphic imaging surveys, and work to increase the fidelity of yield modeling codes.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Galaxy Evolution in the UV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Edmund Hodges-Kluck (GSFC)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Médéric Boquien (Université Côte d'Azur)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O'Meara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Simulate returns from a challenging galaxy evolution science case that uses multi-object ultraviolet spectroscopy.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94588" y="6369650"/>
            <a:ext cx="11845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u="sng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https://docs.google.com/spreadsheets/d/1iIKG7u2gLjxv8XdYZSA-HG84odmjvOqC_LH6Xl13Ivs</a:t>
            </a:r>
            <a:r>
              <a:rPr lang="en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7084" y="57789"/>
            <a:ext cx="11358000" cy="18102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Our advisory committee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6916" y="1379876"/>
            <a:ext cx="11358000" cy="509929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Co-Leads: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Chris Stark (NASA GSFC), Dmitry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Savransky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(Cornell)</a:t>
            </a:r>
            <a:endParaRPr sz="2000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Yields: 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Rhonda Morgan (JPL), Peter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Plavchan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(GMU), Corey Spohn (NASA GSFC/NPP), Tiffany Glassman (Northrop)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Stars: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Natalie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Hinkel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(LSU)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Occurrence rates: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Jessie Christiansen (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NExScI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), Steve Bryson (NASA ARC)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Exozodi: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Miles Currie (UW)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Exoplanet Models/Retrievals: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Renyu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Hu (JPL), Natasha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Latouf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(NASA GSFC NSF GRF),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Avi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Mandell (NASA GSFC)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Astrobiology: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Jake Lustig-Yaeger (JHU APL)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Coronagraphs: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Kevin Fogarty (NASA ARC),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Roser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Juanola-Parramon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(NASA GSFC/UMBC), Lucie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Leboulleux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(Grenoble), Dan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Sirbu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(NASA ARC)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WFSC: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Bruce Macintosh (UCSC), Susan Redmond (Caltech)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Telescope/systems: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Stuart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Shaklan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(JPL)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Exposure times/Detector/Roman: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Bijan Nemati (Tellus1 Scientific), Sarah 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Steiger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</a:t>
            </a:r>
            <a:r>
              <a:rPr lang="en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STScI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Stray light:</a:t>
            </a:r>
            <a:r>
              <a:rPr lang="en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Charley Noecker (JPL)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65138" indent="-465138">
              <a:spcAft>
                <a:spcPts val="1600"/>
              </a:spcAft>
              <a:buNone/>
            </a:pP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17084" y="136163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Liaisons to Other Working Groups/Subgroups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9808038" y="3237725"/>
            <a:ext cx="2112000" cy="1076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Discovering Living Worlds</a:t>
            </a:r>
            <a:endParaRPr sz="2200"/>
          </a:p>
        </p:txBody>
      </p:sp>
      <p:sp>
        <p:nvSpPr>
          <p:cNvPr id="123" name="Google Shape;123;p19"/>
          <p:cNvSpPr/>
          <p:nvPr/>
        </p:nvSpPr>
        <p:spPr>
          <a:xfrm>
            <a:off x="9752938" y="1741975"/>
            <a:ext cx="2112000" cy="1076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Systems</a:t>
            </a:r>
            <a:endParaRPr sz="2200"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907901" y="4819825"/>
            <a:ext cx="3324000" cy="1847700"/>
            <a:chOff x="6211500" y="1848425"/>
            <a:chExt cx="3324000" cy="1847700"/>
          </a:xfrm>
        </p:grpSpPr>
        <p:sp>
          <p:nvSpPr>
            <p:cNvPr id="125" name="Google Shape;125;p19"/>
            <p:cNvSpPr/>
            <p:nvPr/>
          </p:nvSpPr>
          <p:spPr>
            <a:xfrm>
              <a:off x="6211500" y="1848425"/>
              <a:ext cx="3230700" cy="18477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2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770850" y="2475000"/>
              <a:ext cx="2112000" cy="107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/>
                <a:t>High-Contrast</a:t>
              </a:r>
              <a:endParaRPr sz="2200"/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6211500" y="1910375"/>
              <a:ext cx="33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2200">
                  <a:solidFill>
                    <a:schemeClr val="dk1"/>
                  </a:solidFill>
                </a:rPr>
                <a:t>Science Data Simulation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28" name="Google Shape;128;p19"/>
          <p:cNvGrpSpPr/>
          <p:nvPr/>
        </p:nvGrpSpPr>
        <p:grpSpPr>
          <a:xfrm>
            <a:off x="174238" y="1741975"/>
            <a:ext cx="2632800" cy="2172600"/>
            <a:chOff x="172650" y="1741975"/>
            <a:chExt cx="2632800" cy="2172600"/>
          </a:xfrm>
        </p:grpSpPr>
        <p:sp>
          <p:nvSpPr>
            <p:cNvPr id="129" name="Google Shape;129;p19"/>
            <p:cNvSpPr/>
            <p:nvPr/>
          </p:nvSpPr>
          <p:spPr>
            <a:xfrm>
              <a:off x="172650" y="1741975"/>
              <a:ext cx="2632800" cy="21726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2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415500" y="2710325"/>
              <a:ext cx="2112000" cy="107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/>
                <a:t>Target Stars and Systems</a:t>
              </a:r>
              <a:endParaRPr sz="2200"/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172650" y="1848425"/>
              <a:ext cx="2632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2200">
                  <a:solidFill>
                    <a:schemeClr val="dk1"/>
                  </a:solidFill>
                </a:rPr>
                <a:t>Discovering Living 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" sz="2200">
                  <a:solidFill>
                    <a:schemeClr val="dk1"/>
                  </a:solidFill>
                </a:rPr>
                <a:t>Worlds</a:t>
              </a:r>
              <a:endParaRPr sz="2200">
                <a:solidFill>
                  <a:schemeClr val="dk1"/>
                </a:solidFill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326613" y="4611250"/>
            <a:ext cx="5276100" cy="2172600"/>
            <a:chOff x="304325" y="4342075"/>
            <a:chExt cx="5276100" cy="2172600"/>
          </a:xfrm>
        </p:grpSpPr>
        <p:grpSp>
          <p:nvGrpSpPr>
            <p:cNvPr id="133" name="Google Shape;133;p19"/>
            <p:cNvGrpSpPr/>
            <p:nvPr/>
          </p:nvGrpSpPr>
          <p:grpSpPr>
            <a:xfrm>
              <a:off x="304325" y="4342075"/>
              <a:ext cx="5276100" cy="2172600"/>
              <a:chOff x="3203250" y="6091775"/>
              <a:chExt cx="5276100" cy="2172600"/>
            </a:xfrm>
          </p:grpSpPr>
          <p:sp>
            <p:nvSpPr>
              <p:cNvPr id="134" name="Google Shape;134;p19"/>
              <p:cNvSpPr/>
              <p:nvPr/>
            </p:nvSpPr>
            <p:spPr>
              <a:xfrm>
                <a:off x="3203250" y="6091775"/>
                <a:ext cx="5276100" cy="21726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200"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3314425" y="7060125"/>
                <a:ext cx="2112000" cy="1076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2200"/>
                  <a:t>Characterizing Exoplanets</a:t>
                </a:r>
                <a:endParaRPr sz="2200"/>
              </a:p>
            </p:txBody>
          </p:sp>
          <p:sp>
            <p:nvSpPr>
              <p:cNvPr id="136" name="Google Shape;136;p19"/>
              <p:cNvSpPr txBox="1"/>
              <p:nvPr/>
            </p:nvSpPr>
            <p:spPr>
              <a:xfrm>
                <a:off x="3203250" y="6198225"/>
                <a:ext cx="5089800" cy="8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2200">
                    <a:solidFill>
                      <a:schemeClr val="dk1"/>
                    </a:solidFill>
                  </a:rPr>
                  <a:t>Understanding the Solar System in its Galactic Context</a:t>
                </a:r>
                <a:endParaRPr sz="2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7" name="Google Shape;137;p19"/>
            <p:cNvSpPr/>
            <p:nvPr/>
          </p:nvSpPr>
          <p:spPr>
            <a:xfrm>
              <a:off x="2805450" y="5339375"/>
              <a:ext cx="2632800" cy="107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/>
                <a:t>Demographics &amp; Architectures of Planetary Systems</a:t>
              </a:r>
              <a:endParaRPr sz="2200"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9537088" y="4611250"/>
            <a:ext cx="2543700" cy="2172600"/>
            <a:chOff x="8160800" y="6091775"/>
            <a:chExt cx="2543700" cy="2172600"/>
          </a:xfrm>
        </p:grpSpPr>
        <p:sp>
          <p:nvSpPr>
            <p:cNvPr id="139" name="Google Shape;139;p19"/>
            <p:cNvSpPr/>
            <p:nvPr/>
          </p:nvSpPr>
          <p:spPr>
            <a:xfrm>
              <a:off x="8160800" y="6091775"/>
              <a:ext cx="2543700" cy="21726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200"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8160800" y="6198225"/>
              <a:ext cx="247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2200">
                  <a:solidFill>
                    <a:schemeClr val="dk1"/>
                  </a:solidFill>
                </a:rPr>
                <a:t>Technology</a:t>
              </a:r>
              <a:endParaRPr sz="220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8339900" y="6995950"/>
              <a:ext cx="2112000" cy="107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/>
                <a:t>Coronagraphs</a:t>
              </a:r>
              <a:endParaRPr sz="2200"/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4555851" y="1356475"/>
            <a:ext cx="3324000" cy="1847700"/>
            <a:chOff x="6211500" y="1848425"/>
            <a:chExt cx="3324000" cy="1847700"/>
          </a:xfrm>
        </p:grpSpPr>
        <p:sp>
          <p:nvSpPr>
            <p:cNvPr id="143" name="Google Shape;143;p19"/>
            <p:cNvSpPr/>
            <p:nvPr/>
          </p:nvSpPr>
          <p:spPr>
            <a:xfrm>
              <a:off x="6211500" y="1848425"/>
              <a:ext cx="3230700" cy="18477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2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770850" y="2475000"/>
              <a:ext cx="2112000" cy="107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/>
                <a:t>Exoplanet Direct Imaging Yields</a:t>
              </a:r>
              <a:endParaRPr sz="2200"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6211500" y="1910375"/>
              <a:ext cx="33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2200">
                  <a:solidFill>
                    <a:schemeClr val="dk1"/>
                  </a:solidFill>
                </a:rPr>
                <a:t>Science Case Simulation</a:t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146" name="Google Shape;146;p19"/>
          <p:cNvCxnSpPr>
            <a:stCxn id="144" idx="1"/>
            <a:endCxn id="130" idx="3"/>
          </p:cNvCxnSpPr>
          <p:nvPr/>
        </p:nvCxnSpPr>
        <p:spPr>
          <a:xfrm flipH="1">
            <a:off x="2529201" y="2521400"/>
            <a:ext cx="2586000" cy="72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9"/>
          <p:cNvCxnSpPr>
            <a:stCxn id="144" idx="1"/>
          </p:cNvCxnSpPr>
          <p:nvPr/>
        </p:nvCxnSpPr>
        <p:spPr>
          <a:xfrm flipH="1">
            <a:off x="1536801" y="2521400"/>
            <a:ext cx="3578400" cy="306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9"/>
          <p:cNvCxnSpPr>
            <a:stCxn id="144" idx="2"/>
            <a:endCxn id="137" idx="0"/>
          </p:cNvCxnSpPr>
          <p:nvPr/>
        </p:nvCxnSpPr>
        <p:spPr>
          <a:xfrm flipH="1">
            <a:off x="4144101" y="3059750"/>
            <a:ext cx="2027100" cy="254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9"/>
          <p:cNvCxnSpPr>
            <a:stCxn id="144" idx="2"/>
            <a:endCxn id="127" idx="2"/>
          </p:cNvCxnSpPr>
          <p:nvPr/>
        </p:nvCxnSpPr>
        <p:spPr>
          <a:xfrm>
            <a:off x="6171201" y="3059750"/>
            <a:ext cx="1398600" cy="234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9"/>
          <p:cNvCxnSpPr>
            <a:stCxn id="144" idx="3"/>
            <a:endCxn id="141" idx="1"/>
          </p:cNvCxnSpPr>
          <p:nvPr/>
        </p:nvCxnSpPr>
        <p:spPr>
          <a:xfrm>
            <a:off x="7227201" y="2521400"/>
            <a:ext cx="2489100" cy="3532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9"/>
          <p:cNvCxnSpPr>
            <a:stCxn id="144" idx="3"/>
            <a:endCxn id="122" idx="1"/>
          </p:cNvCxnSpPr>
          <p:nvPr/>
        </p:nvCxnSpPr>
        <p:spPr>
          <a:xfrm>
            <a:off x="7227201" y="2521400"/>
            <a:ext cx="2580900" cy="125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9"/>
          <p:cNvCxnSpPr>
            <a:stCxn id="144" idx="3"/>
            <a:endCxn id="123" idx="1"/>
          </p:cNvCxnSpPr>
          <p:nvPr/>
        </p:nvCxnSpPr>
        <p:spPr>
          <a:xfrm rot="10800000" flipH="1">
            <a:off x="7227201" y="2280200"/>
            <a:ext cx="2525700" cy="24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2456313" y="2356400"/>
            <a:ext cx="248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900" dirty="0">
                <a:solidFill>
                  <a:schemeClr val="bg1"/>
                </a:solidFill>
              </a:rPr>
              <a:t>Natalie </a:t>
            </a:r>
            <a:r>
              <a:rPr lang="en" sz="1900" dirty="0" err="1">
                <a:solidFill>
                  <a:schemeClr val="bg1"/>
                </a:solidFill>
              </a:rPr>
              <a:t>Hinkel</a:t>
            </a:r>
            <a:endParaRPr sz="1900" dirty="0">
              <a:solidFill>
                <a:schemeClr val="bg1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338188" y="3671450"/>
            <a:ext cx="1977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900">
                <a:solidFill>
                  <a:schemeClr val="bg1"/>
                </a:solidFill>
              </a:rPr>
              <a:t>Jessie Christiansen </a:t>
            </a:r>
            <a:endParaRPr sz="1900">
              <a:solidFill>
                <a:schemeClr val="bg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85138" y="4100613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900">
                <a:solidFill>
                  <a:schemeClr val="bg1"/>
                </a:solidFill>
              </a:rPr>
              <a:t>Renyu Hu</a:t>
            </a:r>
            <a:endParaRPr sz="1900">
              <a:solidFill>
                <a:schemeClr val="bg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701738" y="3468713"/>
            <a:ext cx="1977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900">
                <a:solidFill>
                  <a:schemeClr val="bg1"/>
                </a:solidFill>
              </a:rPr>
              <a:t>Bruce Macintosh</a:t>
            </a:r>
            <a:endParaRPr sz="1900">
              <a:solidFill>
                <a:schemeClr val="bg1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739013" y="1955588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900">
                <a:solidFill>
                  <a:schemeClr val="bg1"/>
                </a:solidFill>
              </a:rPr>
              <a:t>Stuart Shaklan</a:t>
            </a:r>
            <a:endParaRPr sz="1900">
              <a:solidFill>
                <a:schemeClr val="bg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442818" y="2849838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900" dirty="0">
                <a:solidFill>
                  <a:schemeClr val="bg1"/>
                </a:solidFill>
              </a:rPr>
              <a:t>Jake Lustig-Yaeger</a:t>
            </a:r>
            <a:endParaRPr sz="1900" dirty="0">
              <a:solidFill>
                <a:schemeClr val="bg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8425538" y="3955113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900">
                <a:solidFill>
                  <a:schemeClr val="bg1"/>
                </a:solidFill>
              </a:rPr>
              <a:t>Dan Sirbu</a:t>
            </a:r>
            <a:endParaRPr sz="19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7084" y="-7525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Logistics and Resources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69817" y="1379877"/>
            <a:ext cx="12022183" cy="515155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2500" lnSpcReduction="20000"/>
          </a:bodyPr>
          <a:lstStyle/>
          <a:p>
            <a:r>
              <a:rPr lang="en" sz="3000" dirty="0">
                <a:solidFill>
                  <a:schemeClr val="bg1"/>
                </a:solidFill>
              </a:rPr>
              <a:t>Quasi-private ESYWG Google Drive</a:t>
            </a:r>
          </a:p>
          <a:p>
            <a:pPr lvl="1"/>
            <a:r>
              <a:rPr lang="en" sz="2600" dirty="0">
                <a:solidFill>
                  <a:schemeClr val="bg1"/>
                </a:solidFill>
              </a:rPr>
              <a:t>Mostly for Advisory Committee members, Task Group members, and specific people that need access to the group’s internal documents</a:t>
            </a:r>
          </a:p>
          <a:p>
            <a:pPr lvl="1"/>
            <a:r>
              <a:rPr lang="en" sz="2600" dirty="0">
                <a:solidFill>
                  <a:schemeClr val="bg1"/>
                </a:solidFill>
              </a:rPr>
              <a:t>Contact Chris if you need access (</a:t>
            </a:r>
            <a:r>
              <a:rPr lang="en" sz="2600" dirty="0" err="1">
                <a:solidFill>
                  <a:schemeClr val="bg1"/>
                </a:solidFill>
              </a:rPr>
              <a:t>christopher.c.stark@nasa.gov</a:t>
            </a:r>
            <a:r>
              <a:rPr lang="en" sz="2600" dirty="0">
                <a:solidFill>
                  <a:schemeClr val="bg1"/>
                </a:solidFill>
              </a:rPr>
              <a:t>)</a:t>
            </a:r>
          </a:p>
          <a:p>
            <a:endParaRPr lang="en" sz="3000" dirty="0">
              <a:solidFill>
                <a:schemeClr val="bg1"/>
              </a:solidFill>
            </a:endParaRPr>
          </a:p>
          <a:p>
            <a:r>
              <a:rPr lang="en" sz="3000" dirty="0">
                <a:solidFill>
                  <a:schemeClr val="bg1"/>
                </a:solidFill>
              </a:rPr>
              <a:t>Advisory Committee List Serv:</a:t>
            </a:r>
          </a:p>
          <a:p>
            <a:pPr lvl="1"/>
            <a:r>
              <a:rPr lang="en-US" sz="2600" dirty="0" err="1">
                <a:solidFill>
                  <a:schemeClr val="bg1"/>
                </a:solidFill>
              </a:rPr>
              <a:t>hwo-jwg-scs-esywg@nasa.gov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" sz="2600" dirty="0">
              <a:solidFill>
                <a:schemeClr val="bg1"/>
              </a:solidFill>
            </a:endParaRPr>
          </a:p>
          <a:p>
            <a:r>
              <a:rPr lang="en" sz="3000" dirty="0">
                <a:solidFill>
                  <a:schemeClr val="bg1"/>
                </a:solidFill>
              </a:rPr>
              <a:t>Public Slack:</a:t>
            </a:r>
          </a:p>
          <a:p>
            <a:pPr lvl="1"/>
            <a:r>
              <a:rPr lang="en" sz="2600" dirty="0" err="1">
                <a:solidFill>
                  <a:schemeClr val="bg1"/>
                </a:solidFill>
              </a:rPr>
              <a:t>HWO_Community</a:t>
            </a:r>
            <a:r>
              <a:rPr lang="en" sz="2600" dirty="0">
                <a:solidFill>
                  <a:schemeClr val="bg1"/>
                </a:solidFill>
              </a:rPr>
              <a:t> Slack, #</a:t>
            </a:r>
            <a:r>
              <a:rPr lang="en" sz="2600" dirty="0" err="1">
                <a:solidFill>
                  <a:schemeClr val="bg1"/>
                </a:solidFill>
              </a:rPr>
              <a:t>esywg</a:t>
            </a:r>
            <a:r>
              <a:rPr lang="en" sz="26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Public GitHub repository: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effectLst/>
                <a:hlinkClick r:id="rId3" tooltip="Original URL: https://github.com/HWO-GOMAP-Working-Groups/Science-Case-Simulation-ESY. Click or tap if you trust this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https://github.com/HWO-GOMAP-Working-Groups/Science-Case-Simulation-ESY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Meeting notes, public documents, public code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Corey Spohn (NASA Goddard) is the POC</a:t>
            </a:r>
            <a:endParaRPr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2761797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Goals, Plan of Work, &amp; Timeline</a:t>
            </a:r>
            <a:endParaRPr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4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43545</TotalTime>
  <Words>1836</Words>
  <Application>Microsoft Macintosh PowerPoint</Application>
  <PresentationFormat>Widescreen</PresentationFormat>
  <Paragraphs>249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ESYWG Advisory Committee Meeting  Please have the ESYWG google drive open on your machine</vt:lpstr>
      <vt:lpstr>Our charter  </vt:lpstr>
      <vt:lpstr>Where is the ESYWG (in the “org chart”)?</vt:lpstr>
      <vt:lpstr>Science Case Simulation Working Groups</vt:lpstr>
      <vt:lpstr>Our advisory committee</vt:lpstr>
      <vt:lpstr>Liaisons to Other Working Groups/Subgroups</vt:lpstr>
      <vt:lpstr>Logistics and Resources</vt:lpstr>
      <vt:lpstr>Goals, Plan of Work, &amp; Timeline</vt:lpstr>
      <vt:lpstr>ESYWG Products &amp; Timeline</vt:lpstr>
      <vt:lpstr>ESYWG Products &amp; Timeline</vt:lpstr>
      <vt:lpstr>ESYWG Products &amp; Timeline</vt:lpstr>
      <vt:lpstr>Update on ETC  Benchmarking/Cross-Model Validation</vt:lpstr>
      <vt:lpstr>First Task: ETC Benchmarking/Cross-Model Validation</vt:lpstr>
      <vt:lpstr>First Task: ETC Benchmarking/Cross-Model Validation</vt:lpstr>
      <vt:lpstr>First Task: ETC Benchmarking/Cross-Model Validation</vt:lpstr>
      <vt:lpstr>ESYWG Products &amp; Timeline</vt:lpstr>
      <vt:lpstr>Documenting assumptions</vt:lpstr>
      <vt:lpstr>Discussion</vt:lpstr>
      <vt:lpstr>Observation/Survey Strategies</vt:lpstr>
      <vt:lpstr>Task Groups</vt:lpstr>
      <vt:lpstr>Task Groups</vt:lpstr>
    </vt:vector>
  </TitlesOfParts>
  <Company>CIW/DTM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Stark</dc:creator>
  <cp:lastModifiedBy>Stark, Christopher C (GSFC-6670)</cp:lastModifiedBy>
  <cp:revision>192</cp:revision>
  <dcterms:created xsi:type="dcterms:W3CDTF">2018-04-09T19:03:17Z</dcterms:created>
  <dcterms:modified xsi:type="dcterms:W3CDTF">2024-04-18T19:18:47Z</dcterms:modified>
</cp:coreProperties>
</file>