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0" r:id="rId20"/>
    <p:sldId id="261" r:id="rId21"/>
    <p:sldId id="262" r:id="rId22"/>
    <p:sldId id="257" r:id="rId23"/>
    <p:sldId id="263" r:id="rId24"/>
    <p:sldId id="267" r:id="rId25"/>
    <p:sldId id="258" r:id="rId26"/>
    <p:sldId id="266" r:id="rId27"/>
    <p:sldId id="268" r:id="rId28"/>
    <p:sldId id="259" r:id="rId29"/>
    <p:sldId id="264" r:id="rId30"/>
    <p:sldId id="26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/>
          </p:cNvSpPr>
          <p:nvPr/>
        </p:nvSpPr>
        <p:spPr>
          <a:xfrm rot="0">
            <a:off x="9550400" y="-1270"/>
            <a:ext cx="2642235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1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787082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제목을 입력하십시오</a:t>
            </a:r>
          </a:p>
        </p:txBody>
      </p:sp>
      <p:sp>
        <p:nvSpPr>
          <p:cNvPr id="12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9550400" y="2132965"/>
            <a:ext cx="265493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2"/>
                </a:solidFill>
                <a:latin typeface="돋움" charset="0"/>
                <a:ea typeface="돋움" charset="0"/>
              </a:defRPr>
            </a:lvl1pPr>
          </a:lstStyle>
          <a:p>
            <a:pPr marL="342900" indent="-342900" latinLnBrk="0">
              <a:buFont typeface="Arial"/>
              <a:buChar char="•"/>
            </a:pPr>
            <a:r>
              <a:rPr lang="ko-KR" altLang="en-US" sz="2400">
                <a:solidFill>
                  <a:schemeClr val="tx2">
                    <a:lumMod val="20000"/>
                    <a:lumOff val="80000"/>
                  </a:schemeClr>
                </a:solidFill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 rot="0">
            <a:off x="8784590" y="-1270"/>
            <a:ext cx="3408045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0">
            <a:off x="0" y="0"/>
            <a:ext cx="8785225" cy="6238240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  <a:lvl2pPr marL="0" indent="0" latinLnBrk="0" lvl="1">
              <a:buFontTx/>
              <a:buNone/>
              <a:defRPr lang="en-GB" altLang="en-US">
                <a:latin typeface="돋움" charset="0"/>
                <a:ea typeface="돋움" charset="0"/>
              </a:defRPr>
            </a:lvl2pPr>
            <a:lvl3pPr marL="0" indent="0" latinLnBrk="0" lvl="2">
              <a:buFontTx/>
              <a:buNone/>
              <a:defRPr lang="en-GB" altLang="en-US">
                <a:latin typeface="돋움" charset="0"/>
                <a:ea typeface="돋움" charset="0"/>
              </a:defRPr>
            </a:lvl3pPr>
            <a:lvl4pPr marL="0" indent="0" latinLnBrk="0" lvl="3">
              <a:buFontTx/>
              <a:buNone/>
              <a:defRPr lang="en-GB" altLang="en-US">
                <a:latin typeface="돋움" charset="0"/>
                <a:ea typeface="돋움" charset="0"/>
              </a:defRPr>
            </a:lvl4pPr>
            <a:lvl5pPr marL="0" indent="0" latinLnBrk="0" lvl="4">
              <a:buFontTx/>
              <a:buNone/>
              <a:defRPr lang="en-GB" altLang="en-US">
                <a:latin typeface="돋움" charset="0"/>
                <a:ea typeface="돋움" charset="0"/>
              </a:defRPr>
            </a:lvl5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4000" cap="all" b="1">
                <a:solidFill>
                  <a:schemeClr val="tx1">
                    <a:lumMod val="65000"/>
                    <a:lumOff val="35000"/>
                  </a:schemeClr>
                </a:solidFill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돋움" charset="0"/>
                <a:ea typeface="돋움" charset="0"/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/>
          </p:cNvSpPr>
          <p:nvPr/>
        </p:nvSpPr>
        <p:spPr>
          <a:xfrm rot="0">
            <a:off x="4751705" y="-1270"/>
            <a:ext cx="7440930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9" name="Rectangle 7"/>
          <p:cNvSpPr>
            <a:spLocks/>
          </p:cNvSpPr>
          <p:nvPr/>
        </p:nvSpPr>
        <p:spPr>
          <a:xfrm rot="0">
            <a:off x="0" y="0"/>
            <a:ext cx="4752340" cy="6238240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/>
          </p:cNvSpPr>
          <p:nvPr/>
        </p:nvSpPr>
        <p:spPr>
          <a:xfrm rot="0">
            <a:off x="0" y="6237605"/>
            <a:ext cx="12192635" cy="622300"/>
          </a:xfrm>
          <a:prstGeom prst="rect"/>
          <a:solidFill>
            <a:schemeClr val="tx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7" name="Rectangle 7"/>
          <p:cNvSpPr>
            <a:spLocks/>
          </p:cNvSpPr>
          <p:nvPr/>
        </p:nvSpPr>
        <p:spPr>
          <a:xfrm rot="0">
            <a:off x="0" y="0"/>
            <a:ext cx="12192635" cy="1557655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39618477650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2702684379169.png"></Relationship><Relationship Id="rId2" Type="http://schemas.openxmlformats.org/officeDocument/2006/relationships/image" Target="../media/fImage2702684385724.pn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702684491478.png"></Relationship><Relationship Id="rId3" Type="http://schemas.openxmlformats.org/officeDocument/2006/relationships/image" Target="../media/fImage2702684519358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702684596962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07939541.jpeg"></Relationship><Relationship Id="rId3" Type="http://schemas.openxmlformats.org/officeDocument/2006/relationships/image" Target="../media/fImage130840968467.jpeg"></Relationship><Relationship Id="rId4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9509443441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133464708467.pn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840401046334.png"></Relationship><Relationship Id="rId3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13346465633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-178435" y="1802130"/>
            <a:ext cx="8867775" cy="95758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스퀘어라운드 Bold" charset="0"/>
                <a:ea typeface="나눔스퀘어라운드 Bold" charset="0"/>
              </a:rPr>
              <a:t>1조_Alpaka_ DB진행과정</a:t>
            </a:r>
            <a:endParaRPr lang="ko-KR" altLang="en-US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3" name="텍스트 상자 41"/>
          <p:cNvSpPr txBox="1">
            <a:spLocks/>
          </p:cNvSpPr>
          <p:nvPr/>
        </p:nvSpPr>
        <p:spPr>
          <a:xfrm rot="0">
            <a:off x="5112385" y="1101090"/>
            <a:ext cx="49161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 장윤수 함형우 배경빈 최세휘 전희창 최지석</a:t>
            </a:r>
            <a:endParaRPr lang="ko-KR" altLang="en-US" sz="18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4" name="텍스트 상자 42"/>
          <p:cNvSpPr txBox="1">
            <a:spLocks/>
          </p:cNvSpPr>
          <p:nvPr/>
        </p:nvSpPr>
        <p:spPr>
          <a:xfrm rot="0">
            <a:off x="5282565" y="734060"/>
            <a:ext cx="16300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1조</a:t>
            </a:r>
            <a:endParaRPr lang="ko-KR" altLang="en-US" sz="18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hanra/AppData/Roaming/PolarisOffice/ETemp/6148_15529824/fImage1396184776500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4" r="-1666" b="52076"/>
          <a:stretch>
            <a:fillRect/>
          </a:stretch>
        </p:blipFill>
        <p:spPr>
          <a:xfrm rot="0">
            <a:off x="3804920" y="1602105"/>
            <a:ext cx="4244975" cy="460311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6464300" y="1355090"/>
            <a:ext cx="470471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248285" y="115570"/>
            <a:ext cx="528574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03. 논리적 설계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4629150" y="1109980"/>
            <a:ext cx="331343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관계형 스키마 2차 수정본</a:t>
            </a:r>
            <a:endParaRPr lang="ko-KR" altLang="en-US" sz="22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6"/>
          <p:cNvSpPr txBox="1">
            <a:spLocks/>
          </p:cNvSpPr>
          <p:nvPr/>
        </p:nvSpPr>
        <p:spPr>
          <a:xfrm rot="0">
            <a:off x="248285" y="115570"/>
            <a:ext cx="528574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04. 물리적 설계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3" name="그림 27" descr="C:/Users/hanra/AppData/Roaming/PolarisOffice/ETemp/6148_15529824/fImage270268437916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5" t="59275" r="23449" b="-41754"/>
          <a:stretch>
            <a:fillRect/>
          </a:stretch>
        </p:blipFill>
        <p:spPr>
          <a:xfrm rot="0">
            <a:off x="107315" y="1575435"/>
            <a:ext cx="5426710" cy="9385300"/>
          </a:xfrm>
          <a:prstGeom prst="rect"/>
          <a:noFill/>
        </p:spPr>
      </p:pic>
      <p:pic>
        <p:nvPicPr>
          <p:cNvPr id="4" name="그림 28" descr="C:/Users/hanra/AppData/Roaming/PolarisOffice/ETemp/6148_15529824/fImage27026843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520" r="737" b="30011"/>
          <a:stretch>
            <a:fillRect/>
          </a:stretch>
        </p:blipFill>
        <p:spPr>
          <a:xfrm rot="0">
            <a:off x="5739130" y="1692910"/>
            <a:ext cx="6080125" cy="2453640"/>
          </a:xfrm>
          <a:prstGeom prst="rect"/>
          <a:noFill/>
        </p:spPr>
      </p:pic>
      <p:sp>
        <p:nvSpPr>
          <p:cNvPr id="5" name="텍스트 상자 29"/>
          <p:cNvSpPr txBox="1">
            <a:spLocks/>
          </p:cNvSpPr>
          <p:nvPr/>
        </p:nvSpPr>
        <p:spPr>
          <a:xfrm rot="0">
            <a:off x="2552065" y="1119505"/>
            <a:ext cx="75571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완성된 설계도로 ERCLOUD를 이용해 작성한 완성된 물리적 설계</a:t>
            </a:r>
            <a:endParaRPr lang="ko-KR" altLang="en-US" sz="18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6" name="텍스트 상자 30"/>
          <p:cNvSpPr txBox="1">
            <a:spLocks/>
          </p:cNvSpPr>
          <p:nvPr/>
        </p:nvSpPr>
        <p:spPr>
          <a:xfrm rot="0">
            <a:off x="1836420" y="5390515"/>
            <a:ext cx="34651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고객과 게시판을 잇는 DB설계</a:t>
            </a:r>
            <a:endParaRPr lang="ko-KR" altLang="en-US" sz="18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7" name="텍스트 상자 31"/>
          <p:cNvSpPr txBox="1">
            <a:spLocks/>
          </p:cNvSpPr>
          <p:nvPr/>
        </p:nvSpPr>
        <p:spPr>
          <a:xfrm rot="0">
            <a:off x="8103870" y="3662680"/>
            <a:ext cx="34651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고객의 권한 기능을 분류한 DB</a:t>
            </a:r>
            <a:endParaRPr lang="ko-KR" altLang="en-US" sz="18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48285" y="115570"/>
            <a:ext cx="528574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04. 물리적 설계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2552065" y="1119505"/>
            <a:ext cx="75571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완성된 설계도로 ERCLOUD를 이용해 작성한 완성된 물리적 설계</a:t>
            </a:r>
            <a:endParaRPr lang="ko-KR" altLang="en-US" sz="18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6" name="그림 33" descr="C:/Users/hanra/AppData/Roaming/PolarisOffice/ETemp/6148_15529824/fImage27026844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4" t="18198" r="29513" b="54431"/>
          <a:stretch>
            <a:fillRect/>
          </a:stretch>
        </p:blipFill>
        <p:spPr>
          <a:xfrm rot="0">
            <a:off x="250190" y="1817370"/>
            <a:ext cx="8945880" cy="4128770"/>
          </a:xfrm>
          <a:prstGeom prst="rect"/>
          <a:noFill/>
        </p:spPr>
      </p:pic>
      <p:sp>
        <p:nvSpPr>
          <p:cNvPr id="7" name="텍스트 상자 34"/>
          <p:cNvSpPr txBox="1">
            <a:spLocks/>
          </p:cNvSpPr>
          <p:nvPr/>
        </p:nvSpPr>
        <p:spPr>
          <a:xfrm rot="0">
            <a:off x="493395" y="2847975"/>
            <a:ext cx="37960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상품과, 상품을 구매할때 사용될 DB</a:t>
            </a:r>
            <a:endParaRPr lang="ko-KR" altLang="en-US" sz="18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8" name="그림 35" descr="C:/Users/hanra/AppData/Roaming/PolarisOffice/ETemp/6148_15529824/fImage270268451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4" t="3882" r="27366" b="64765"/>
          <a:stretch>
            <a:fillRect/>
          </a:stretch>
        </p:blipFill>
        <p:spPr>
          <a:xfrm rot="0">
            <a:off x="8756650" y="1575435"/>
            <a:ext cx="3376295" cy="4504690"/>
          </a:xfrm>
          <a:prstGeom prst="rect"/>
          <a:noFill/>
        </p:spPr>
      </p:pic>
      <p:sp>
        <p:nvSpPr>
          <p:cNvPr id="9" name="텍스트 상자 36"/>
          <p:cNvSpPr txBox="1">
            <a:spLocks/>
          </p:cNvSpPr>
          <p:nvPr/>
        </p:nvSpPr>
        <p:spPr>
          <a:xfrm rot="0">
            <a:off x="8586470" y="1765300"/>
            <a:ext cx="37071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상품을 구매하며 좌석을 선택한다.</a:t>
            </a:r>
            <a:endParaRPr lang="ko-KR" altLang="en-US" sz="18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48285" y="115570"/>
            <a:ext cx="528574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04. 물리적 설계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2552065" y="1119505"/>
            <a:ext cx="75571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완성된 설계도로 ERCLOUD를 이용해 작성한 완성된 물리적 설계</a:t>
            </a:r>
            <a:endParaRPr lang="ko-KR" altLang="en-US" sz="18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6" name="그림 37" descr="C:/Users/hanra/AppData/Roaming/PolarisOffice/ETemp/6148_15529824/fImage270268459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20110" y="1647190"/>
            <a:ext cx="5166995" cy="4307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83385"/>
            <a:ext cx="10973435" cy="498094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2000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  <a:lvl2pPr marL="0" indent="0" latinLnBrk="0" lvl="1">
              <a:buFontTx/>
              <a:buNone/>
              <a:defRPr lang="en-GB" altLang="en-US">
                <a:latin typeface="돋움" charset="0"/>
                <a:ea typeface="돋움" charset="0"/>
              </a:defRPr>
            </a:lvl2pPr>
            <a:lvl3pPr marL="0" indent="0" latinLnBrk="0" lvl="2">
              <a:buFontTx/>
              <a:buNone/>
              <a:defRPr lang="en-GB" altLang="en-US">
                <a:latin typeface="돋움" charset="0"/>
                <a:ea typeface="돋움" charset="0"/>
              </a:defRPr>
            </a:lvl3pPr>
            <a:lvl4pPr marL="0" indent="0" latinLnBrk="0" lvl="3">
              <a:buFontTx/>
              <a:buNone/>
              <a:defRPr lang="en-GB" altLang="en-US">
                <a:latin typeface="돋움" charset="0"/>
                <a:ea typeface="돋움" charset="0"/>
              </a:defRPr>
            </a:lvl4pPr>
            <a:lvl5pPr marL="0" indent="0" latinLnBrk="0" lvl="4">
              <a:buFontTx/>
              <a:buNone/>
              <a:defRPr lang="en-GB" altLang="en-US">
                <a:latin typeface="돋움" charset="0"/>
                <a:ea typeface="돋움" charset="0"/>
              </a:defRPr>
            </a:lvl5pPr>
          </a:lstStyle>
          <a:p>
            <a:pPr marL="342900" indent="-342900" latinLnBrk="0"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고객은 이름, 아이디, 비밀번호, 이메일, 전화번호, 회원상태, 가입날자, 프로필, 고유의 idx를 가진다.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고객은 권한이 부여됨에 따라 관리자로 나뉜다.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고객은 기능이 부여된다.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고객은 게시판에 글을 등록,수정,삭제 할 수 있다.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고객은 게시글에 댓글을 등록, 수정, 삭제 할 수 있다.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고객은 상품의 예매를 할 수 있다.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latinLnBrk="0">
              <a:buFontTx/>
              <a:buNone/>
            </a:pPr>
            <a:endParaRPr lang="ko-KR" altLang="en-US"/>
          </a:p>
          <a:p>
            <a:pPr marL="342900" indent="-342900" latinLnBrk="0">
              <a:buFont typeface="Arial"/>
              <a:buChar char="•"/>
            </a:pPr>
            <a:endParaRPr lang="ko-KR" altLang="en-US"/>
          </a:p>
          <a:p>
            <a:pPr marL="342900" indent="-342900" latinLnBrk="0">
              <a:buFont typeface="맑은 고딕"/>
              <a:buChar char="•"/>
            </a:pPr>
            <a:endParaRPr lang="ko-KR" altLang="en-US"/>
          </a:p>
        </p:txBody>
      </p:sp>
      <p:sp>
        <p:nvSpPr>
          <p:cNvPr id="4" name="텍스트 상자 22"/>
          <p:cNvSpPr txBox="1">
            <a:spLocks/>
          </p:cNvSpPr>
          <p:nvPr/>
        </p:nvSpPr>
        <p:spPr>
          <a:xfrm rot="0">
            <a:off x="248285" y="115570"/>
            <a:ext cx="5419725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01. 요구사항 분석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83385"/>
            <a:ext cx="10973435" cy="49809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  <a:lvl2pPr marL="0" indent="0" latinLnBrk="0" lvl="1">
              <a:buFontTx/>
              <a:buNone/>
              <a:defRPr lang="en-GB" altLang="en-US">
                <a:latin typeface="돋움" charset="0"/>
                <a:ea typeface="돋움" charset="0"/>
              </a:defRPr>
            </a:lvl2pPr>
            <a:lvl3pPr marL="0" indent="0" latinLnBrk="0" lvl="2">
              <a:buFontTx/>
              <a:buNone/>
              <a:defRPr lang="en-GB" altLang="en-US">
                <a:latin typeface="돋움" charset="0"/>
                <a:ea typeface="돋움" charset="0"/>
              </a:defRPr>
            </a:lvl3pPr>
            <a:lvl4pPr marL="0" indent="0" latinLnBrk="0" lvl="3">
              <a:buFontTx/>
              <a:buNone/>
              <a:defRPr lang="en-GB" altLang="en-US">
                <a:latin typeface="돋움" charset="0"/>
                <a:ea typeface="돋움" charset="0"/>
              </a:defRPr>
            </a:lvl4pPr>
            <a:lvl5pPr marL="0" indent="0" latinLnBrk="0" lvl="4">
              <a:buFontTx/>
              <a:buNone/>
              <a:defRPr lang="en-GB" altLang="en-US">
                <a:latin typeface="돋움" charset="0"/>
                <a:ea typeface="돋움" charset="0"/>
              </a:defRPr>
            </a:lvl5pPr>
          </a:lstStyle>
          <a:p>
            <a:pPr marL="342900" indent="-342900" latinLnBrk="0">
              <a:buFont typeface="Arial"/>
              <a:buChar char="•"/>
            </a:pPr>
            <a:endParaRPr lang="ko-KR" altLang="en-US" sz="3200">
              <a:latin typeface="돋움" charset="0"/>
              <a:ea typeface="돋움" charset="0"/>
            </a:endParaRPr>
          </a:p>
          <a:p>
            <a:pPr marL="342900" indent="-342900" latinLnBrk="0">
              <a:buFont typeface="Arial"/>
              <a:buChar char="•"/>
            </a:pPr>
            <a:endParaRPr lang="ko-KR" altLang="en-US" sz="3200">
              <a:latin typeface="돋움" charset="0"/>
              <a:ea typeface="돋움" charset="0"/>
            </a:endParaRPr>
          </a:p>
          <a:p>
            <a:pPr marL="342900" indent="-342900" latinLnBrk="0">
              <a:buFont typeface="맑은 고딕"/>
              <a:buChar char="•"/>
            </a:pPr>
            <a:endParaRPr lang="ko-KR" altLang="en-US" sz="3200">
              <a:latin typeface="돋움" charset="0"/>
              <a:ea typeface="돋움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48285" y="115570"/>
            <a:ext cx="527685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01. 요구사항 분석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5" name="내용 개체 틀 23"/>
          <p:cNvSpPr txBox="1">
            <a:spLocks/>
          </p:cNvSpPr>
          <p:nvPr>
            <p:ph type="obj" idx="2"/>
          </p:nvPr>
        </p:nvSpPr>
        <p:spPr>
          <a:xfrm rot="0">
            <a:off x="681355" y="1755140"/>
            <a:ext cx="10973435" cy="49809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  <a:lvl2pPr marL="0" indent="0" latinLnBrk="0" lvl="1">
              <a:buFontTx/>
              <a:buNone/>
              <a:defRPr lang="en-GB" altLang="en-US">
                <a:latin typeface="돋움" charset="0"/>
                <a:ea typeface="돋움" charset="0"/>
              </a:defRPr>
            </a:lvl2pPr>
            <a:lvl3pPr marL="0" indent="0" latinLnBrk="0" lvl="2">
              <a:buFontTx/>
              <a:buNone/>
              <a:defRPr lang="en-GB" altLang="en-US">
                <a:latin typeface="돋움" charset="0"/>
                <a:ea typeface="돋움" charset="0"/>
              </a:defRPr>
            </a:lvl3pPr>
            <a:lvl4pPr marL="0" indent="0" latinLnBrk="0" lvl="3">
              <a:buFontTx/>
              <a:buNone/>
              <a:defRPr lang="en-GB" altLang="en-US">
                <a:latin typeface="돋움" charset="0"/>
                <a:ea typeface="돋움" charset="0"/>
              </a:defRPr>
            </a:lvl4pPr>
            <a:lvl5pPr marL="0" indent="0" latinLnBrk="0" lvl="4">
              <a:buFontTx/>
              <a:buNone/>
              <a:defRPr lang="en-GB" altLang="en-US">
                <a:latin typeface="돋움" charset="0"/>
                <a:ea typeface="돋움" charset="0"/>
              </a:defRPr>
            </a:lvl5pPr>
          </a:lstStyle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관리자는 상품을 등록 할 수 있다.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관리자는 게시판의 생성, 삭제를 할 수 있다.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관리자는 고객에게 권한과 기능을 부여 할 수 있다.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Tx/>
              <a:buNone/>
            </a:pPr>
            <a:endParaRPr lang="ko-KR" altLang="en-US" sz="3200">
              <a:latin typeface="돋움" charset="0"/>
              <a:ea typeface="돋움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endParaRPr lang="ko-KR" altLang="en-US" sz="3200">
              <a:latin typeface="돋움" charset="0"/>
              <a:ea typeface="돋움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endParaRPr lang="ko-KR" altLang="en-US" sz="3200"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83385"/>
            <a:ext cx="10973435" cy="49809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  <a:lvl2pPr marL="0" indent="0" latinLnBrk="0" lvl="1">
              <a:buFontTx/>
              <a:buNone/>
              <a:defRPr lang="en-GB" altLang="en-US">
                <a:latin typeface="돋움" charset="0"/>
                <a:ea typeface="돋움" charset="0"/>
              </a:defRPr>
            </a:lvl2pPr>
            <a:lvl3pPr marL="0" indent="0" latinLnBrk="0" lvl="2">
              <a:buFontTx/>
              <a:buNone/>
              <a:defRPr lang="en-GB" altLang="en-US">
                <a:latin typeface="돋움" charset="0"/>
                <a:ea typeface="돋움" charset="0"/>
              </a:defRPr>
            </a:lvl3pPr>
            <a:lvl4pPr marL="0" indent="0" latinLnBrk="0" lvl="3">
              <a:buFontTx/>
              <a:buNone/>
              <a:defRPr lang="en-GB" altLang="en-US">
                <a:latin typeface="돋움" charset="0"/>
                <a:ea typeface="돋움" charset="0"/>
              </a:defRPr>
            </a:lvl4pPr>
            <a:lvl5pPr marL="0" indent="0" latinLnBrk="0" lvl="4">
              <a:buFontTx/>
              <a:buNone/>
              <a:defRPr lang="en-GB" altLang="en-US">
                <a:latin typeface="돋움" charset="0"/>
                <a:ea typeface="돋움" charset="0"/>
              </a:defRPr>
            </a:lvl5pPr>
          </a:lstStyle>
          <a:p>
            <a:pPr marL="342900" indent="-342900" latinLnBrk="0">
              <a:buFont typeface="Arial"/>
              <a:buChar char="•"/>
            </a:pPr>
            <a:endParaRPr lang="ko-KR" altLang="en-US" sz="3200">
              <a:latin typeface="돋움" charset="0"/>
              <a:ea typeface="돋움" charset="0"/>
            </a:endParaRPr>
          </a:p>
          <a:p>
            <a:pPr marL="342900" indent="-342900" latinLnBrk="0">
              <a:buFont typeface="Arial"/>
              <a:buChar char="•"/>
            </a:pPr>
            <a:endParaRPr lang="ko-KR" altLang="en-US" sz="3200">
              <a:latin typeface="돋움" charset="0"/>
              <a:ea typeface="돋움" charset="0"/>
            </a:endParaRPr>
          </a:p>
          <a:p>
            <a:pPr marL="342900" indent="-342900" latinLnBrk="0">
              <a:buFont typeface="맑은 고딕"/>
              <a:buChar char="•"/>
            </a:pPr>
            <a:endParaRPr lang="ko-KR" altLang="en-US" sz="3200">
              <a:latin typeface="돋움" charset="0"/>
              <a:ea typeface="돋움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48285" y="115570"/>
            <a:ext cx="527685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01. 요구사항 분석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5" name="내용 개체 틀 23"/>
          <p:cNvSpPr txBox="1">
            <a:spLocks/>
          </p:cNvSpPr>
          <p:nvPr>
            <p:ph type="obj" idx="2"/>
          </p:nvPr>
        </p:nvSpPr>
        <p:spPr>
          <a:xfrm rot="0">
            <a:off x="681355" y="1755140"/>
            <a:ext cx="10973435" cy="4980940"/>
          </a:xfrm>
          <a:prstGeom prst="rect"/>
        </p:spPr>
        <p:txBody>
          <a:bodyPr wrap="square" lIns="91440" tIns="45720" rIns="91440" bIns="45720" numCol="1" vert="horz" anchor="t">
            <a:normAutofit fontScale="70000" lnSpcReduction="2000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  <a:lvl2pPr marL="0" indent="0" latinLnBrk="0" lvl="1">
              <a:buFontTx/>
              <a:buNone/>
              <a:defRPr lang="en-GB" altLang="en-US">
                <a:latin typeface="돋움" charset="0"/>
                <a:ea typeface="돋움" charset="0"/>
              </a:defRPr>
            </a:lvl2pPr>
            <a:lvl3pPr marL="0" indent="0" latinLnBrk="0" lvl="2">
              <a:buFontTx/>
              <a:buNone/>
              <a:defRPr lang="en-GB" altLang="en-US">
                <a:latin typeface="돋움" charset="0"/>
                <a:ea typeface="돋움" charset="0"/>
              </a:defRPr>
            </a:lvl3pPr>
            <a:lvl4pPr marL="0" indent="0" latinLnBrk="0" lvl="3">
              <a:buFontTx/>
              <a:buNone/>
              <a:defRPr lang="en-GB" altLang="en-US">
                <a:latin typeface="돋움" charset="0"/>
                <a:ea typeface="돋움" charset="0"/>
              </a:defRPr>
            </a:lvl4pPr>
            <a:lvl5pPr marL="0" indent="0" latinLnBrk="0" lvl="4">
              <a:buFontTx/>
              <a:buNone/>
              <a:defRPr lang="en-GB" altLang="en-US">
                <a:latin typeface="돋움" charset="0"/>
                <a:ea typeface="돋움" charset="0"/>
              </a:defRPr>
            </a:lvl5pPr>
          </a:lstStyle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상품은 내용, 대표사진, 상품제목, 종류, 상태, 갯수, 등록날자, 가격, 할인율과 고유의 idx를 가진다.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상품은 좌석을 가진다.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상품은 참가자들을 기록한다.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상품음 공연 시간, 기간을 따로 분류한다.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상품은 관리자가 등록, 수정할 수 있다.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ko-KR" altLang="en-US" sz="4400">
                <a:latin typeface="나눔스퀘어라운드 Bold" charset="0"/>
                <a:ea typeface="나눔스퀘어라운드 Bold" charset="0"/>
              </a:rPr>
              <a:t>상품은 고객이 구매할 수 있다.</a:t>
            </a: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endParaRPr lang="ko-KR" altLang="en-US" sz="4400">
              <a:latin typeface="나눔스퀘어라운드 Bold" charset="0"/>
              <a:ea typeface="나눔스퀘어라운드 Bold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Tx/>
              <a:buNone/>
            </a:pPr>
            <a:endParaRPr lang="ko-KR" altLang="en-US" sz="3200">
              <a:latin typeface="돋움" charset="0"/>
              <a:ea typeface="돋움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endParaRPr lang="ko-KR" altLang="en-US" sz="3200">
              <a:latin typeface="돋움" charset="0"/>
              <a:ea typeface="돋움" charset="0"/>
            </a:endParaRPr>
          </a:p>
          <a:p>
            <a:pPr marL="342900" indent="-342900" rtl="0" algn="l" defTabSz="914400" eaLnBrk="1" latinLnBrk="0" hangingPunct="1">
              <a:spcBef>
                <a:spcPct val="20000"/>
              </a:spcBef>
              <a:buFont typeface="Arial"/>
              <a:buChar char="•"/>
            </a:pPr>
            <a:endParaRPr lang="ko-KR" altLang="en-US" sz="3200"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anra/AppData/Roaming/PolarisOffice/ETemp/6148_15529824/fImage15079395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893435" y="2430145"/>
            <a:ext cx="4812030" cy="3704590"/>
          </a:xfrm>
          <a:prstGeom prst="rect"/>
          <a:noFill/>
        </p:spPr>
      </p:pic>
      <p:pic>
        <p:nvPicPr>
          <p:cNvPr id="3" name="그림 2" descr="C:/Users/hanra/AppData/Roaming/PolarisOffice/ETemp/6148_15529824/fImage130840968467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2720" y="1793240"/>
            <a:ext cx="5647690" cy="434149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5456555" y="889000"/>
            <a:ext cx="66554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진행할 프로젝트의 대표적인 요구사항을 분석하고 예상하여 각 테이블과 그 칼럼들을 직접 써 내려가며 기록하였다.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1"/>
          <p:cNvSpPr txBox="1">
            <a:spLocks/>
          </p:cNvSpPr>
          <p:nvPr/>
        </p:nvSpPr>
        <p:spPr>
          <a:xfrm rot="0">
            <a:off x="248285" y="115570"/>
            <a:ext cx="528574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01. 요구사항 분석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hanra/AppData/Roaming/PolarisOffice/ETemp/6148_15529824/fImage19509443441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81935" y="1653540"/>
            <a:ext cx="5859145" cy="452691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6464300" y="1355090"/>
            <a:ext cx="470471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2560320" y="1109980"/>
            <a:ext cx="66173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분석한 요구사항을 토대로 er 다이어그램의 핸드프린팅 초안을 구성</a:t>
            </a:r>
            <a:endParaRPr lang="ko-KR" altLang="en-US" sz="18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248285" y="115570"/>
            <a:ext cx="528574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02. 개념적 설계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8" descr="C:/Users/hanra/AppData/Roaming/PolarisOffice/ETemp/6148_15529824/fImage21334647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" r="66243"/>
          <a:stretch>
            <a:fillRect/>
          </a:stretch>
        </p:blipFill>
        <p:spPr>
          <a:xfrm rot="0">
            <a:off x="4293235" y="1656715"/>
            <a:ext cx="3533140" cy="4515485"/>
          </a:xfrm>
          <a:prstGeom prst="rect"/>
          <a:noFill/>
        </p:spPr>
      </p:pic>
      <p:sp>
        <p:nvSpPr>
          <p:cNvPr id="5" name="텍스트 상자 39"/>
          <p:cNvSpPr txBox="1">
            <a:spLocks/>
          </p:cNvSpPr>
          <p:nvPr/>
        </p:nvSpPr>
        <p:spPr>
          <a:xfrm rot="0">
            <a:off x="2560320" y="1109980"/>
            <a:ext cx="66173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분석한 요구사항을 토대로 er 다이어그램의 초안을 구성</a:t>
            </a:r>
            <a:endParaRPr lang="ko-KR" altLang="en-US" sz="18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6" name="텍스트 상자 40"/>
          <p:cNvSpPr txBox="1">
            <a:spLocks/>
          </p:cNvSpPr>
          <p:nvPr/>
        </p:nvSpPr>
        <p:spPr>
          <a:xfrm rot="0">
            <a:off x="248285" y="115570"/>
            <a:ext cx="528574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02. 개념적 설계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hanra/AppData/Roaming/PolarisOffice/ETemp/6148_15529824/fImage2840401046334.png"/>
          <p:cNvPicPr>
            <a:picLocks noChangeAspect="1"/>
          </p:cNvPicPr>
          <p:nvPr>
            <p:ph type="obj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98" t="16873"/>
          <a:stretch>
            <a:fillRect/>
          </a:stretch>
        </p:blipFill>
        <p:spPr>
          <a:xfrm rot="0">
            <a:off x="3348355" y="1630045"/>
            <a:ext cx="4961255" cy="4450080"/>
          </a:xfrm>
          <a:prstGeom prst="rect"/>
          <a:noFill/>
        </p:spPr>
      </p:pic>
      <p:sp>
        <p:nvSpPr>
          <p:cNvPr id="4" name="텍스트 상자 5"/>
          <p:cNvSpPr txBox="1">
            <a:spLocks/>
          </p:cNvSpPr>
          <p:nvPr/>
        </p:nvSpPr>
        <p:spPr>
          <a:xfrm rot="0">
            <a:off x="6464300" y="1355090"/>
            <a:ext cx="470471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4"/>
          <p:cNvSpPr txBox="1">
            <a:spLocks/>
          </p:cNvSpPr>
          <p:nvPr/>
        </p:nvSpPr>
        <p:spPr>
          <a:xfrm rot="0">
            <a:off x="248285" y="115570"/>
            <a:ext cx="528574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02. 개념적 설계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7" name="텍스트 상자 25"/>
          <p:cNvSpPr txBox="1">
            <a:spLocks/>
          </p:cNvSpPr>
          <p:nvPr/>
        </p:nvSpPr>
        <p:spPr>
          <a:xfrm rot="0">
            <a:off x="1584325" y="1137285"/>
            <a:ext cx="919607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200">
                <a:latin typeface="나눔스퀘어라운드 Bold" charset="0"/>
                <a:ea typeface="나눔스퀘어라운드 Bold" charset="0"/>
              </a:rPr>
              <a:t>작성된 초안을 보고 재 수정한 후 프로그램을 이용하여 작성한 ER 다이어그램</a:t>
            </a:r>
            <a:endParaRPr lang="ko-KR" altLang="en-US" sz="22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hanra/AppData/Roaming/PolarisOffice/ETemp/6148_15529824/fImage213346465633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1" t="-2707"/>
          <a:stretch>
            <a:fillRect/>
          </a:stretch>
        </p:blipFill>
        <p:spPr>
          <a:xfrm rot="0">
            <a:off x="2578100" y="1540510"/>
            <a:ext cx="6915150" cy="464947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6464300" y="1355090"/>
            <a:ext cx="470471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248285" y="115570"/>
            <a:ext cx="5285740" cy="939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500" b="1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03. 논리적 설계</a:t>
            </a:r>
            <a:endParaRPr lang="ko-KR" altLang="en-US" sz="5500" b="1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4808220" y="1109980"/>
            <a:ext cx="293751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관계형 스키마 1차 초안</a:t>
            </a:r>
            <a:endParaRPr lang="ko-KR" altLang="en-US" sz="2200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solid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solid" id="{300B87D7-E2FC-4B0E-AEE5-12CB2579B14E}" vid="{16B3C1FA-68AE-4295-BDD6-FEF2D7A8B8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한 팀</dc:creator>
  <cp:lastModifiedBy>한 팀</cp:lastModifiedBy>
  <dc:title>PowerPoint 프레젠테이션</dc:title>
  <cp:version>9.104.131.47063</cp:version>
</cp:coreProperties>
</file>