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57" r:id="rId3"/>
    <p:sldId id="387" r:id="rId4"/>
    <p:sldId id="390" r:id="rId5"/>
    <p:sldId id="392" r:id="rId6"/>
    <p:sldId id="391" r:id="rId7"/>
    <p:sldId id="389" r:id="rId8"/>
    <p:sldId id="393" r:id="rId9"/>
    <p:sldId id="372" r:id="rId10"/>
    <p:sldId id="394" r:id="rId11"/>
    <p:sldId id="38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E8C286-220B-4EF7-9CC8-97EDA3334253}" v="705" dt="2022-11-30T15:59:18.739"/>
    <p1510:client id="{A40BE8F8-315E-4930-B48D-D711CAFF2BAA}" v="38" dt="2022-09-26T12:54:31.115"/>
    <p1510:client id="{C2D0983B-C505-448C-82C0-FD8B247E4E8C}" v="26" dt="2022-09-27T09:15:22.079"/>
  </p1510:revLst>
</p1510:revInfo>
</file>

<file path=ppt/tableStyles.xml><?xml version="1.0" encoding="utf-8"?>
<a:tblStyleLst xmlns:a="http://schemas.openxmlformats.org/drawingml/2006/main" def="{814C1421-0389-4CC9-B617-9B53E4D40286}">
  <a:tblStyle styleId="{814C1421-0389-4CC9-B617-9B53E4D402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4e0564b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4e0564b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9ff46a780_2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9ff46a780_2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9ff46a780_2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9ff46a780_2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996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9ff46a780_2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9ff46a780_2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24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9ff46a780_2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9ff46a780_2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31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4e0564b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4e0564b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11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71F5A73-069B-3D3C-4292-FEF33B5AD7F9}"/>
              </a:ext>
            </a:extLst>
          </p:cNvPr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1532951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400" b="1" dirty="0">
                <a:solidFill>
                  <a:schemeClr val="tx1"/>
                </a:solidFill>
                <a:latin typeface="Consolas"/>
              </a:rPr>
              <a:t>Recap</a:t>
            </a:r>
            <a:endParaRPr sz="4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4CB60517-4C80-286A-1374-9FF919C16C3D}"/>
              </a:ext>
            </a:extLst>
          </p:cNvPr>
          <p:cNvPicPr/>
          <p:nvPr/>
        </p:nvPicPr>
        <p:blipFill rotWithShape="1">
          <a:blip r:embed="rId3" cstate="print"/>
          <a:srcRect t="41232" b="40728"/>
          <a:stretch/>
        </p:blipFill>
        <p:spPr>
          <a:xfrm>
            <a:off x="614617" y="3152428"/>
            <a:ext cx="4088619" cy="73760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137AAE5-CDE6-2C41-143E-62124D3E9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545" y="3150113"/>
            <a:ext cx="3323139" cy="73991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DBD353-F3D0-44F1-91DD-3AA481B2C5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D3853-34AD-1E73-8FF2-D17DC540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1246"/>
            <a:ext cx="8520600" cy="572700"/>
          </a:xfrm>
        </p:spPr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More Papers!</a:t>
            </a:r>
            <a:endParaRPr lang="en-US" dirty="0" err="1">
              <a:latin typeface="Consolas" panose="020B0609020204030204" pitchFamily="49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E84288-1352-848B-45E1-A0143274F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97824"/>
            <a:ext cx="8520600" cy="2747853"/>
          </a:xfrm>
        </p:spPr>
        <p:txBody>
          <a:bodyPr/>
          <a:lstStyle/>
          <a:p>
            <a:r>
              <a:rPr lang="de-DE" dirty="0" err="1">
                <a:solidFill>
                  <a:schemeClr val="tx1"/>
                </a:solidFill>
                <a:latin typeface="Consolas"/>
              </a:rPr>
              <a:t>Our</a:t>
            </a:r>
            <a:r>
              <a:rPr lang="de-DE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/>
              </a:rPr>
              <a:t>decisions</a:t>
            </a:r>
            <a:r>
              <a:rPr lang="de-DE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/>
              </a:rPr>
              <a:t>were</a:t>
            </a:r>
            <a:r>
              <a:rPr lang="de-DE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/>
              </a:rPr>
              <a:t>largely</a:t>
            </a:r>
            <a:r>
              <a:rPr lang="de-DE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/>
              </a:rPr>
              <a:t>driven</a:t>
            </a:r>
            <a:r>
              <a:rPr lang="de-DE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/>
              </a:rPr>
              <a:t>by</a:t>
            </a:r>
            <a:r>
              <a:rPr lang="de-DE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/>
              </a:rPr>
              <a:t>recent</a:t>
            </a:r>
            <a:r>
              <a:rPr lang="de-DE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/>
              </a:rPr>
              <a:t>advances</a:t>
            </a:r>
            <a:r>
              <a:rPr lang="de-DE" dirty="0">
                <a:solidFill>
                  <a:schemeClr val="tx1"/>
                </a:solidFill>
                <a:latin typeface="Consolas"/>
              </a:rPr>
              <a:t> in ML/AI</a:t>
            </a:r>
          </a:p>
          <a:p>
            <a:pPr lvl="1"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Model Compression and Hardware Acceleration for Neural Networks: A Comprehensive Survey [Deng et al., IEEE 2020]</a:t>
            </a:r>
          </a:p>
          <a:p>
            <a:pPr lvl="1"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You Only Look Once: Unified, Real-Time Object Detection [Redmon et al., IEEE 2015]</a:t>
            </a:r>
            <a:endParaRPr lang="de-DE" sz="9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Learning Both Weights and Connections for Efficient Neural Network [Han et al., </a:t>
            </a:r>
            <a:r>
              <a:rPr lang="en-US" sz="900" dirty="0" err="1">
                <a:solidFill>
                  <a:schemeClr val="tx1"/>
                </a:solidFill>
              </a:rPr>
              <a:t>NeurIPS</a:t>
            </a:r>
            <a:r>
              <a:rPr lang="en-US" sz="900" dirty="0">
                <a:solidFill>
                  <a:schemeClr val="tx1"/>
                </a:solidFill>
              </a:rPr>
              <a:t> 2015]</a:t>
            </a:r>
          </a:p>
          <a:p>
            <a:pPr marL="596900" lvl="1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And more! All referenced in </a:t>
            </a:r>
            <a:r>
              <a:rPr lang="en-US" sz="1800" dirty="0" err="1">
                <a:solidFill>
                  <a:schemeClr val="tx1"/>
                </a:solidFill>
                <a:latin typeface="Consolas"/>
              </a:rPr>
              <a:t>ClickUp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! </a:t>
            </a:r>
            <a:br>
              <a:rPr lang="en-US" sz="1800" dirty="0">
                <a:solidFill>
                  <a:schemeClr val="tx1"/>
                </a:solidFill>
                <a:latin typeface="Consolas"/>
              </a:rPr>
            </a:br>
            <a:br>
              <a:rPr lang="en-US" sz="1800" dirty="0">
                <a:solidFill>
                  <a:schemeClr val="tx1"/>
                </a:solidFill>
                <a:latin typeface="Consolas"/>
              </a:rPr>
            </a:br>
            <a:r>
              <a:rPr lang="en-US" sz="1800" dirty="0">
                <a:solidFill>
                  <a:schemeClr val="tx1"/>
                </a:solidFill>
                <a:latin typeface="Consolas"/>
              </a:rPr>
              <a:t>Also interesting, yet too recent:</a:t>
            </a:r>
          </a:p>
          <a:p>
            <a:pPr lvl="1"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RGB no more: Minimally-decoded JPEG Vision Transformers [Park et al., </a:t>
            </a:r>
            <a:r>
              <a:rPr lang="en-US" sz="900" dirty="0" err="1">
                <a:solidFill>
                  <a:schemeClr val="tx1"/>
                </a:solidFill>
              </a:rPr>
              <a:t>NeurIPS</a:t>
            </a:r>
            <a:r>
              <a:rPr lang="en-US" sz="900" dirty="0">
                <a:solidFill>
                  <a:schemeClr val="tx1"/>
                </a:solidFill>
              </a:rPr>
              <a:t> 2022 (November 29th)]</a:t>
            </a:r>
            <a:endParaRPr lang="de-DE" sz="900" dirty="0">
              <a:solidFill>
                <a:schemeClr val="tx1"/>
              </a:solidFill>
            </a:endParaRPr>
          </a:p>
          <a:p>
            <a:pPr marL="596900" lvl="1" indent="0">
              <a:buNone/>
            </a:pPr>
            <a:endParaRPr lang="en-US" sz="1000" b="1" dirty="0">
              <a:solidFill>
                <a:schemeClr val="tx1"/>
              </a:solidFill>
              <a:latin typeface="Consolas" panose="020B0609020204030204" pitchFamily="49" charset="0"/>
              <a:ea typeface="Verdana" panose="020B0604030504040204" pitchFamily="34" charset="0"/>
            </a:endParaRPr>
          </a:p>
          <a:p>
            <a:pPr lvl="1"/>
            <a:endParaRPr lang="de-DE" sz="10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A912DE-7864-0682-AB2C-5E8D081AC9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71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71F5A73-069B-3D3C-4292-FEF33B5AD7F9}"/>
              </a:ext>
            </a:extLst>
          </p:cNvPr>
          <p:cNvSpPr/>
          <p:nvPr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770251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  <a:latin typeface="Consolas" panose="020B0609020204030204" pitchFamily="49" charset="0"/>
              </a:rPr>
              <a:t>Thank You!</a:t>
            </a:r>
            <a:endParaRPr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4CB60517-4C80-286A-1374-9FF919C16C3D}"/>
              </a:ext>
            </a:extLst>
          </p:cNvPr>
          <p:cNvPicPr/>
          <p:nvPr/>
        </p:nvPicPr>
        <p:blipFill rotWithShape="1">
          <a:blip r:embed="rId3" cstate="print"/>
          <a:srcRect t="41232" b="40728"/>
          <a:stretch/>
        </p:blipFill>
        <p:spPr>
          <a:xfrm>
            <a:off x="609765" y="1560349"/>
            <a:ext cx="4088619" cy="73760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137AAE5-CDE6-2C41-143E-62124D3E9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693" y="1558034"/>
            <a:ext cx="3323139" cy="73991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DBD353-F3D0-44F1-91DD-3AA481B2C5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6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6BE53C8-369E-D5F6-5894-4831C7E77FD6}"/>
              </a:ext>
            </a:extLst>
          </p:cNvPr>
          <p:cNvSpPr/>
          <p:nvPr/>
        </p:nvSpPr>
        <p:spPr>
          <a:xfrm>
            <a:off x="0" y="1"/>
            <a:ext cx="113071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1"/>
          </p:nvPr>
        </p:nvSpPr>
        <p:spPr>
          <a:xfrm>
            <a:off x="776748" y="863550"/>
            <a:ext cx="8055552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FFFFFF"/>
                </a:solidFill>
                <a:highlight>
                  <a:srgbClr val="0000FF"/>
                </a:highlight>
                <a:latin typeface="Consolas"/>
                <a:ea typeface="Consolas"/>
                <a:cs typeface="Consolas"/>
                <a:sym typeface="Consolas"/>
              </a:rPr>
              <a:t>Research Topics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 Concepts</a:t>
            </a:r>
            <a:br>
              <a:rPr lang="en-US" dirty="0">
                <a:latin typeface="Consolas"/>
                <a:ea typeface="Consolas"/>
                <a:cs typeface="Consolas"/>
              </a:rPr>
            </a:br>
            <a:endParaRPr lang="en-US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Implementation</a:t>
            </a:r>
            <a:br>
              <a:rPr lang="en-US" dirty="0">
                <a:latin typeface="Consolas"/>
                <a:ea typeface="Consolas"/>
                <a:cs typeface="Consolas"/>
              </a:rPr>
            </a:br>
            <a:endParaRPr lang="en-US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180C2A0-36AB-4FED-862F-9E92E4CAEE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D3853-34AD-1E73-8FF2-D17DC540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1246"/>
            <a:ext cx="8520600" cy="572700"/>
          </a:xfrm>
        </p:spPr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Research Topics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E84288-1352-848B-45E1-A0143274F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33265"/>
            <a:ext cx="8520600" cy="34164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de-DE" dirty="0" err="1">
                <a:solidFill>
                  <a:schemeClr val="tx1"/>
                </a:solidFill>
                <a:latin typeface="Consolas"/>
              </a:rPr>
              <a:t>Competitor</a:t>
            </a:r>
            <a:r>
              <a:rPr lang="de-DE" dirty="0">
                <a:solidFill>
                  <a:schemeClr val="tx1"/>
                </a:solidFill>
                <a:latin typeface="Consolas"/>
              </a:rPr>
              <a:t> Analysis 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sz="1400" dirty="0">
                <a:solidFill>
                  <a:schemeClr val="tx1"/>
                </a:solidFill>
                <a:latin typeface="Consolas"/>
                <a:sym typeface="Wingdings" panose="05000000000000000000" pitchFamily="2" charset="2"/>
              </a:rPr>
              <a:t>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Comparing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 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features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with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Translue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Goals</a:t>
            </a:r>
          </a:p>
          <a:p>
            <a:pPr>
              <a:lnSpc>
                <a:spcPct val="114999"/>
              </a:lnSpc>
            </a:pPr>
            <a:r>
              <a:rPr lang="de-DE" dirty="0">
                <a:solidFill>
                  <a:schemeClr val="tx1"/>
                </a:solidFill>
                <a:latin typeface="Consolas"/>
              </a:rPr>
              <a:t>Different </a:t>
            </a:r>
            <a:r>
              <a:rPr lang="de-DE" dirty="0" err="1">
                <a:solidFill>
                  <a:schemeClr val="tx1"/>
                </a:solidFill>
                <a:latin typeface="Consolas"/>
              </a:rPr>
              <a:t>Approaches</a:t>
            </a:r>
            <a:r>
              <a:rPr lang="de-DE" dirty="0">
                <a:solidFill>
                  <a:schemeClr val="tx1"/>
                </a:solidFill>
                <a:latin typeface="Consolas"/>
              </a:rPr>
              <a:t> on AI Text Recognition</a:t>
            </a:r>
            <a:br>
              <a:rPr lang="de-DE" dirty="0">
                <a:latin typeface="Consolas"/>
              </a:rPr>
            </a:br>
            <a:r>
              <a:rPr lang="de-DE" sz="1400" dirty="0">
                <a:solidFill>
                  <a:schemeClr val="tx1"/>
                </a:solidFill>
                <a:latin typeface="Consolas"/>
                <a:sym typeface="Wingdings" panose="05000000000000000000" pitchFamily="2" charset="2"/>
              </a:rPr>
              <a:t>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Research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best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fitting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methods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Translue‘s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use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case</a:t>
            </a:r>
            <a:endParaRPr lang="de-DE" sz="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14999"/>
              </a:lnSpc>
            </a:pPr>
            <a:r>
              <a:rPr lang="de-DE" dirty="0" err="1">
                <a:solidFill>
                  <a:schemeClr val="tx1"/>
                </a:solidFill>
                <a:latin typeface="Consolas"/>
              </a:rPr>
              <a:t>How</a:t>
            </a:r>
            <a:r>
              <a:rPr lang="de-DE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/>
              </a:rPr>
              <a:t>to</a:t>
            </a:r>
            <a:r>
              <a:rPr lang="de-DE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/>
              </a:rPr>
              <a:t>build</a:t>
            </a:r>
            <a:r>
              <a:rPr lang="de-DE" dirty="0">
                <a:solidFill>
                  <a:schemeClr val="tx1"/>
                </a:solidFill>
                <a:latin typeface="Consolas"/>
              </a:rPr>
              <a:t> an AI – </a:t>
            </a:r>
            <a:r>
              <a:rPr lang="de-DE" dirty="0" err="1">
                <a:solidFill>
                  <a:schemeClr val="tx1"/>
                </a:solidFill>
                <a:latin typeface="Consolas"/>
              </a:rPr>
              <a:t>Constructing</a:t>
            </a:r>
            <a:r>
              <a:rPr lang="de-DE" dirty="0">
                <a:solidFill>
                  <a:schemeClr val="tx1"/>
                </a:solidFill>
                <a:latin typeface="Consolas"/>
              </a:rPr>
              <a:t> a </a:t>
            </a:r>
            <a:r>
              <a:rPr lang="de-DE" dirty="0" err="1">
                <a:solidFill>
                  <a:schemeClr val="tx1"/>
                </a:solidFill>
                <a:latin typeface="Consolas"/>
              </a:rPr>
              <a:t>pipeline</a:t>
            </a:r>
            <a:r>
              <a:rPr lang="de-DE" dirty="0">
                <a:solidFill>
                  <a:schemeClr val="tx1"/>
                </a:solidFill>
                <a:latin typeface="Consolas"/>
              </a:rPr>
              <a:t>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de-DE" sz="1400" dirty="0">
                <a:solidFill>
                  <a:schemeClr val="tx1"/>
                </a:solidFill>
                <a:latin typeface="Consolas"/>
              </a:rPr>
              <a:t>   </a:t>
            </a:r>
            <a:r>
              <a:rPr lang="de-DE" sz="1400" dirty="0">
                <a:solidFill>
                  <a:schemeClr val="tx1"/>
                </a:solidFill>
                <a:latin typeface="Consolas"/>
                <a:sym typeface="Wingdings" panose="05000000000000000000" pitchFamily="2" charset="2"/>
              </a:rPr>
              <a:t>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Gathering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useful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technologies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build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a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toolkit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a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tech-stack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on mobile</a:t>
            </a:r>
            <a:endParaRPr lang="de-DE" dirty="0">
              <a:solidFill>
                <a:schemeClr val="tx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de-DE" sz="1400" dirty="0">
                <a:solidFill>
                  <a:schemeClr val="tx1"/>
                </a:solidFill>
                <a:latin typeface="Consolas"/>
              </a:rPr>
              <a:t>   </a:t>
            </a:r>
            <a:r>
              <a:rPr lang="de-DE" sz="1400" dirty="0">
                <a:solidFill>
                  <a:schemeClr val="tx1"/>
                </a:solidFill>
                <a:latin typeface="Consolas"/>
                <a:sym typeface="Wingdings" panose="05000000000000000000" pitchFamily="2" charset="2"/>
              </a:rPr>
              <a:t>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Cutting-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edge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research</a:t>
            </a:r>
            <a:endParaRPr lang="de-DE" sz="1400" dirty="0">
              <a:solidFill>
                <a:schemeClr val="tx1"/>
              </a:solidFill>
              <a:latin typeface="Consolas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de-DE" sz="1400" dirty="0">
                <a:solidFill>
                  <a:schemeClr val="tx1"/>
                </a:solidFill>
                <a:latin typeface="Consolas"/>
              </a:rPr>
              <a:t>   </a:t>
            </a:r>
            <a:r>
              <a:rPr lang="de-DE" sz="1400" dirty="0">
                <a:solidFill>
                  <a:schemeClr val="tx1"/>
                </a:solidFill>
                <a:latin typeface="Consolas"/>
                <a:sym typeface="Wingdings" panose="05000000000000000000" pitchFamily="2" charset="2"/>
              </a:rPr>
              <a:t>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Element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Identification</a:t>
            </a:r>
            <a:endParaRPr lang="de-DE" sz="1400" dirty="0">
              <a:solidFill>
                <a:schemeClr val="tx1"/>
              </a:solidFill>
              <a:latin typeface="Consolas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de-DE" sz="1400" dirty="0">
                <a:solidFill>
                  <a:schemeClr val="tx1"/>
                </a:solidFill>
                <a:latin typeface="Consolas"/>
              </a:rPr>
              <a:t>   </a:t>
            </a:r>
            <a:r>
              <a:rPr lang="de-DE" sz="1400" dirty="0">
                <a:solidFill>
                  <a:schemeClr val="tx1"/>
                </a:solidFill>
                <a:latin typeface="Consolas"/>
                <a:sym typeface="Wingdings" panose="05000000000000000000" pitchFamily="2" charset="2"/>
              </a:rPr>
              <a:t>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Tracking Technology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A912DE-7864-0682-AB2C-5E8D081AC9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33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6BE53C8-369E-D5F6-5894-4831C7E77FD6}"/>
              </a:ext>
            </a:extLst>
          </p:cNvPr>
          <p:cNvSpPr/>
          <p:nvPr/>
        </p:nvSpPr>
        <p:spPr>
          <a:xfrm>
            <a:off x="0" y="1"/>
            <a:ext cx="113071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1"/>
          </p:nvPr>
        </p:nvSpPr>
        <p:spPr>
          <a:xfrm>
            <a:off x="776748" y="863550"/>
            <a:ext cx="8055552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Research Topics</a:t>
            </a:r>
            <a:endParaRPr lang="en-US" dirty="0">
              <a:solidFill>
                <a:srgbClr val="FFFFFF"/>
              </a:solidFill>
              <a:highlight>
                <a:srgbClr val="0000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 </a:t>
            </a:r>
            <a:r>
              <a:rPr lang="en-US" dirty="0">
                <a:solidFill>
                  <a:srgbClr val="FFFFFF"/>
                </a:solidFill>
                <a:highlight>
                  <a:srgbClr val="0000FF"/>
                </a:highlight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Concepts</a:t>
            </a:r>
            <a:br>
              <a:rPr lang="en-US" dirty="0">
                <a:latin typeface="Consolas"/>
                <a:ea typeface="Consolas"/>
                <a:cs typeface="Consolas"/>
              </a:rPr>
            </a:br>
            <a:endParaRPr lang="en-US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Implementation</a:t>
            </a:r>
            <a:br>
              <a:rPr lang="en-US" dirty="0">
                <a:latin typeface="Consolas"/>
                <a:ea typeface="Consolas"/>
                <a:cs typeface="Consolas"/>
              </a:rPr>
            </a:br>
            <a:endParaRPr lang="en-US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180C2A0-36AB-4FED-862F-9E92E4CAEE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46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D3853-34AD-1E73-8FF2-D17DC540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1246"/>
            <a:ext cx="8520600" cy="572700"/>
          </a:xfrm>
        </p:spPr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Concepts</a:t>
            </a:r>
            <a:endParaRPr lang="en-US" dirty="0" err="1">
              <a:latin typeface="Consolas" panose="020B0609020204030204" pitchFamily="49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E84288-1352-848B-45E1-A0143274F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3550"/>
            <a:ext cx="8520600" cy="3836937"/>
          </a:xfrm>
        </p:spPr>
        <p:txBody>
          <a:bodyPr/>
          <a:lstStyle/>
          <a:p>
            <a:r>
              <a:rPr lang="de-DE" dirty="0" err="1">
                <a:solidFill>
                  <a:schemeClr val="tx1"/>
                </a:solidFill>
                <a:latin typeface="Consolas"/>
              </a:rPr>
              <a:t>Contextual</a:t>
            </a:r>
            <a:r>
              <a:rPr lang="de-DE" dirty="0">
                <a:solidFill>
                  <a:schemeClr val="tx1"/>
                </a:solidFill>
                <a:latin typeface="Consolas"/>
              </a:rPr>
              <a:t> Segmentation: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sz="1400" dirty="0">
                <a:solidFill>
                  <a:schemeClr val="tx1"/>
                </a:solidFill>
                <a:latin typeface="Consolas"/>
                <a:sym typeface="Wingdings" panose="05000000000000000000" pitchFamily="2" charset="2"/>
              </a:rPr>
              <a:t>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Grouping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and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arranging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detected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integral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texts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in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reading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order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produce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contextual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text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blocks</a:t>
            </a:r>
            <a:endParaRPr lang="de-DE" sz="1400" dirty="0">
              <a:solidFill>
                <a:schemeClr val="tx1"/>
              </a:solidFill>
              <a:latin typeface="Consolas"/>
            </a:endParaRPr>
          </a:p>
          <a:p>
            <a:endParaRPr lang="de-DE" sz="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14999"/>
              </a:lnSpc>
            </a:pPr>
            <a:r>
              <a:rPr lang="de-DE" dirty="0">
                <a:solidFill>
                  <a:schemeClr val="tx1"/>
                </a:solidFill>
                <a:latin typeface="Consolas"/>
              </a:rPr>
              <a:t>Image </a:t>
            </a:r>
            <a:r>
              <a:rPr lang="de-DE" dirty="0" err="1">
                <a:solidFill>
                  <a:schemeClr val="tx1"/>
                </a:solidFill>
                <a:latin typeface="Consolas"/>
              </a:rPr>
              <a:t>Scaler</a:t>
            </a:r>
            <a:r>
              <a:rPr lang="de-DE" dirty="0">
                <a:solidFill>
                  <a:schemeClr val="tx1"/>
                </a:solidFill>
                <a:latin typeface="Consolas"/>
              </a:rPr>
              <a:t>: 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sz="1400" dirty="0">
                <a:solidFill>
                  <a:schemeClr val="tx1"/>
                </a:solidFill>
                <a:latin typeface="Consolas"/>
                <a:sym typeface="Wingdings" panose="05000000000000000000" pitchFamily="2" charset="2"/>
              </a:rPr>
              <a:t>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Resizing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or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cropping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images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have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uniform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dimensions</a:t>
            </a:r>
            <a:endParaRPr lang="de-DE" sz="1400" dirty="0">
              <a:solidFill>
                <a:schemeClr val="tx1"/>
              </a:solidFill>
              <a:latin typeface="Consolas"/>
            </a:endParaRPr>
          </a:p>
          <a:p>
            <a:pPr>
              <a:lnSpc>
                <a:spcPct val="114999"/>
              </a:lnSpc>
            </a:pPr>
            <a:endParaRPr lang="de-DE" sz="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14999"/>
              </a:lnSpc>
            </a:pPr>
            <a:r>
              <a:rPr lang="de-DE" dirty="0">
                <a:solidFill>
                  <a:schemeClr val="tx1"/>
                </a:solidFill>
                <a:latin typeface="Consolas"/>
              </a:rPr>
              <a:t>Feature </a:t>
            </a:r>
            <a:r>
              <a:rPr lang="de-DE" dirty="0" err="1">
                <a:solidFill>
                  <a:schemeClr val="tx1"/>
                </a:solidFill>
                <a:latin typeface="Consolas"/>
              </a:rPr>
              <a:t>Extraction</a:t>
            </a:r>
            <a:r>
              <a:rPr lang="de-DE" dirty="0">
                <a:solidFill>
                  <a:schemeClr val="tx1"/>
                </a:solidFill>
                <a:latin typeface="Consolas"/>
              </a:rPr>
              <a:t> Unit: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sz="1400" dirty="0">
                <a:solidFill>
                  <a:schemeClr val="tx1"/>
                </a:solidFill>
                <a:latin typeface="Consolas"/>
                <a:sym typeface="Wingdings" panose="05000000000000000000" pitchFamily="2" charset="2"/>
              </a:rPr>
              <a:t>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Convolutional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neutral network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locate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image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patches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with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text</a:t>
            </a:r>
            <a:endParaRPr lang="de-DE" sz="1400" u="sng" dirty="0">
              <a:solidFill>
                <a:schemeClr val="tx1"/>
              </a:solidFill>
              <a:latin typeface="Consolas"/>
            </a:endParaRPr>
          </a:p>
          <a:p>
            <a:pPr>
              <a:lnSpc>
                <a:spcPct val="114999"/>
              </a:lnSpc>
            </a:pPr>
            <a:endParaRPr lang="de-DE" sz="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14999"/>
              </a:lnSpc>
            </a:pPr>
            <a:r>
              <a:rPr lang="de-DE" dirty="0">
                <a:solidFill>
                  <a:schemeClr val="tx1"/>
                </a:solidFill>
                <a:latin typeface="Consolas"/>
              </a:rPr>
              <a:t>Integral Embedding Extractor: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sz="1400" dirty="0">
                <a:solidFill>
                  <a:schemeClr val="tx1"/>
                </a:solidFill>
                <a:latin typeface="Consolas"/>
                <a:sym typeface="Wingdings" panose="05000000000000000000" pitchFamily="2" charset="2"/>
              </a:rPr>
              <a:t>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Learning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visual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and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contextual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Feature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embeddings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each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detected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integral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text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unit</a:t>
            </a:r>
            <a:endParaRPr lang="de-DE" sz="1400" dirty="0">
              <a:solidFill>
                <a:schemeClr val="tx1"/>
              </a:solidFill>
              <a:latin typeface="Consolas"/>
            </a:endParaRPr>
          </a:p>
          <a:p>
            <a:pPr>
              <a:lnSpc>
                <a:spcPct val="114999"/>
              </a:lnSpc>
            </a:pPr>
            <a:endParaRPr lang="de-DE" sz="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14999"/>
              </a:lnSpc>
            </a:pPr>
            <a:r>
              <a:rPr lang="de-DE" dirty="0">
                <a:solidFill>
                  <a:schemeClr val="tx1"/>
                </a:solidFill>
                <a:latin typeface="Consolas"/>
              </a:rPr>
              <a:t>Character Classification Unit: 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sz="1400" dirty="0">
                <a:solidFill>
                  <a:schemeClr val="tx1"/>
                </a:solidFill>
                <a:latin typeface="Consolas"/>
                <a:sym typeface="Wingdings" panose="05000000000000000000" pitchFamily="2" charset="2"/>
              </a:rPr>
              <a:t>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Convolutional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neutral network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find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characters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in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obtained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image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patches</a:t>
            </a:r>
            <a:endParaRPr lang="de-DE" sz="1400" u="sng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A912DE-7864-0682-AB2C-5E8D081AC9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01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6BE53C8-369E-D5F6-5894-4831C7E77FD6}"/>
              </a:ext>
            </a:extLst>
          </p:cNvPr>
          <p:cNvSpPr/>
          <p:nvPr/>
        </p:nvSpPr>
        <p:spPr>
          <a:xfrm>
            <a:off x="0" y="1"/>
            <a:ext cx="113071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1"/>
          </p:nvPr>
        </p:nvSpPr>
        <p:spPr>
          <a:xfrm>
            <a:off x="776748" y="863550"/>
            <a:ext cx="8055552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Research Topics</a:t>
            </a:r>
            <a:endParaRPr lang="en-US" dirty="0">
              <a:solidFill>
                <a:srgbClr val="FFFFFF"/>
              </a:solidFill>
              <a:highlight>
                <a:srgbClr val="0000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 Concepts</a:t>
            </a:r>
            <a:br>
              <a:rPr lang="en-US" dirty="0">
                <a:latin typeface="Consolas"/>
                <a:ea typeface="Consolas"/>
                <a:cs typeface="Consolas"/>
              </a:rPr>
            </a:br>
            <a:endParaRPr lang="en-US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FFFF"/>
                </a:solidFill>
                <a:highlight>
                  <a:srgbClr val="0000FF"/>
                </a:highlight>
                <a:latin typeface="Consolas"/>
                <a:ea typeface="Consolas"/>
                <a:cs typeface="Consolas"/>
                <a:sym typeface="Consolas"/>
              </a:rPr>
              <a:t>Implementation</a:t>
            </a:r>
            <a:br>
              <a:rPr lang="en-US" dirty="0">
                <a:latin typeface="Consolas"/>
                <a:ea typeface="Consolas"/>
                <a:cs typeface="Consolas"/>
              </a:rPr>
            </a:br>
            <a:endParaRPr lang="en-US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180C2A0-36AB-4FED-862F-9E92E4CAEE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11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D3853-34AD-1E73-8FF2-D17DC540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1246"/>
            <a:ext cx="8520600" cy="572700"/>
          </a:xfrm>
        </p:spPr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Implementation - First Review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A912DE-7864-0682-AB2C-5E8D081AC9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7</a:t>
            </a:fld>
            <a:endParaRPr lang="de-DE"/>
          </a:p>
        </p:txBody>
      </p:sp>
      <p:pic>
        <p:nvPicPr>
          <p:cNvPr id="5" name="Grafik 5" descr="Ein Bild, das Text, Monitor, Wand, Bildschirm enthält.&#10;&#10;Beschreibung automatisch generiert.">
            <a:extLst>
              <a:ext uri="{FF2B5EF4-FFF2-40B4-BE49-F238E27FC236}">
                <a16:creationId xmlns:a16="http://schemas.microsoft.com/office/drawing/2014/main" id="{D9079D70-6475-1188-B8D2-F2B30A587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7" y="734992"/>
            <a:ext cx="1873411" cy="1799864"/>
          </a:xfrm>
          <a:prstGeom prst="rect">
            <a:avLst/>
          </a:prstGeom>
        </p:spPr>
      </p:pic>
      <p:pic>
        <p:nvPicPr>
          <p:cNvPr id="6" name="Grafik 6" descr="Ein Bild, das Lieferwagen, Polizei, farbig, Auto enthält.&#10;&#10;Beschreibung automatisch generiert.">
            <a:extLst>
              <a:ext uri="{FF2B5EF4-FFF2-40B4-BE49-F238E27FC236}">
                <a16:creationId xmlns:a16="http://schemas.microsoft.com/office/drawing/2014/main" id="{7E84AD4F-9CF0-9959-E95F-C8D1EC8A5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988189"/>
            <a:ext cx="2191715" cy="2103699"/>
          </a:xfrm>
          <a:prstGeom prst="rect">
            <a:avLst/>
          </a:prstGeom>
        </p:spPr>
      </p:pic>
      <p:pic>
        <p:nvPicPr>
          <p:cNvPr id="8" name="Grafik 8" descr="Ein Bild, das Tasse, orange, verschieden, Schere enthält.&#10;&#10;Beschreibung automatisch generiert.">
            <a:extLst>
              <a:ext uri="{FF2B5EF4-FFF2-40B4-BE49-F238E27FC236}">
                <a16:creationId xmlns:a16="http://schemas.microsoft.com/office/drawing/2014/main" id="{15A60B25-1B6C-EEE4-6A35-1FBC59912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96" y="2456726"/>
            <a:ext cx="2625765" cy="2523281"/>
          </a:xfrm>
          <a:prstGeom prst="rect">
            <a:avLst/>
          </a:prstGeom>
        </p:spPr>
      </p:pic>
      <p:pic>
        <p:nvPicPr>
          <p:cNvPr id="9" name="Grafik 9" descr="Ein Bild, das Bildschirm, Uhr, dunkel enthält.&#10;&#10;Beschreibung automatisch generiert.">
            <a:extLst>
              <a:ext uri="{FF2B5EF4-FFF2-40B4-BE49-F238E27FC236}">
                <a16:creationId xmlns:a16="http://schemas.microsoft.com/office/drawing/2014/main" id="{72107F58-373D-AD37-B917-6F0166269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086" y="734992"/>
            <a:ext cx="2495550" cy="2400300"/>
          </a:xfrm>
          <a:prstGeom prst="rect">
            <a:avLst/>
          </a:prstGeom>
        </p:spPr>
      </p:pic>
      <p:pic>
        <p:nvPicPr>
          <p:cNvPr id="10" name="Grafik 10" descr="Ein Bild, das Text, drinnen enthält.&#10;&#10;Beschreibung automatisch generiert.">
            <a:extLst>
              <a:ext uri="{FF2B5EF4-FFF2-40B4-BE49-F238E27FC236}">
                <a16:creationId xmlns:a16="http://schemas.microsoft.com/office/drawing/2014/main" id="{0CF0200B-697C-0856-D471-9B436E2C9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3174" y="2572473"/>
            <a:ext cx="24955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0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D3853-34AD-1E73-8FF2-D17DC540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1246"/>
            <a:ext cx="8520600" cy="572700"/>
          </a:xfrm>
        </p:spPr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Implementation</a:t>
            </a:r>
            <a:endParaRPr lang="en-US" dirty="0" err="1">
              <a:latin typeface="Consolas" panose="020B0609020204030204" pitchFamily="49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E84288-1352-848B-45E1-A0143274F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97824"/>
            <a:ext cx="8520600" cy="2747853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Consolas"/>
              </a:rPr>
              <a:t>Training AI: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sz="1400" dirty="0">
                <a:solidFill>
                  <a:schemeClr val="tx1"/>
                </a:solidFill>
                <a:latin typeface="Consolas"/>
              </a:rPr>
              <a:t>-&gt;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Supervised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Learning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sz="1400" dirty="0">
                <a:solidFill>
                  <a:schemeClr val="tx1"/>
                </a:solidFill>
                <a:latin typeface="Consolas"/>
              </a:rPr>
              <a:t>-&gt; Running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through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dataset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(ICDAR)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with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reshuffled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461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images</a:t>
            </a:r>
          </a:p>
          <a:p>
            <a:pPr>
              <a:lnSpc>
                <a:spcPct val="114999"/>
              </a:lnSpc>
            </a:pPr>
            <a:endParaRPr lang="de-DE" sz="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14999"/>
              </a:lnSpc>
            </a:pPr>
            <a:r>
              <a:rPr lang="de-DE" dirty="0" err="1">
                <a:solidFill>
                  <a:schemeClr val="tx1"/>
                </a:solidFill>
                <a:latin typeface="Consolas"/>
              </a:rPr>
              <a:t>Pruning</a:t>
            </a:r>
            <a:r>
              <a:rPr lang="de-DE" dirty="0">
                <a:solidFill>
                  <a:schemeClr val="tx1"/>
                </a:solidFill>
                <a:latin typeface="Consolas"/>
              </a:rPr>
              <a:t> and </a:t>
            </a:r>
            <a:r>
              <a:rPr lang="de-DE" dirty="0" err="1">
                <a:solidFill>
                  <a:schemeClr val="tx1"/>
                </a:solidFill>
                <a:latin typeface="Consolas"/>
              </a:rPr>
              <a:t>Quantization</a:t>
            </a:r>
            <a:r>
              <a:rPr lang="de-DE" dirty="0">
                <a:solidFill>
                  <a:schemeClr val="tx1"/>
                </a:solidFill>
                <a:latin typeface="Consolas"/>
              </a:rPr>
              <a:t>: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sz="1400" dirty="0">
                <a:solidFill>
                  <a:schemeClr val="tx1"/>
                </a:solidFill>
                <a:latin typeface="Consolas"/>
              </a:rPr>
              <a:t>-&gt;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Significantly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and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effectively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reducing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the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number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of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parameters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sz="1400" dirty="0">
                <a:solidFill>
                  <a:schemeClr val="tx1"/>
                </a:solidFill>
                <a:latin typeface="Consolas"/>
              </a:rPr>
              <a:t>-&gt;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Lowering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memory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demands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sz="1400" dirty="0">
                <a:solidFill>
                  <a:schemeClr val="tx1"/>
                </a:solidFill>
                <a:latin typeface="Consolas"/>
              </a:rPr>
              <a:t>-&gt; Raising Performance all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while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u="sng" dirty="0" err="1">
                <a:solidFill>
                  <a:schemeClr val="tx1"/>
                </a:solidFill>
                <a:latin typeface="Consolas"/>
              </a:rPr>
              <a:t>maintaining</a:t>
            </a:r>
            <a:r>
              <a:rPr lang="de-DE" sz="1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nsolas"/>
              </a:rPr>
              <a:t>accuracy</a:t>
            </a:r>
            <a:endParaRPr lang="de-DE" sz="14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A912DE-7864-0682-AB2C-5E8D081AC9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9B5C7CC-BE87-1963-9B4F-D8DD8176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432" y="3473936"/>
            <a:ext cx="2491135" cy="138608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7B95E3B-7666-EE49-8813-B952D7E5A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81" r="24071"/>
          <a:stretch/>
        </p:blipFill>
        <p:spPr>
          <a:xfrm>
            <a:off x="7249414" y="447596"/>
            <a:ext cx="993341" cy="102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7E142AA-12A9-467F-655C-566858B9B078}"/>
              </a:ext>
            </a:extLst>
          </p:cNvPr>
          <p:cNvSpPr/>
          <p:nvPr/>
        </p:nvSpPr>
        <p:spPr>
          <a:xfrm>
            <a:off x="0" y="1216152"/>
            <a:ext cx="9144000" cy="27066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Google Shape;99;p25">
            <a:extLst>
              <a:ext uri="{FF2B5EF4-FFF2-40B4-BE49-F238E27FC236}">
                <a16:creationId xmlns:a16="http://schemas.microsoft.com/office/drawing/2014/main" id="{A8ED641E-2949-D095-3E93-47CA9EE5AB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258" y="56335"/>
            <a:ext cx="8208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Consolas" panose="020B0609020204030204" pitchFamily="49" charset="0"/>
              </a:rPr>
              <a:t> Implementation - Possible improvements</a:t>
            </a:r>
            <a:endParaRPr dirty="0">
              <a:latin typeface="Consolas" panose="020B06090202040302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1320E3-8845-7574-D707-9D49FD64E3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6248" r="33899"/>
          <a:stretch/>
        </p:blipFill>
        <p:spPr>
          <a:xfrm>
            <a:off x="0" y="1219200"/>
            <a:ext cx="4880540" cy="270662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E7C47A2-A094-B15D-4BA1-FAF0F0A6B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51" t="6248" r="528"/>
          <a:stretch/>
        </p:blipFill>
        <p:spPr>
          <a:xfrm>
            <a:off x="6758969" y="1219200"/>
            <a:ext cx="2385031" cy="27051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424F8F2-3AF1-F3F3-772E-E5530FBC5B6A}"/>
              </a:ext>
            </a:extLst>
          </p:cNvPr>
          <p:cNvSpPr txBox="1"/>
          <p:nvPr/>
        </p:nvSpPr>
        <p:spPr>
          <a:xfrm>
            <a:off x="4429867" y="2153965"/>
            <a:ext cx="2779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>
                <a:sym typeface="Wingdings" panose="05000000000000000000" pitchFamily="2" charset="2"/>
              </a:rPr>
              <a:t> </a:t>
            </a:r>
            <a:r>
              <a:rPr lang="de-DE" sz="4800" b="1">
                <a:sym typeface="Wingdings" panose="05000000000000000000" pitchFamily="2" charset="2"/>
              </a:rPr>
              <a:t>?</a:t>
            </a:r>
            <a:r>
              <a:rPr lang="de-DE" sz="4800">
                <a:sym typeface="Wingdings" panose="05000000000000000000" pitchFamily="2" charset="2"/>
              </a:rPr>
              <a:t> </a:t>
            </a:r>
            <a:endParaRPr lang="de-DE" sz="48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A189F12-58A2-D13C-4514-27F43376E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32" y="3922776"/>
            <a:ext cx="3428876" cy="1195239"/>
          </a:xfrm>
          <a:prstGeom prst="rect">
            <a:avLst/>
          </a:prstGeom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6A6B81E4-A3B8-9980-A0D1-31476CDEFE5E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219957" y="4014521"/>
            <a:ext cx="597618" cy="414132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EF9B9F08-6B7D-046B-E092-6DBD6B89B22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154708" y="3919728"/>
            <a:ext cx="275159" cy="600668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FB3E15B-95B6-4157-BC40-CB153B2073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4744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Bildschirmpräsentation (16:9)</PresentationFormat>
  <Paragraphs>57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Consolas</vt:lpstr>
      <vt:lpstr>Verdana</vt:lpstr>
      <vt:lpstr>Wingdings</vt:lpstr>
      <vt:lpstr>Simple Dark</vt:lpstr>
      <vt:lpstr>Recap</vt:lpstr>
      <vt:lpstr>PowerPoint-Präsentation</vt:lpstr>
      <vt:lpstr>Research Topics</vt:lpstr>
      <vt:lpstr>PowerPoint-Präsentation</vt:lpstr>
      <vt:lpstr>Concepts</vt:lpstr>
      <vt:lpstr>PowerPoint-Präsentation</vt:lpstr>
      <vt:lpstr>Implementation - First Review</vt:lpstr>
      <vt:lpstr>Implementation</vt:lpstr>
      <vt:lpstr> Implementation - Possible improvements</vt:lpstr>
      <vt:lpstr>More Papers!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Text Recognition AI</dc:title>
  <cp:lastModifiedBy>Marcus</cp:lastModifiedBy>
  <cp:revision>193</cp:revision>
  <dcterms:modified xsi:type="dcterms:W3CDTF">2022-12-01T08:05:24Z</dcterms:modified>
</cp:coreProperties>
</file>