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66" r:id="rId4"/>
    <p:sldId id="267" r:id="rId5"/>
    <p:sldId id="269" r:id="rId6"/>
    <p:sldId id="280" r:id="rId7"/>
    <p:sldId id="281" r:id="rId8"/>
    <p:sldId id="282" r:id="rId9"/>
    <p:sldId id="283" r:id="rId10"/>
    <p:sldId id="270" r:id="rId11"/>
    <p:sldId id="272" r:id="rId12"/>
    <p:sldId id="271" r:id="rId13"/>
    <p:sldId id="284" r:id="rId14"/>
    <p:sldId id="285" r:id="rId15"/>
    <p:sldId id="286" r:id="rId16"/>
    <p:sldId id="287" r:id="rId17"/>
    <p:sldId id="288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8/13/2020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8/13/2020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Cracking WPA/WPA2 Wi-Fi routers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secure wireless network hacking!</a:t>
            </a:r>
            <a:endParaRPr lang="en-US" dirty="0"/>
          </a:p>
        </p:txBody>
      </p:sp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4B85ED7-B583-4E42-B115-83F313813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BC90AEF-4DDD-432C-B475-EA1F1761C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743200"/>
          </a:xfrm>
        </p:spPr>
        <p:txBody>
          <a:bodyPr/>
          <a:lstStyle/>
          <a:p>
            <a:r>
              <a:rPr lang="en-US" dirty="0"/>
              <a:t>That was the theory part!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Ubuntu" panose="020B0504030602030204" pitchFamily="34" charset="0"/>
              </a:rPr>
              <a:t>Let’s get to the fun part!</a:t>
            </a:r>
            <a:endParaRPr sz="3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CAD5771-2733-4984-BAE3-1055B659D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19"/>
            <a:ext cx="9144000" cy="1143000"/>
          </a:xfrm>
        </p:spPr>
        <p:txBody>
          <a:bodyPr/>
          <a:lstStyle/>
          <a:p>
            <a:r>
              <a:rPr lang="en-US" dirty="0"/>
              <a:t>Installation process for all the scripts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63E2-0BB9-4DBD-BDC1-D987BAD4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9144000" cy="4267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Using the </a:t>
            </a:r>
            <a:r>
              <a:rPr lang="en-US" sz="2800" dirty="0">
                <a:solidFill>
                  <a:srgbClr val="92D050"/>
                </a:solidFill>
                <a:latin typeface="Ubuntu" panose="020B0504030602030204" pitchFamily="34" charset="0"/>
              </a:rPr>
              <a:t>LAZY Script</a:t>
            </a:r>
            <a:r>
              <a:rPr lang="en-US" sz="2800" dirty="0">
                <a:latin typeface="Ubuntu" panose="020B0504030602030204" pitchFamily="34" charset="0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8135F-FE4D-4E19-AB95-3027B8B5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12331"/>
            <a:ext cx="6948508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17DE80B-FF54-4056-9733-7664AC6DB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9144000" cy="1143000"/>
          </a:xfrm>
        </p:spPr>
        <p:txBody>
          <a:bodyPr/>
          <a:lstStyle/>
          <a:p>
            <a:r>
              <a:rPr lang="en-US" dirty="0"/>
              <a:t>How do we start the crack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74300-3DBE-44C5-95C8-E5A3D0F7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51" y="1828800"/>
            <a:ext cx="9144000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Ubuntu" panose="020B0504030602030204" pitchFamily="34" charset="0"/>
              </a:rPr>
              <a:t>WPA/WPA2 Handshake </a:t>
            </a:r>
            <a:r>
              <a:rPr lang="en-US" sz="2400" dirty="0">
                <a:latin typeface="Ubuntu" panose="020B0504030602030204" pitchFamily="34" charset="0"/>
              </a:rPr>
              <a:t>using </a:t>
            </a:r>
            <a:r>
              <a:rPr lang="en-US" sz="2400" b="1" dirty="0">
                <a:solidFill>
                  <a:schemeClr val="accent1"/>
                </a:solidFill>
                <a:latin typeface="Ubuntu" panose="020B0504030602030204" pitchFamily="34" charset="0"/>
              </a:rPr>
              <a:t>AIRMON-g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Ubuntu" panose="020B0504030602030204" pitchFamily="34" charset="0"/>
              </a:rPr>
              <a:t>De-authenticate</a:t>
            </a:r>
            <a:r>
              <a:rPr lang="en-US" sz="2400" dirty="0">
                <a:latin typeface="Ubuntu" panose="020B0504030602030204" pitchFamily="34" charset="0"/>
              </a:rPr>
              <a:t> users to get the (.cap) file using </a:t>
            </a:r>
            <a:r>
              <a:rPr lang="en-US" sz="2400" b="1" dirty="0">
                <a:solidFill>
                  <a:schemeClr val="accent1"/>
                </a:solidFill>
                <a:latin typeface="Ubuntu" panose="020B0504030602030204" pitchFamily="34" charset="0"/>
              </a:rPr>
              <a:t>aireplay-ng or mdk3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Ubuntu" panose="020B0504030602030204" pitchFamily="34" charset="0"/>
              </a:rPr>
              <a:t>Auto-check for WPA Handshake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Ubuntu" panose="020B0504030602030204" pitchFamily="34" charset="0"/>
              </a:rPr>
              <a:t>Integrity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Ubuntu" panose="020B0504030602030204" pitchFamily="34" charset="0"/>
              </a:rPr>
              <a:t>Brute force the password using a basic dictionary-based attack </a:t>
            </a:r>
            <a:r>
              <a:rPr lang="en-US" sz="2400" b="1" dirty="0">
                <a:solidFill>
                  <a:schemeClr val="accent1"/>
                </a:solidFill>
                <a:latin typeface="Ubuntu" panose="020B0504030602030204" pitchFamily="34" charset="0"/>
              </a:rPr>
              <a:t>(Aircrack-ng)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17DE80B-FF54-4056-9733-7664AC6DB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9144000" cy="1143000"/>
          </a:xfrm>
        </p:spPr>
        <p:txBody>
          <a:bodyPr/>
          <a:lstStyle/>
          <a:p>
            <a:r>
              <a:rPr lang="en-US" dirty="0"/>
              <a:t>How do we start the crack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74300-3DBE-44C5-95C8-E5A3D0F7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51" y="1828800"/>
            <a:ext cx="9144000" cy="685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Ubuntu" panose="020B0504030602030204" pitchFamily="34" charset="0"/>
              </a:rPr>
              <a:t>WPA/WPA2 Handshake </a:t>
            </a:r>
            <a:r>
              <a:rPr lang="en-US" sz="2400" dirty="0">
                <a:latin typeface="Ubuntu" panose="020B0504030602030204" pitchFamily="34" charset="0"/>
              </a:rPr>
              <a:t>using </a:t>
            </a:r>
            <a:r>
              <a:rPr lang="en-US" sz="2400" b="1" dirty="0">
                <a:solidFill>
                  <a:schemeClr val="accent1"/>
                </a:solidFill>
                <a:latin typeface="Ubuntu" panose="020B0504030602030204" pitchFamily="34" charset="0"/>
              </a:rPr>
              <a:t>AIRMON-g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ED686-38C9-4670-A45F-2BB4570087E7}"/>
              </a:ext>
            </a:extLst>
          </p:cNvPr>
          <p:cNvSpPr txBox="1"/>
          <p:nvPr/>
        </p:nvSpPr>
        <p:spPr>
          <a:xfrm>
            <a:off x="184951" y="2362200"/>
            <a:ext cx="1049037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AutoNum type="arabicPeriod" startAt="2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De-authenticate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 users to get the (.cap) file using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>
                    <a:lumMod val="5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aireplay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>
                    <a:lumMod val="5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-ng or mdk3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3.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Auto-check for WPA Handshake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4.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Integrity check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AutoNum type="arabicPeriod" startAt="5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Brute force the password using a basic dictionary-based attack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>
                    <a:lumMod val="5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>
                    <a:lumMod val="5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Aircrack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>
                    <a:lumMod val="5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-ng)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1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589D31AE-7FD9-447F-8AB1-44BCEE84F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63B4C-B951-4EDE-B179-6235AFD83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24129"/>
            <a:ext cx="2479748" cy="214068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B1E948-4AD8-4DE3-8D8F-1E365491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4" y="2108145"/>
            <a:ext cx="2902213" cy="26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9193-7A9A-4D3B-9DBB-989CBD4AB44C}"/>
              </a:ext>
            </a:extLst>
          </p:cNvPr>
          <p:cNvSpPr txBox="1"/>
          <p:nvPr/>
        </p:nvSpPr>
        <p:spPr>
          <a:xfrm flipH="1">
            <a:off x="228600" y="3870129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Access Point (AP)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26FE3-44F8-4CBE-85F2-2BE0EB82D822}"/>
              </a:ext>
            </a:extLst>
          </p:cNvPr>
          <p:cNvSpPr txBox="1"/>
          <p:nvPr/>
        </p:nvSpPr>
        <p:spPr>
          <a:xfrm flipH="1">
            <a:off x="7675564" y="4801850"/>
            <a:ext cx="166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Station</a:t>
            </a:r>
            <a:endParaRPr lang="en-US" sz="2400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4BA79B5A-54B0-4548-AB27-999AF480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51" y="377072"/>
            <a:ext cx="9144000" cy="685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latin typeface="Ubuntu" panose="020B0504030602030204" pitchFamily="34" charset="0"/>
              </a:rPr>
              <a:t>WPA/WPA2 Handshake </a:t>
            </a:r>
            <a:r>
              <a:rPr lang="en-US" sz="2800" dirty="0">
                <a:latin typeface="Ubuntu" panose="020B0504030602030204" pitchFamily="34" charset="0"/>
              </a:rPr>
              <a:t>using </a:t>
            </a:r>
            <a:r>
              <a:rPr lang="en-US" sz="2800" b="1" dirty="0">
                <a:solidFill>
                  <a:schemeClr val="accent1"/>
                </a:solidFill>
                <a:latin typeface="Ubuntu" panose="020B0504030602030204" pitchFamily="34" charset="0"/>
              </a:rPr>
              <a:t>AIRMON-g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75C91B-C368-49D6-ADB9-A144D531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52" y="4162516"/>
            <a:ext cx="2538484" cy="273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B86D11-373D-4607-B0D4-6A658B69E626}"/>
              </a:ext>
            </a:extLst>
          </p:cNvPr>
          <p:cNvCxnSpPr>
            <a:cxnSpLocks/>
          </p:cNvCxnSpPr>
          <p:nvPr/>
        </p:nvCxnSpPr>
        <p:spPr>
          <a:xfrm flipH="1">
            <a:off x="3368414" y="3027611"/>
            <a:ext cx="2992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F1D73D-311A-4063-8259-3B63C4166F70}"/>
              </a:ext>
            </a:extLst>
          </p:cNvPr>
          <p:cNvCxnSpPr>
            <a:cxnSpLocks/>
          </p:cNvCxnSpPr>
          <p:nvPr/>
        </p:nvCxnSpPr>
        <p:spPr>
          <a:xfrm>
            <a:off x="3368414" y="3394369"/>
            <a:ext cx="2992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7FFE02-55A3-4071-B33F-342A60DE967C}"/>
              </a:ext>
            </a:extLst>
          </p:cNvPr>
          <p:cNvSpPr txBox="1"/>
          <p:nvPr/>
        </p:nvSpPr>
        <p:spPr>
          <a:xfrm>
            <a:off x="4230633" y="6412913"/>
            <a:ext cx="156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Ubuntu" panose="020B0504030602030204" pitchFamily="34" charset="0"/>
              </a:rPr>
              <a:t>HACKER</a:t>
            </a:r>
          </a:p>
        </p:txBody>
      </p:sp>
      <p:pic>
        <p:nvPicPr>
          <p:cNvPr id="18" name="Picture 1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45F0D872-FF07-4E14-A99B-4F34EFB73B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07304" y="3565347"/>
            <a:ext cx="1062037" cy="7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17DE80B-FF54-4056-9733-7664AC6DB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9144000" cy="1143000"/>
          </a:xfrm>
        </p:spPr>
        <p:txBody>
          <a:bodyPr/>
          <a:lstStyle/>
          <a:p>
            <a:r>
              <a:rPr lang="en-US" dirty="0"/>
              <a:t>How do we start the crack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74300-3DBE-44C5-95C8-E5A3D0F7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51" y="1828800"/>
            <a:ext cx="9144000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WPA/WPA2 Handshake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using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AIRMON-g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Ubuntu" panose="020B0504030602030204" pitchFamily="34" charset="0"/>
              </a:rPr>
              <a:t>De-authenticate</a:t>
            </a:r>
            <a:r>
              <a:rPr lang="en-US" sz="2400" dirty="0">
                <a:solidFill>
                  <a:schemeClr val="tx1"/>
                </a:solidFill>
                <a:latin typeface="Ubuntu" panose="020B0504030602030204" pitchFamily="34" charset="0"/>
              </a:rPr>
              <a:t> users to get the (.cap) file using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Ubuntu" panose="020B0504030602030204" pitchFamily="34" charset="0"/>
              </a:rPr>
              <a:t>aireplay-ng or mdk3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Auto-check for WPA Handshake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Integrity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Brute force the password using a basic dictionary-based attack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(Aircrack-ng)</a:t>
            </a:r>
          </a:p>
        </p:txBody>
      </p:sp>
    </p:spTree>
    <p:extLst>
      <p:ext uri="{BB962C8B-B14F-4D97-AF65-F5344CB8AC3E}">
        <p14:creationId xmlns:p14="http://schemas.microsoft.com/office/powerpoint/2010/main" val="291364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17DE80B-FF54-4056-9733-7664AC6DB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9144000" cy="1143000"/>
          </a:xfrm>
        </p:spPr>
        <p:txBody>
          <a:bodyPr/>
          <a:lstStyle/>
          <a:p>
            <a:r>
              <a:rPr lang="en-US" dirty="0"/>
              <a:t>How do we start the crack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74300-3DBE-44C5-95C8-E5A3D0F7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51" y="1828800"/>
            <a:ext cx="9144000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WPA/WPA2 Handshake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using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AIRMON-g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De-authenticate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 users to get the (.cap) file using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aireplay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-ng or mdk3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Ubuntu" panose="020B0504030602030204" pitchFamily="34" charset="0"/>
              </a:rPr>
              <a:t>Auto-check for WPA Handshake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Ubuntu" panose="020B0504030602030204" pitchFamily="34" charset="0"/>
              </a:rPr>
              <a:t>Integrity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Brute force the password using a basic dictionary-based attack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(Aircrack-ng)</a:t>
            </a:r>
          </a:p>
        </p:txBody>
      </p:sp>
    </p:spTree>
    <p:extLst>
      <p:ext uri="{BB962C8B-B14F-4D97-AF65-F5344CB8AC3E}">
        <p14:creationId xmlns:p14="http://schemas.microsoft.com/office/powerpoint/2010/main" val="423940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17DE80B-FF54-4056-9733-7664AC6DB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9144000" cy="1143000"/>
          </a:xfrm>
        </p:spPr>
        <p:txBody>
          <a:bodyPr/>
          <a:lstStyle/>
          <a:p>
            <a:r>
              <a:rPr lang="en-US" dirty="0"/>
              <a:t>How do we start the crack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74300-3DBE-44C5-95C8-E5A3D0F7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51" y="1828800"/>
            <a:ext cx="9144000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WPA/WPA2 Handshake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using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AIRMON-g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De-authenticate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 users to get the (.cap) file using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aireplay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-ng or mdk3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Auto-check for WPA Handshake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Ubuntu" panose="020B0504030602030204" pitchFamily="34" charset="0"/>
              </a:rPr>
              <a:t>Integrity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Ubuntu" panose="020B0504030602030204" pitchFamily="34" charset="0"/>
              </a:rPr>
              <a:t>Brute force the password using a basic dictionary-based attack </a:t>
            </a:r>
            <a:r>
              <a:rPr lang="en-US" sz="2400" b="1" dirty="0">
                <a:solidFill>
                  <a:schemeClr val="accent1"/>
                </a:solidFill>
                <a:latin typeface="Ubuntu" panose="020B0504030602030204" pitchFamily="34" charset="0"/>
              </a:rPr>
              <a:t>(Aircrack-ng)</a:t>
            </a:r>
          </a:p>
        </p:txBody>
      </p:sp>
    </p:spTree>
    <p:extLst>
      <p:ext uri="{BB962C8B-B14F-4D97-AF65-F5344CB8AC3E}">
        <p14:creationId xmlns:p14="http://schemas.microsoft.com/office/powerpoint/2010/main" val="87852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441F3B8-C4F2-48E5-8CED-85EAC7E44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64032-8199-4CD9-9A40-323882C2A662}"/>
              </a:ext>
            </a:extLst>
          </p:cNvPr>
          <p:cNvSpPr txBox="1"/>
          <p:nvPr/>
        </p:nvSpPr>
        <p:spPr>
          <a:xfrm>
            <a:off x="1981200" y="2819400"/>
            <a:ext cx="8689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Ubuntu" panose="020B0504030602030204" pitchFamily="34" charset="0"/>
              </a:rPr>
              <a:t>Let’s go ahead with </a:t>
            </a:r>
            <a:r>
              <a:rPr lang="en-US" sz="4800" dirty="0">
                <a:solidFill>
                  <a:srgbClr val="92D050"/>
                </a:solidFill>
                <a:latin typeface="Ubuntu" panose="020B0504030602030204" pitchFamily="34" charset="0"/>
              </a:rPr>
              <a:t>the crack</a:t>
            </a:r>
            <a:r>
              <a:rPr lang="en-US" sz="4800" dirty="0">
                <a:latin typeface="Ubuntu" panose="020B0504030602030204" pitchFamily="34" charset="0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CA621-62AF-49FA-B9EA-31D2849A7AB1}"/>
              </a:ext>
            </a:extLst>
          </p:cNvPr>
          <p:cNvSpPr txBox="1"/>
          <p:nvPr/>
        </p:nvSpPr>
        <p:spPr>
          <a:xfrm>
            <a:off x="3154329" y="4267200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 the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disclaimer</a:t>
            </a:r>
            <a:r>
              <a:rPr lang="en-US" dirty="0">
                <a:latin typeface="+mj-lt"/>
              </a:rPr>
              <a:t> in the description below!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7D230F2-7EAF-4F0F-82D7-DDD994A11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ACAD19-542A-4A4D-B65D-B1AE8E70A82D}"/>
              </a:ext>
            </a:extLst>
          </p:cNvPr>
          <p:cNvSpPr txBox="1"/>
          <p:nvPr/>
        </p:nvSpPr>
        <p:spPr>
          <a:xfrm>
            <a:off x="2057400" y="2362200"/>
            <a:ext cx="8558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Ubuntu" panose="020B0504030602030204" pitchFamily="34" charset="0"/>
              </a:rPr>
              <a:t>Any </a:t>
            </a:r>
            <a:r>
              <a:rPr lang="en-US" sz="9600" dirty="0">
                <a:solidFill>
                  <a:srgbClr val="92D050"/>
                </a:solidFill>
                <a:latin typeface="Ubuntu" panose="020B0504030602030204" pitchFamily="34" charset="0"/>
              </a:rPr>
              <a:t>questions</a:t>
            </a:r>
            <a:r>
              <a:rPr lang="en-US" sz="9600" dirty="0">
                <a:latin typeface="Ubuntu" panose="020B0504030602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372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5AA5E6D-386E-4F3F-A159-4BCBE19D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-76200"/>
            <a:ext cx="9144000" cy="1143000"/>
          </a:xfrm>
        </p:spPr>
        <p:txBody>
          <a:bodyPr/>
          <a:lstStyle/>
          <a:p>
            <a:r>
              <a:rPr lang="en-US" dirty="0"/>
              <a:t>About Me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905000"/>
            <a:ext cx="9144000" cy="4267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Mohit Katta</a:t>
            </a:r>
          </a:p>
          <a:p>
            <a:r>
              <a:rPr lang="en-US" sz="2800" dirty="0">
                <a:latin typeface="Ubuntu" panose="020B0504030602030204" pitchFamily="34" charset="0"/>
              </a:rPr>
              <a:t>BSc Computer Systems @ Heriot-Watt university, Dubai campus</a:t>
            </a:r>
          </a:p>
          <a:p>
            <a:r>
              <a:rPr lang="en-US" sz="2800" dirty="0">
                <a:latin typeface="Ubuntu" panose="020B0504030602030204" pitchFamily="34" charset="0"/>
              </a:rPr>
              <a:t>Interested in </a:t>
            </a:r>
            <a:r>
              <a:rPr lang="en-US" sz="2800" dirty="0">
                <a:solidFill>
                  <a:srgbClr val="92D050"/>
                </a:solidFill>
                <a:latin typeface="Ubuntu" panose="020B0504030602030204" pitchFamily="34" charset="0"/>
              </a:rPr>
              <a:t>Cybersecurity, Design and AI.</a:t>
            </a:r>
          </a:p>
          <a:p>
            <a:endParaRPr lang="en-US" sz="2800" dirty="0">
              <a:latin typeface="Ubuntu" panose="020B0504030602030204" pitchFamily="34" charset="0"/>
            </a:endParaRPr>
          </a:p>
          <a:p>
            <a:endParaRPr lang="en-US" sz="2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9BCE4F6-9614-4FB2-9B34-47A6ACCE2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ACAD19-542A-4A4D-B65D-B1AE8E70A82D}"/>
              </a:ext>
            </a:extLst>
          </p:cNvPr>
          <p:cNvSpPr txBox="1"/>
          <p:nvPr/>
        </p:nvSpPr>
        <p:spPr>
          <a:xfrm>
            <a:off x="3898121" y="2327582"/>
            <a:ext cx="43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Ubuntu" panose="020B0504030602030204" pitchFamily="34" charset="0"/>
              </a:rPr>
              <a:t>mohit@</a:t>
            </a:r>
            <a:r>
              <a:rPr lang="en-US" sz="3600" dirty="0">
                <a:solidFill>
                  <a:schemeClr val="accent1"/>
                </a:solidFill>
                <a:latin typeface="Ubuntu" panose="020B0504030602030204" pitchFamily="34" charset="0"/>
              </a:rPr>
              <a:t>hwtech</a:t>
            </a:r>
            <a:r>
              <a:rPr lang="en-US" sz="3600" dirty="0">
                <a:latin typeface="Ubuntu" panose="020B0504030602030204" pitchFamily="34" charset="0"/>
              </a:rPr>
              <a:t>.club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821A2-379F-40A0-8DD3-53A8274A65B9}"/>
              </a:ext>
            </a:extLst>
          </p:cNvPr>
          <p:cNvSpPr txBox="1"/>
          <p:nvPr/>
        </p:nvSpPr>
        <p:spPr>
          <a:xfrm flipH="1">
            <a:off x="3048000" y="1715869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have any queries regarding this </a:t>
            </a:r>
            <a:r>
              <a:rPr lang="en-US" sz="2000" dirty="0">
                <a:solidFill>
                  <a:srgbClr val="92D050"/>
                </a:solidFill>
              </a:rPr>
              <a:t>stream or more</a:t>
            </a:r>
            <a:r>
              <a:rPr lang="en-US" sz="2000" dirty="0"/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D46D2-B273-4F45-B5AA-AA2F1DE7A60E}"/>
              </a:ext>
            </a:extLst>
          </p:cNvPr>
          <p:cNvSpPr txBox="1"/>
          <p:nvPr/>
        </p:nvSpPr>
        <p:spPr>
          <a:xfrm flipH="1">
            <a:off x="2590798" y="3831848"/>
            <a:ext cx="701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 if you have any general queries regarding </a:t>
            </a:r>
            <a:r>
              <a:rPr lang="en-US" sz="2000" dirty="0">
                <a:solidFill>
                  <a:schemeClr val="accent1"/>
                </a:solidFill>
              </a:rPr>
              <a:t>Ethical Hacking</a:t>
            </a:r>
            <a:r>
              <a:rPr lang="en-US" sz="2000" dirty="0"/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B20D6-6C69-49F6-B904-6E9BD722F22F}"/>
              </a:ext>
            </a:extLst>
          </p:cNvPr>
          <p:cNvSpPr txBox="1"/>
          <p:nvPr/>
        </p:nvSpPr>
        <p:spPr>
          <a:xfrm>
            <a:off x="3801940" y="4267200"/>
            <a:ext cx="4588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Ubuntu" panose="020B0504030602030204" pitchFamily="34" charset="0"/>
              </a:rPr>
              <a:t>pranav@</a:t>
            </a:r>
            <a:r>
              <a:rPr lang="en-US" sz="3600" dirty="0">
                <a:solidFill>
                  <a:schemeClr val="accent1"/>
                </a:solidFill>
                <a:latin typeface="Ubuntu" panose="020B0504030602030204" pitchFamily="34" charset="0"/>
              </a:rPr>
              <a:t>hwtech</a:t>
            </a:r>
            <a:r>
              <a:rPr lang="en-US" sz="3600" dirty="0">
                <a:latin typeface="Ubuntu" panose="020B0504030602030204" pitchFamily="34" charset="0"/>
              </a:rPr>
              <a:t>.club</a:t>
            </a:r>
          </a:p>
        </p:txBody>
      </p:sp>
    </p:spTree>
    <p:extLst>
      <p:ext uri="{BB962C8B-B14F-4D97-AF65-F5344CB8AC3E}">
        <p14:creationId xmlns:p14="http://schemas.microsoft.com/office/powerpoint/2010/main" val="176740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E8BB4EC-0CB7-4A92-99B7-FF2D4984C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F53118-D4C0-4C55-99EE-FE69F1CA37D1}"/>
              </a:ext>
            </a:extLst>
          </p:cNvPr>
          <p:cNvSpPr txBox="1"/>
          <p:nvPr/>
        </p:nvSpPr>
        <p:spPr>
          <a:xfrm>
            <a:off x="2299925" y="2497976"/>
            <a:ext cx="759214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Ubuntu" panose="020B0504030602030204" pitchFamily="34" charset="0"/>
              </a:rPr>
              <a:t>Thank </a:t>
            </a:r>
            <a:r>
              <a:rPr lang="en-US" sz="11500" dirty="0">
                <a:solidFill>
                  <a:srgbClr val="92D050"/>
                </a:solidFill>
                <a:latin typeface="Ubuntu" panose="020B0504030602030204" pitchFamily="34" charset="0"/>
              </a:rPr>
              <a:t>You</a:t>
            </a:r>
            <a:r>
              <a:rPr lang="en-US" sz="11500" dirty="0">
                <a:latin typeface="Ubuntu" panose="020B0504030602030204" pitchFamily="34" charset="0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2FCE9-5EB2-4CAF-BC06-45A2DE219E80}"/>
              </a:ext>
            </a:extLst>
          </p:cNvPr>
          <p:cNvSpPr txBox="1"/>
          <p:nvPr/>
        </p:nvSpPr>
        <p:spPr>
          <a:xfrm>
            <a:off x="4583404" y="464820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you guys in the </a:t>
            </a:r>
            <a:r>
              <a:rPr lang="en-US" dirty="0">
                <a:solidFill>
                  <a:srgbClr val="92D050"/>
                </a:solidFill>
              </a:rPr>
              <a:t>next one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21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5E2B9B3-903D-4E6F-A03E-AECBDB826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00614"/>
            <a:ext cx="9144000" cy="1143000"/>
          </a:xfrm>
        </p:spPr>
        <p:txBody>
          <a:bodyPr/>
          <a:lstStyle/>
          <a:p>
            <a:r>
              <a:rPr lang="en-US" dirty="0"/>
              <a:t>Before we start...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7983C-0B6C-4E6F-A4CB-11BA7047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9144000" cy="42672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92D050"/>
                </a:solidFill>
                <a:latin typeface="Ubuntu" panose="020B0504030602030204" pitchFamily="34" charset="0"/>
              </a:rPr>
              <a:t>DISCLAIMER</a:t>
            </a:r>
          </a:p>
          <a:p>
            <a:r>
              <a:rPr lang="en-US" sz="2400" dirty="0">
                <a:latin typeface="Ubuntu" panose="020B0504030602030204" pitchFamily="34" charset="0"/>
              </a:rPr>
              <a:t>This is STRICTLY for educational purposes. Try it at your own or authorized networks. </a:t>
            </a:r>
          </a:p>
          <a:p>
            <a:r>
              <a:rPr lang="en-US" sz="2400" dirty="0">
                <a:latin typeface="Ubuntu" panose="020B0504030602030204" pitchFamily="34" charset="0"/>
              </a:rPr>
              <a:t>DO NOT TRY THIS with unauthorized networks.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85EA7B6-B76B-4144-A9DE-1942F2DDC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9375"/>
            <a:ext cx="9144000" cy="1143000"/>
          </a:xfrm>
        </p:spPr>
        <p:txBody>
          <a:bodyPr/>
          <a:lstStyle/>
          <a:p>
            <a:r>
              <a:rPr lang="en-US" dirty="0"/>
              <a:t>Wireless Interface modes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8458200" cy="42703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Ubuntu" panose="020B0504030602030204" pitchFamily="34" charset="0"/>
              </a:rPr>
              <a:t>Monitor Mode </a:t>
            </a:r>
            <a:r>
              <a:rPr lang="en-US" sz="2400" dirty="0">
                <a:solidFill>
                  <a:schemeClr val="tx1"/>
                </a:solidFill>
                <a:latin typeface="Ubuntu" panose="020B0504030602030204" pitchFamily="34" charset="0"/>
              </a:rPr>
              <a:t>: Reconnaissance of networks.</a:t>
            </a:r>
            <a:endParaRPr lang="en-US" sz="4000" dirty="0">
              <a:solidFill>
                <a:schemeClr val="tx1"/>
              </a:solidFill>
              <a:latin typeface="Ubuntu" panose="020B050403060203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Ubuntu" panose="020B050403060203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Ubuntu" panose="020B050403060203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Ubuntu" panose="020B0504030602030204" pitchFamily="34" charset="0"/>
              </a:rPr>
              <a:t>Managed Mode </a:t>
            </a:r>
            <a:r>
              <a:rPr lang="en-US" sz="2400" dirty="0">
                <a:solidFill>
                  <a:schemeClr val="tx1"/>
                </a:solidFill>
                <a:latin typeface="Ubuntu" panose="020B0504030602030204" pitchFamily="34" charset="0"/>
              </a:rPr>
              <a:t>: Not much to explain.</a:t>
            </a:r>
            <a:endParaRPr sz="40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B6F86C3-7911-4ADB-A03A-8A4AE4D1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58" y="1852762"/>
            <a:ext cx="2267483" cy="244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0BA6BA4F-1FCF-40AA-B804-2D2E893C16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48508" y="2651725"/>
            <a:ext cx="1062037" cy="796053"/>
          </a:xfrm>
          <a:prstGeom prst="rect">
            <a:avLst/>
          </a:prstGeom>
        </p:spPr>
      </p:pic>
      <p:pic>
        <p:nvPicPr>
          <p:cNvPr id="14" name="Picture 13" descr="A picture containing graphics, toy&#10;&#10;Description automatically generated">
            <a:extLst>
              <a:ext uri="{FF2B5EF4-FFF2-40B4-BE49-F238E27FC236}">
                <a16:creationId xmlns:a16="http://schemas.microsoft.com/office/drawing/2014/main" id="{FC5C320B-0A26-4F86-8799-5091C6EA5D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475399"/>
            <a:ext cx="315128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940D14D-05B4-4FC4-9576-79F735CD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5" y="-239238"/>
            <a:ext cx="9144000" cy="1143000"/>
          </a:xfrm>
        </p:spPr>
        <p:txBody>
          <a:bodyPr/>
          <a:lstStyle/>
          <a:p>
            <a:r>
              <a:rPr lang="en-US" dirty="0"/>
              <a:t>What is a 4-way handshake?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42BAB-5831-4AAD-9C54-612B54C02B18}"/>
              </a:ext>
            </a:extLst>
          </p:cNvPr>
          <p:cNvSpPr txBox="1"/>
          <p:nvPr/>
        </p:nvSpPr>
        <p:spPr>
          <a:xfrm>
            <a:off x="152400" y="1341928"/>
            <a:ext cx="896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WPA/ WPA 2 uses a </a:t>
            </a:r>
            <a:r>
              <a:rPr lang="en-US" sz="2400" b="1" dirty="0">
                <a:latin typeface="Ubuntu" panose="020B0504030602030204" pitchFamily="34" charset="0"/>
              </a:rPr>
              <a:t>4-way handshake</a:t>
            </a:r>
            <a:r>
              <a:rPr lang="en-US" b="1" dirty="0">
                <a:latin typeface="Ubuntu" panose="020B0504030602030204" pitchFamily="34" charset="0"/>
              </a:rPr>
              <a:t> </a:t>
            </a:r>
            <a:r>
              <a:rPr lang="en-US" dirty="0">
                <a:latin typeface="Ubuntu" panose="020B0504030602030204" pitchFamily="34" charset="0"/>
              </a:rPr>
              <a:t>to</a:t>
            </a:r>
            <a:r>
              <a:rPr lang="en-US" dirty="0">
                <a:solidFill>
                  <a:schemeClr val="accent1"/>
                </a:solidFill>
                <a:latin typeface="Ubuntu" panose="020B0504030602030204" pitchFamily="34" charset="0"/>
              </a:rPr>
              <a:t> authenticate </a:t>
            </a:r>
            <a:r>
              <a:rPr lang="en-US" dirty="0">
                <a:latin typeface="Ubuntu" panose="020B0504030602030204" pitchFamily="34" charset="0"/>
              </a:rPr>
              <a:t>devices to the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63B4C-B951-4EDE-B179-6235AFD83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0" y="3047505"/>
            <a:ext cx="1997936" cy="172474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B1E948-4AD8-4DE3-8D8F-1E365491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50" y="2799281"/>
            <a:ext cx="2338316" cy="212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9193-7A9A-4D3B-9DBB-989CBD4AB44C}"/>
              </a:ext>
            </a:extLst>
          </p:cNvPr>
          <p:cNvSpPr txBox="1"/>
          <p:nvPr/>
        </p:nvSpPr>
        <p:spPr>
          <a:xfrm flipH="1">
            <a:off x="685800" y="4874488"/>
            <a:ext cx="28956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Access Point (AP)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26FE3-44F8-4CBE-85F2-2BE0EB82D822}"/>
              </a:ext>
            </a:extLst>
          </p:cNvPr>
          <p:cNvSpPr txBox="1"/>
          <p:nvPr/>
        </p:nvSpPr>
        <p:spPr>
          <a:xfrm flipH="1">
            <a:off x="7315200" y="492771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940D14D-05B4-4FC4-9576-79F735CD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5" y="-239238"/>
            <a:ext cx="9144000" cy="1143000"/>
          </a:xfrm>
        </p:spPr>
        <p:txBody>
          <a:bodyPr/>
          <a:lstStyle/>
          <a:p>
            <a:r>
              <a:rPr lang="en-US" dirty="0"/>
              <a:t>What is a 4-way handshake?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42BAB-5831-4AAD-9C54-612B54C02B18}"/>
              </a:ext>
            </a:extLst>
          </p:cNvPr>
          <p:cNvSpPr txBox="1"/>
          <p:nvPr/>
        </p:nvSpPr>
        <p:spPr>
          <a:xfrm>
            <a:off x="152400" y="1341928"/>
            <a:ext cx="896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WPA/ WPA 2 uses a </a:t>
            </a:r>
            <a:r>
              <a:rPr lang="en-US" sz="2400" b="1" dirty="0">
                <a:latin typeface="Ubuntu" panose="020B0504030602030204" pitchFamily="34" charset="0"/>
              </a:rPr>
              <a:t>4-way handshake</a:t>
            </a:r>
            <a:r>
              <a:rPr lang="en-US" b="1" dirty="0">
                <a:latin typeface="Ubuntu" panose="020B0504030602030204" pitchFamily="34" charset="0"/>
              </a:rPr>
              <a:t> </a:t>
            </a:r>
            <a:r>
              <a:rPr lang="en-US" dirty="0">
                <a:latin typeface="Ubuntu" panose="020B0504030602030204" pitchFamily="34" charset="0"/>
              </a:rPr>
              <a:t>to authenticate devices to the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63B4C-B951-4EDE-B179-6235AFD83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7" y="2120788"/>
            <a:ext cx="1295400" cy="111827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B1E948-4AD8-4DE3-8D8F-1E365491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07" y="2001466"/>
            <a:ext cx="1516092" cy="13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9193-7A9A-4D3B-9DBB-989CBD4AB44C}"/>
              </a:ext>
            </a:extLst>
          </p:cNvPr>
          <p:cNvSpPr txBox="1"/>
          <p:nvPr/>
        </p:nvSpPr>
        <p:spPr>
          <a:xfrm flipH="1">
            <a:off x="1613517" y="2692787"/>
            <a:ext cx="29718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Access Point (AP)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26FE3-44F8-4CBE-85F2-2BE0EB82D822}"/>
              </a:ext>
            </a:extLst>
          </p:cNvPr>
          <p:cNvSpPr txBox="1"/>
          <p:nvPr/>
        </p:nvSpPr>
        <p:spPr>
          <a:xfrm flipH="1">
            <a:off x="7249637" y="2679925"/>
            <a:ext cx="1516092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2B5840-811C-456C-BA83-E823D6EEA361}"/>
              </a:ext>
            </a:extLst>
          </p:cNvPr>
          <p:cNvSpPr/>
          <p:nvPr/>
        </p:nvSpPr>
        <p:spPr>
          <a:xfrm>
            <a:off x="956590" y="3962400"/>
            <a:ext cx="971756" cy="1045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28D3D-0E52-4B74-9A1F-5D48D0A48E5C}"/>
              </a:ext>
            </a:extLst>
          </p:cNvPr>
          <p:cNvCxnSpPr>
            <a:cxnSpLocks/>
          </p:cNvCxnSpPr>
          <p:nvPr/>
        </p:nvCxnSpPr>
        <p:spPr>
          <a:xfrm>
            <a:off x="2273494" y="4485171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326B4-A1A9-4158-B8BC-B1D3ACACDA45}"/>
              </a:ext>
            </a:extLst>
          </p:cNvPr>
          <p:cNvSpPr/>
          <p:nvPr/>
        </p:nvSpPr>
        <p:spPr>
          <a:xfrm>
            <a:off x="3435729" y="3956407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F10C5E-502B-4D35-AF44-F324B08C7671}"/>
              </a:ext>
            </a:extLst>
          </p:cNvPr>
          <p:cNvSpPr/>
          <p:nvPr/>
        </p:nvSpPr>
        <p:spPr>
          <a:xfrm>
            <a:off x="5986544" y="3954740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F16196-34FD-418A-A68E-3406F93BFF9D}"/>
              </a:ext>
            </a:extLst>
          </p:cNvPr>
          <p:cNvSpPr/>
          <p:nvPr/>
        </p:nvSpPr>
        <p:spPr>
          <a:xfrm>
            <a:off x="8534400" y="3956407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1779F6-A942-439C-A16C-64A070F7C4CB}"/>
              </a:ext>
            </a:extLst>
          </p:cNvPr>
          <p:cNvCxnSpPr>
            <a:cxnSpLocks/>
          </p:cNvCxnSpPr>
          <p:nvPr/>
        </p:nvCxnSpPr>
        <p:spPr>
          <a:xfrm>
            <a:off x="4887228" y="4495800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04399B-AE3E-445E-B960-A7E1ECF5AE2C}"/>
              </a:ext>
            </a:extLst>
          </p:cNvPr>
          <p:cNvCxnSpPr>
            <a:cxnSpLocks/>
          </p:cNvCxnSpPr>
          <p:nvPr/>
        </p:nvCxnSpPr>
        <p:spPr>
          <a:xfrm>
            <a:off x="7493488" y="4503279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D896AB-A167-4E45-AA95-E7F631EF1D2C}"/>
              </a:ext>
            </a:extLst>
          </p:cNvPr>
          <p:cNvSpPr txBox="1"/>
          <p:nvPr/>
        </p:nvSpPr>
        <p:spPr>
          <a:xfrm>
            <a:off x="1239528" y="4021340"/>
            <a:ext cx="405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9B55E3-0091-42EC-8D01-81492BFCAE51}"/>
              </a:ext>
            </a:extLst>
          </p:cNvPr>
          <p:cNvSpPr txBox="1"/>
          <p:nvPr/>
        </p:nvSpPr>
        <p:spPr>
          <a:xfrm>
            <a:off x="3612745" y="3984619"/>
            <a:ext cx="620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B6287C-443C-4AEE-B005-EC2711C46971}"/>
              </a:ext>
            </a:extLst>
          </p:cNvPr>
          <p:cNvSpPr txBox="1"/>
          <p:nvPr/>
        </p:nvSpPr>
        <p:spPr>
          <a:xfrm>
            <a:off x="6151784" y="4021340"/>
            <a:ext cx="638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96B04D-B54D-4411-AE72-3D00AAB5CD71}"/>
              </a:ext>
            </a:extLst>
          </p:cNvPr>
          <p:cNvSpPr txBox="1"/>
          <p:nvPr/>
        </p:nvSpPr>
        <p:spPr>
          <a:xfrm>
            <a:off x="8714092" y="4008942"/>
            <a:ext cx="662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711FD0-033C-428F-B6BC-B9B8E1D86F48}"/>
              </a:ext>
            </a:extLst>
          </p:cNvPr>
          <p:cNvSpPr txBox="1"/>
          <p:nvPr/>
        </p:nvSpPr>
        <p:spPr>
          <a:xfrm>
            <a:off x="1972377" y="5674137"/>
            <a:ext cx="653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Station sends a </a:t>
            </a:r>
            <a:r>
              <a:rPr lang="en-US" sz="2400" b="1" dirty="0">
                <a:solidFill>
                  <a:schemeClr val="accent1"/>
                </a:solidFill>
                <a:latin typeface="Ubuntu" panose="020B0504030602030204" pitchFamily="34" charset="0"/>
              </a:rPr>
              <a:t>hash</a:t>
            </a:r>
            <a:r>
              <a:rPr lang="en-US" sz="2400" dirty="0">
                <a:latin typeface="Ubuntu" panose="020B0504030602030204" pitchFamily="34" charset="0"/>
              </a:rPr>
              <a:t> to the AP to crosscheck.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607FDF-2E6A-489D-974F-0D5E86E825FE}"/>
              </a:ext>
            </a:extLst>
          </p:cNvPr>
          <p:cNvSpPr/>
          <p:nvPr/>
        </p:nvSpPr>
        <p:spPr>
          <a:xfrm flipH="1">
            <a:off x="4594195" y="2685150"/>
            <a:ext cx="2358005" cy="52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53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940D14D-05B4-4FC4-9576-79F735CD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5" y="-239238"/>
            <a:ext cx="9144000" cy="1143000"/>
          </a:xfrm>
        </p:spPr>
        <p:txBody>
          <a:bodyPr/>
          <a:lstStyle/>
          <a:p>
            <a:r>
              <a:rPr lang="en-US" dirty="0"/>
              <a:t>What is a 4-way handshake?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42BAB-5831-4AAD-9C54-612B54C02B18}"/>
              </a:ext>
            </a:extLst>
          </p:cNvPr>
          <p:cNvSpPr txBox="1"/>
          <p:nvPr/>
        </p:nvSpPr>
        <p:spPr>
          <a:xfrm>
            <a:off x="152400" y="1341928"/>
            <a:ext cx="896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WPA/ WPA 2 uses a </a:t>
            </a:r>
            <a:r>
              <a:rPr lang="en-US" sz="2400" b="1" dirty="0">
                <a:latin typeface="Ubuntu" panose="020B0504030602030204" pitchFamily="34" charset="0"/>
              </a:rPr>
              <a:t>4-way handshake</a:t>
            </a:r>
            <a:r>
              <a:rPr lang="en-US" b="1" dirty="0">
                <a:latin typeface="Ubuntu" panose="020B0504030602030204" pitchFamily="34" charset="0"/>
              </a:rPr>
              <a:t> </a:t>
            </a:r>
            <a:r>
              <a:rPr lang="en-US" dirty="0">
                <a:latin typeface="Ubuntu" panose="020B0504030602030204" pitchFamily="34" charset="0"/>
              </a:rPr>
              <a:t>to authenticate devices to the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63B4C-B951-4EDE-B179-6235AFD83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7" y="2120788"/>
            <a:ext cx="1295400" cy="111827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B1E948-4AD8-4DE3-8D8F-1E365491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07" y="2001466"/>
            <a:ext cx="1516092" cy="13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9193-7A9A-4D3B-9DBB-989CBD4AB44C}"/>
              </a:ext>
            </a:extLst>
          </p:cNvPr>
          <p:cNvSpPr txBox="1"/>
          <p:nvPr/>
        </p:nvSpPr>
        <p:spPr>
          <a:xfrm flipH="1">
            <a:off x="1613517" y="2692787"/>
            <a:ext cx="29718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Access Point (AP)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26FE3-44F8-4CBE-85F2-2BE0EB82D822}"/>
              </a:ext>
            </a:extLst>
          </p:cNvPr>
          <p:cNvSpPr txBox="1"/>
          <p:nvPr/>
        </p:nvSpPr>
        <p:spPr>
          <a:xfrm flipH="1">
            <a:off x="7249637" y="2679925"/>
            <a:ext cx="1516092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2B5840-811C-456C-BA83-E823D6EEA361}"/>
              </a:ext>
            </a:extLst>
          </p:cNvPr>
          <p:cNvSpPr/>
          <p:nvPr/>
        </p:nvSpPr>
        <p:spPr>
          <a:xfrm>
            <a:off x="3439566" y="3962400"/>
            <a:ext cx="971756" cy="104554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28D3D-0E52-4B74-9A1F-5D48D0A48E5C}"/>
              </a:ext>
            </a:extLst>
          </p:cNvPr>
          <p:cNvCxnSpPr>
            <a:cxnSpLocks/>
          </p:cNvCxnSpPr>
          <p:nvPr/>
        </p:nvCxnSpPr>
        <p:spPr>
          <a:xfrm>
            <a:off x="2273494" y="4485171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326B4-A1A9-4158-B8BC-B1D3ACACDA45}"/>
              </a:ext>
            </a:extLst>
          </p:cNvPr>
          <p:cNvSpPr/>
          <p:nvPr/>
        </p:nvSpPr>
        <p:spPr>
          <a:xfrm>
            <a:off x="956590" y="3967386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F10C5E-502B-4D35-AF44-F324B08C7671}"/>
              </a:ext>
            </a:extLst>
          </p:cNvPr>
          <p:cNvSpPr/>
          <p:nvPr/>
        </p:nvSpPr>
        <p:spPr>
          <a:xfrm>
            <a:off x="5986544" y="3954740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F16196-34FD-418A-A68E-3406F93BFF9D}"/>
              </a:ext>
            </a:extLst>
          </p:cNvPr>
          <p:cNvSpPr/>
          <p:nvPr/>
        </p:nvSpPr>
        <p:spPr>
          <a:xfrm>
            <a:off x="8534400" y="3956407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1779F6-A942-439C-A16C-64A070F7C4CB}"/>
              </a:ext>
            </a:extLst>
          </p:cNvPr>
          <p:cNvCxnSpPr>
            <a:cxnSpLocks/>
          </p:cNvCxnSpPr>
          <p:nvPr/>
        </p:nvCxnSpPr>
        <p:spPr>
          <a:xfrm>
            <a:off x="4887228" y="4495800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04399B-AE3E-445E-B960-A7E1ECF5AE2C}"/>
              </a:ext>
            </a:extLst>
          </p:cNvPr>
          <p:cNvCxnSpPr>
            <a:cxnSpLocks/>
          </p:cNvCxnSpPr>
          <p:nvPr/>
        </p:nvCxnSpPr>
        <p:spPr>
          <a:xfrm>
            <a:off x="7493488" y="4503279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D896AB-A167-4E45-AA95-E7F631EF1D2C}"/>
              </a:ext>
            </a:extLst>
          </p:cNvPr>
          <p:cNvSpPr txBox="1"/>
          <p:nvPr/>
        </p:nvSpPr>
        <p:spPr>
          <a:xfrm>
            <a:off x="1239528" y="4021340"/>
            <a:ext cx="405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9B55E3-0091-42EC-8D01-81492BFCAE51}"/>
              </a:ext>
            </a:extLst>
          </p:cNvPr>
          <p:cNvSpPr txBox="1"/>
          <p:nvPr/>
        </p:nvSpPr>
        <p:spPr>
          <a:xfrm>
            <a:off x="3612745" y="3984619"/>
            <a:ext cx="620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B6287C-443C-4AEE-B005-EC2711C46971}"/>
              </a:ext>
            </a:extLst>
          </p:cNvPr>
          <p:cNvSpPr txBox="1"/>
          <p:nvPr/>
        </p:nvSpPr>
        <p:spPr>
          <a:xfrm>
            <a:off x="6151784" y="4021340"/>
            <a:ext cx="638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96B04D-B54D-4411-AE72-3D00AAB5CD71}"/>
              </a:ext>
            </a:extLst>
          </p:cNvPr>
          <p:cNvSpPr txBox="1"/>
          <p:nvPr/>
        </p:nvSpPr>
        <p:spPr>
          <a:xfrm>
            <a:off x="8714092" y="4008942"/>
            <a:ext cx="662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92C3B-01A5-45D2-AAB4-6F5269C8C676}"/>
              </a:ext>
            </a:extLst>
          </p:cNvPr>
          <p:cNvSpPr txBox="1"/>
          <p:nvPr/>
        </p:nvSpPr>
        <p:spPr>
          <a:xfrm>
            <a:off x="1972377" y="5674137"/>
            <a:ext cx="653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AP sends </a:t>
            </a:r>
            <a:r>
              <a:rPr lang="en-US" sz="2800" b="1" dirty="0">
                <a:solidFill>
                  <a:schemeClr val="accent1"/>
                </a:solidFill>
                <a:latin typeface="Ubuntu" panose="020B0504030602030204" pitchFamily="34" charset="0"/>
              </a:rPr>
              <a:t>Identification Key </a:t>
            </a:r>
            <a:r>
              <a:rPr lang="en-US" sz="2800" dirty="0">
                <a:latin typeface="Ubuntu" panose="020B0504030602030204" pitchFamily="34" charset="0"/>
              </a:rPr>
              <a:t>to station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5B95A7-ECE5-4E50-9F8D-10A270F1F2AD}"/>
              </a:ext>
            </a:extLst>
          </p:cNvPr>
          <p:cNvSpPr/>
          <p:nvPr/>
        </p:nvSpPr>
        <p:spPr>
          <a:xfrm>
            <a:off x="4585317" y="2674829"/>
            <a:ext cx="2590800" cy="55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940D14D-05B4-4FC4-9576-79F735CD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5" y="-239238"/>
            <a:ext cx="9144000" cy="1143000"/>
          </a:xfrm>
        </p:spPr>
        <p:txBody>
          <a:bodyPr/>
          <a:lstStyle/>
          <a:p>
            <a:r>
              <a:rPr lang="en-US" dirty="0"/>
              <a:t>What is a 4-way handshake?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42BAB-5831-4AAD-9C54-612B54C02B18}"/>
              </a:ext>
            </a:extLst>
          </p:cNvPr>
          <p:cNvSpPr txBox="1"/>
          <p:nvPr/>
        </p:nvSpPr>
        <p:spPr>
          <a:xfrm>
            <a:off x="152400" y="1341928"/>
            <a:ext cx="896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WPA/ WPA 2 uses a </a:t>
            </a:r>
            <a:r>
              <a:rPr lang="en-US" sz="2400" b="1" dirty="0">
                <a:latin typeface="Ubuntu" panose="020B0504030602030204" pitchFamily="34" charset="0"/>
              </a:rPr>
              <a:t>4-way handshake</a:t>
            </a:r>
            <a:r>
              <a:rPr lang="en-US" b="1" dirty="0">
                <a:latin typeface="Ubuntu" panose="020B0504030602030204" pitchFamily="34" charset="0"/>
              </a:rPr>
              <a:t> </a:t>
            </a:r>
            <a:r>
              <a:rPr lang="en-US" dirty="0">
                <a:latin typeface="Ubuntu" panose="020B0504030602030204" pitchFamily="34" charset="0"/>
              </a:rPr>
              <a:t>to authenticate devices to the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63B4C-B951-4EDE-B179-6235AFD83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7" y="2120788"/>
            <a:ext cx="1295400" cy="111827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B1E948-4AD8-4DE3-8D8F-1E365491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07" y="2001466"/>
            <a:ext cx="1516092" cy="13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9193-7A9A-4D3B-9DBB-989CBD4AB44C}"/>
              </a:ext>
            </a:extLst>
          </p:cNvPr>
          <p:cNvSpPr txBox="1"/>
          <p:nvPr/>
        </p:nvSpPr>
        <p:spPr>
          <a:xfrm flipH="1">
            <a:off x="1613517" y="2692787"/>
            <a:ext cx="29718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Access Point (AP)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26FE3-44F8-4CBE-85F2-2BE0EB82D822}"/>
              </a:ext>
            </a:extLst>
          </p:cNvPr>
          <p:cNvSpPr txBox="1"/>
          <p:nvPr/>
        </p:nvSpPr>
        <p:spPr>
          <a:xfrm flipH="1">
            <a:off x="7249637" y="2679925"/>
            <a:ext cx="1516092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2B5840-811C-456C-BA83-E823D6EEA361}"/>
              </a:ext>
            </a:extLst>
          </p:cNvPr>
          <p:cNvSpPr/>
          <p:nvPr/>
        </p:nvSpPr>
        <p:spPr>
          <a:xfrm>
            <a:off x="956590" y="3962400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28D3D-0E52-4B74-9A1F-5D48D0A48E5C}"/>
              </a:ext>
            </a:extLst>
          </p:cNvPr>
          <p:cNvCxnSpPr>
            <a:cxnSpLocks/>
          </p:cNvCxnSpPr>
          <p:nvPr/>
        </p:nvCxnSpPr>
        <p:spPr>
          <a:xfrm>
            <a:off x="2273494" y="4485171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326B4-A1A9-4158-B8BC-B1D3ACACDA45}"/>
              </a:ext>
            </a:extLst>
          </p:cNvPr>
          <p:cNvSpPr/>
          <p:nvPr/>
        </p:nvSpPr>
        <p:spPr>
          <a:xfrm>
            <a:off x="5985804" y="3956407"/>
            <a:ext cx="971756" cy="10455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F10C5E-502B-4D35-AF44-F324B08C7671}"/>
              </a:ext>
            </a:extLst>
          </p:cNvPr>
          <p:cNvSpPr/>
          <p:nvPr/>
        </p:nvSpPr>
        <p:spPr>
          <a:xfrm>
            <a:off x="3437208" y="3954740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F16196-34FD-418A-A68E-3406F93BFF9D}"/>
              </a:ext>
            </a:extLst>
          </p:cNvPr>
          <p:cNvSpPr/>
          <p:nvPr/>
        </p:nvSpPr>
        <p:spPr>
          <a:xfrm>
            <a:off x="8534400" y="3956407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1779F6-A942-439C-A16C-64A070F7C4CB}"/>
              </a:ext>
            </a:extLst>
          </p:cNvPr>
          <p:cNvCxnSpPr>
            <a:cxnSpLocks/>
          </p:cNvCxnSpPr>
          <p:nvPr/>
        </p:nvCxnSpPr>
        <p:spPr>
          <a:xfrm>
            <a:off x="4887228" y="4495800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04399B-AE3E-445E-B960-A7E1ECF5AE2C}"/>
              </a:ext>
            </a:extLst>
          </p:cNvPr>
          <p:cNvCxnSpPr>
            <a:cxnSpLocks/>
          </p:cNvCxnSpPr>
          <p:nvPr/>
        </p:nvCxnSpPr>
        <p:spPr>
          <a:xfrm>
            <a:off x="7493488" y="4503279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D896AB-A167-4E45-AA95-E7F631EF1D2C}"/>
              </a:ext>
            </a:extLst>
          </p:cNvPr>
          <p:cNvSpPr txBox="1"/>
          <p:nvPr/>
        </p:nvSpPr>
        <p:spPr>
          <a:xfrm>
            <a:off x="1239528" y="4021340"/>
            <a:ext cx="405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9B55E3-0091-42EC-8D01-81492BFCAE51}"/>
              </a:ext>
            </a:extLst>
          </p:cNvPr>
          <p:cNvSpPr txBox="1"/>
          <p:nvPr/>
        </p:nvSpPr>
        <p:spPr>
          <a:xfrm>
            <a:off x="3612745" y="3984619"/>
            <a:ext cx="620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B6287C-443C-4AEE-B005-EC2711C46971}"/>
              </a:ext>
            </a:extLst>
          </p:cNvPr>
          <p:cNvSpPr txBox="1"/>
          <p:nvPr/>
        </p:nvSpPr>
        <p:spPr>
          <a:xfrm>
            <a:off x="6151784" y="4021340"/>
            <a:ext cx="638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96B04D-B54D-4411-AE72-3D00AAB5CD71}"/>
              </a:ext>
            </a:extLst>
          </p:cNvPr>
          <p:cNvSpPr txBox="1"/>
          <p:nvPr/>
        </p:nvSpPr>
        <p:spPr>
          <a:xfrm>
            <a:off x="8714092" y="4008942"/>
            <a:ext cx="662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944D-E999-4D27-B4D1-985C01F92AB3}"/>
              </a:ext>
            </a:extLst>
          </p:cNvPr>
          <p:cNvSpPr txBox="1"/>
          <p:nvPr/>
        </p:nvSpPr>
        <p:spPr>
          <a:xfrm>
            <a:off x="1972377" y="5268843"/>
            <a:ext cx="6532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Station makes </a:t>
            </a:r>
            <a:r>
              <a:rPr lang="en-US" sz="2800" b="1" dirty="0">
                <a:solidFill>
                  <a:schemeClr val="accent1"/>
                </a:solidFill>
                <a:latin typeface="Ubuntu" panose="020B0504030602030204" pitchFamily="34" charset="0"/>
              </a:rPr>
              <a:t>Special ID</a:t>
            </a:r>
            <a:r>
              <a:rPr lang="en-US" sz="2800" dirty="0">
                <a:solidFill>
                  <a:schemeClr val="accent1"/>
                </a:solidFill>
                <a:latin typeface="Ubuntu" panose="020B0504030602030204" pitchFamily="34" charset="0"/>
              </a:rPr>
              <a:t> </a:t>
            </a:r>
            <a:r>
              <a:rPr lang="en-US" sz="2800" dirty="0">
                <a:latin typeface="Ubuntu" panose="020B0504030602030204" pitchFamily="34" charset="0"/>
              </a:rPr>
              <a:t>using </a:t>
            </a:r>
            <a:r>
              <a:rPr lang="en-US" sz="2800" dirty="0">
                <a:solidFill>
                  <a:schemeClr val="accent1"/>
                </a:solidFill>
                <a:latin typeface="Ubuntu" panose="020B0504030602030204" pitchFamily="34" charset="0"/>
              </a:rPr>
              <a:t>Identification Key </a:t>
            </a:r>
            <a:r>
              <a:rPr lang="en-US" sz="2800" dirty="0">
                <a:latin typeface="Ubuntu" panose="020B0504030602030204" pitchFamily="34" charset="0"/>
              </a:rPr>
              <a:t>from the previous step and sends to AP.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776ADA-0898-42EF-AFBC-A2760EB6B608}"/>
              </a:ext>
            </a:extLst>
          </p:cNvPr>
          <p:cNvSpPr/>
          <p:nvPr/>
        </p:nvSpPr>
        <p:spPr>
          <a:xfrm flipH="1">
            <a:off x="4594195" y="2685150"/>
            <a:ext cx="2358005" cy="52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940D14D-05B4-4FC4-9576-79F735CD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5" y="-239238"/>
            <a:ext cx="9144000" cy="1143000"/>
          </a:xfrm>
        </p:spPr>
        <p:txBody>
          <a:bodyPr/>
          <a:lstStyle/>
          <a:p>
            <a:r>
              <a:rPr lang="en-US" dirty="0"/>
              <a:t>What is a 4-way handshake?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42BAB-5831-4AAD-9C54-612B54C02B18}"/>
              </a:ext>
            </a:extLst>
          </p:cNvPr>
          <p:cNvSpPr txBox="1"/>
          <p:nvPr/>
        </p:nvSpPr>
        <p:spPr>
          <a:xfrm>
            <a:off x="152400" y="1341928"/>
            <a:ext cx="896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WPA/ WPA 2 uses a </a:t>
            </a:r>
            <a:r>
              <a:rPr lang="en-US" sz="2400" b="1" dirty="0">
                <a:latin typeface="Ubuntu" panose="020B0504030602030204" pitchFamily="34" charset="0"/>
              </a:rPr>
              <a:t>4-way handshake</a:t>
            </a:r>
            <a:r>
              <a:rPr lang="en-US" b="1" dirty="0">
                <a:latin typeface="Ubuntu" panose="020B0504030602030204" pitchFamily="34" charset="0"/>
              </a:rPr>
              <a:t> </a:t>
            </a:r>
            <a:r>
              <a:rPr lang="en-US" dirty="0">
                <a:latin typeface="Ubuntu" panose="020B0504030602030204" pitchFamily="34" charset="0"/>
              </a:rPr>
              <a:t>to authenticate devices to the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63B4C-B951-4EDE-B179-6235AFD83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7" y="2120788"/>
            <a:ext cx="1295400" cy="111827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B1E948-4AD8-4DE3-8D8F-1E365491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07" y="2001466"/>
            <a:ext cx="1516092" cy="13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9193-7A9A-4D3B-9DBB-989CBD4AB44C}"/>
              </a:ext>
            </a:extLst>
          </p:cNvPr>
          <p:cNvSpPr txBox="1"/>
          <p:nvPr/>
        </p:nvSpPr>
        <p:spPr>
          <a:xfrm flipH="1">
            <a:off x="1613517" y="2692787"/>
            <a:ext cx="29718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Access Point (AP)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26FE3-44F8-4CBE-85F2-2BE0EB82D822}"/>
              </a:ext>
            </a:extLst>
          </p:cNvPr>
          <p:cNvSpPr txBox="1"/>
          <p:nvPr/>
        </p:nvSpPr>
        <p:spPr>
          <a:xfrm flipH="1">
            <a:off x="7249637" y="2679925"/>
            <a:ext cx="1516092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2B5840-811C-456C-BA83-E823D6EEA361}"/>
              </a:ext>
            </a:extLst>
          </p:cNvPr>
          <p:cNvSpPr/>
          <p:nvPr/>
        </p:nvSpPr>
        <p:spPr>
          <a:xfrm>
            <a:off x="956590" y="3962400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28D3D-0E52-4B74-9A1F-5D48D0A48E5C}"/>
              </a:ext>
            </a:extLst>
          </p:cNvPr>
          <p:cNvCxnSpPr>
            <a:cxnSpLocks/>
          </p:cNvCxnSpPr>
          <p:nvPr/>
        </p:nvCxnSpPr>
        <p:spPr>
          <a:xfrm>
            <a:off x="2273494" y="4485171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326B4-A1A9-4158-B8BC-B1D3ACACDA45}"/>
              </a:ext>
            </a:extLst>
          </p:cNvPr>
          <p:cNvSpPr/>
          <p:nvPr/>
        </p:nvSpPr>
        <p:spPr>
          <a:xfrm>
            <a:off x="8534400" y="3956407"/>
            <a:ext cx="971756" cy="10455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F10C5E-502B-4D35-AF44-F324B08C7671}"/>
              </a:ext>
            </a:extLst>
          </p:cNvPr>
          <p:cNvSpPr/>
          <p:nvPr/>
        </p:nvSpPr>
        <p:spPr>
          <a:xfrm>
            <a:off x="3437208" y="3954740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F16196-34FD-418A-A68E-3406F93BFF9D}"/>
              </a:ext>
            </a:extLst>
          </p:cNvPr>
          <p:cNvSpPr/>
          <p:nvPr/>
        </p:nvSpPr>
        <p:spPr>
          <a:xfrm>
            <a:off x="5985804" y="3956407"/>
            <a:ext cx="971756" cy="1045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1779F6-A942-439C-A16C-64A070F7C4CB}"/>
              </a:ext>
            </a:extLst>
          </p:cNvPr>
          <p:cNvCxnSpPr>
            <a:cxnSpLocks/>
          </p:cNvCxnSpPr>
          <p:nvPr/>
        </p:nvCxnSpPr>
        <p:spPr>
          <a:xfrm>
            <a:off x="4887228" y="4495800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04399B-AE3E-445E-B960-A7E1ECF5AE2C}"/>
              </a:ext>
            </a:extLst>
          </p:cNvPr>
          <p:cNvCxnSpPr>
            <a:cxnSpLocks/>
          </p:cNvCxnSpPr>
          <p:nvPr/>
        </p:nvCxnSpPr>
        <p:spPr>
          <a:xfrm>
            <a:off x="7493488" y="4503279"/>
            <a:ext cx="70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D896AB-A167-4E45-AA95-E7F631EF1D2C}"/>
              </a:ext>
            </a:extLst>
          </p:cNvPr>
          <p:cNvSpPr txBox="1"/>
          <p:nvPr/>
        </p:nvSpPr>
        <p:spPr>
          <a:xfrm>
            <a:off x="1239528" y="4021340"/>
            <a:ext cx="405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9B55E3-0091-42EC-8D01-81492BFCAE51}"/>
              </a:ext>
            </a:extLst>
          </p:cNvPr>
          <p:cNvSpPr txBox="1"/>
          <p:nvPr/>
        </p:nvSpPr>
        <p:spPr>
          <a:xfrm>
            <a:off x="3612745" y="3984619"/>
            <a:ext cx="620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B6287C-443C-4AEE-B005-EC2711C46971}"/>
              </a:ext>
            </a:extLst>
          </p:cNvPr>
          <p:cNvSpPr txBox="1"/>
          <p:nvPr/>
        </p:nvSpPr>
        <p:spPr>
          <a:xfrm>
            <a:off x="6151784" y="4021340"/>
            <a:ext cx="638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96B04D-B54D-4411-AE72-3D00AAB5CD71}"/>
              </a:ext>
            </a:extLst>
          </p:cNvPr>
          <p:cNvSpPr txBox="1"/>
          <p:nvPr/>
        </p:nvSpPr>
        <p:spPr>
          <a:xfrm>
            <a:off x="8714092" y="4008942"/>
            <a:ext cx="662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Poppins" panose="00000500000000000000" pitchFamily="2" charset="0"/>
                <a:ea typeface="Zilla Slab Highlight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9095C-F8A1-4F42-9B0B-C5902A431E3E}"/>
              </a:ext>
            </a:extLst>
          </p:cNvPr>
          <p:cNvSpPr txBox="1"/>
          <p:nvPr/>
        </p:nvSpPr>
        <p:spPr>
          <a:xfrm>
            <a:off x="1972377" y="5268843"/>
            <a:ext cx="653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With </a:t>
            </a:r>
            <a:r>
              <a:rPr lang="en-US" sz="2400" b="1" dirty="0">
                <a:solidFill>
                  <a:schemeClr val="accent1"/>
                </a:solidFill>
                <a:latin typeface="Ubuntu" panose="020B0504030602030204" pitchFamily="34" charset="0"/>
              </a:rPr>
              <a:t>Special ID, </a:t>
            </a:r>
            <a:r>
              <a:rPr lang="en-US" sz="2400" dirty="0">
                <a:latin typeface="Ubuntu" panose="020B0504030602030204" pitchFamily="34" charset="0"/>
              </a:rPr>
              <a:t>AP makes </a:t>
            </a:r>
            <a:r>
              <a:rPr lang="en-US" sz="2400" b="1" dirty="0">
                <a:solidFill>
                  <a:schemeClr val="accent1"/>
                </a:solidFill>
                <a:latin typeface="Ubuntu" panose="020B0504030602030204" pitchFamily="34" charset="0"/>
              </a:rPr>
              <a:t>Temporary Key</a:t>
            </a:r>
            <a:r>
              <a:rPr lang="en-US" sz="2400" dirty="0">
                <a:solidFill>
                  <a:schemeClr val="accent1"/>
                </a:solidFill>
                <a:latin typeface="Ubuntu" panose="020B0504030602030204" pitchFamily="34" charset="0"/>
              </a:rPr>
              <a:t> </a:t>
            </a:r>
            <a:r>
              <a:rPr lang="en-US" sz="2400" dirty="0">
                <a:latin typeface="Ubuntu" panose="020B0504030602030204" pitchFamily="34" charset="0"/>
              </a:rPr>
              <a:t>and sends to station, to obtain the network.</a:t>
            </a:r>
            <a:endParaRPr lang="en-US" sz="2400" b="1" dirty="0">
              <a:solidFill>
                <a:schemeClr val="accent1"/>
              </a:solidFill>
              <a:latin typeface="Ubuntu" panose="020B050403060203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588CF19-C7A2-4565-B912-9D97306A6546}"/>
              </a:ext>
            </a:extLst>
          </p:cNvPr>
          <p:cNvSpPr/>
          <p:nvPr/>
        </p:nvSpPr>
        <p:spPr>
          <a:xfrm>
            <a:off x="4585317" y="2674829"/>
            <a:ext cx="2590800" cy="55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413</TotalTime>
  <Words>600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Candara</vt:lpstr>
      <vt:lpstr>Consolas</vt:lpstr>
      <vt:lpstr>Poppins</vt:lpstr>
      <vt:lpstr>Ubuntu</vt:lpstr>
      <vt:lpstr>Tech Computer 16x9</vt:lpstr>
      <vt:lpstr>Cracking WPA/WPA2 Wi-Fi routers</vt:lpstr>
      <vt:lpstr>About Me</vt:lpstr>
      <vt:lpstr>Before we start...</vt:lpstr>
      <vt:lpstr>Wireless Interface modes</vt:lpstr>
      <vt:lpstr>What is a 4-way handshake?</vt:lpstr>
      <vt:lpstr>What is a 4-way handshake?</vt:lpstr>
      <vt:lpstr>What is a 4-way handshake?</vt:lpstr>
      <vt:lpstr>What is a 4-way handshake?</vt:lpstr>
      <vt:lpstr>What is a 4-way handshake?</vt:lpstr>
      <vt:lpstr>That was the theory part!</vt:lpstr>
      <vt:lpstr>Installation process for all the scripts</vt:lpstr>
      <vt:lpstr>How do we start the crack</vt:lpstr>
      <vt:lpstr>How do we start the crack</vt:lpstr>
      <vt:lpstr>PowerPoint Presentation</vt:lpstr>
      <vt:lpstr>How do we start the crack</vt:lpstr>
      <vt:lpstr>How do we start the crack</vt:lpstr>
      <vt:lpstr>How do we start the crack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WPA/WPA2 WiFi routers</dc:title>
  <dc:creator>Katta, Mohit Katta</dc:creator>
  <cp:lastModifiedBy>Katta, Mohit Katta</cp:lastModifiedBy>
  <cp:revision>94</cp:revision>
  <dcterms:created xsi:type="dcterms:W3CDTF">2020-08-03T09:11:45Z</dcterms:created>
  <dcterms:modified xsi:type="dcterms:W3CDTF">2020-08-13T10:13:51Z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