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249CD-C976-43B3-B323-F59B52C6046D}">
  <a:tblStyle styleId="{A39249CD-C976-43B3-B323-F59B52C604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69c486f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69c486f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9c486f8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69c486f8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edf31b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edf31b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1edf31b8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1edf31b8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2f45a0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72f45a0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72f45a0a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72f45a0a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9c486f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9c486f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d79381b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d79381b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69c486f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69c486f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f0e491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3f0e491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27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/>
              <a:t> </a:t>
            </a:r>
            <a:r>
              <a:rPr lang="zh-TW" sz="34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400" b="1">
                <a:latin typeface="Microsoft JhengHei"/>
                <a:ea typeface="Microsoft JhengHei"/>
                <a:cs typeface="Microsoft JhengHei"/>
                <a:sym typeface="Microsoft JhengHei"/>
              </a:rPr>
              <a:t>比較不同性別的薪資分布有無差異</a:t>
            </a:r>
            <a:endParaRPr sz="34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27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400" b="1">
                <a:latin typeface="Microsoft JhengHei"/>
                <a:ea typeface="Microsoft JhengHei"/>
                <a:cs typeface="Microsoft JhengHei"/>
                <a:sym typeface="Microsoft JhengHei"/>
              </a:rPr>
              <a:t>(資訊服務業)</a:t>
            </a:r>
            <a:endParaRPr sz="34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62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iof111061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財金所學分班學分班 盧郁文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透過假設檢定進行分析後，我們得出了以下結論: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我們沒有足夠的證據顯示在95%的信心水準之下，資訊服務業中不同性別的薪資無差異，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因此，拒絕H</a:t>
            </a:r>
            <a:r>
              <a:rPr lang="zh-TW" sz="2000" baseline="-25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0。</a:t>
            </a:r>
            <a:endParaRPr sz="2000" baseline="-25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附錄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行政院主計總處/薪情平台: https://earnings.dgbas.gov.tw/experience_sub_03.aspx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25" y="675475"/>
            <a:ext cx="62293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662100" y="120425"/>
            <a:ext cx="6096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rgbClr val="3747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男生/女生誰的薪資比較多呢？</a:t>
            </a:r>
            <a:endParaRPr sz="2500" b="1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068025" y="5062350"/>
            <a:ext cx="108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44025" y="5123850"/>
            <a:ext cx="241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資料來源：行政院主計總處之薪情平台</a:t>
            </a:r>
            <a:endParaRPr sz="10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/>
              <a:t>Data-平均每月總薪資(新臺幣元)</a:t>
            </a:r>
            <a:endParaRPr sz="4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500" y="14087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{A39249CD-C976-43B3-B323-F59B52C6046D}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資訊服務業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107年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108年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109年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110年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111年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男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81,621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86,242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94,566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108,285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114,748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女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70,953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72,746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76,786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83,650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89,256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947325" y="3603350"/>
            <a:ext cx="820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備註: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總薪資包含臨時性薪資、加班費及其他非常性薪資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薪資資料來源：行政院主計總處之薪情平台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Data-下表為統計資料的平均數、中位數、標準差、最大值、最小值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089" y="2173176"/>
            <a:ext cx="2807825" cy="24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資訊服務業</a:t>
            </a:r>
            <a:r>
              <a:rPr lang="zh-TW"/>
              <a:t>的</a:t>
            </a:r>
            <a:r>
              <a:rPr lang="zh-TW" sz="3000"/>
              <a:t>不同性別的薪資</a:t>
            </a:r>
            <a:r>
              <a:rPr lang="zh-TW"/>
              <a:t>圖表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088700" y="1144925"/>
            <a:ext cx="810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FFFFF"/>
                </a:highlight>
              </a:rPr>
              <a:t>(1)散佈圖</a:t>
            </a:r>
            <a:endParaRPr sz="2600">
              <a:solidFill>
                <a:srgbClr val="E06666"/>
              </a:solidFill>
              <a:highlight>
                <a:srgbClr val="FFFF00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350" y="1637525"/>
            <a:ext cx="5355300" cy="311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Problem formulation (</a:t>
            </a:r>
            <a:r>
              <a:rPr lang="zh-TW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 paired difference test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377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model : </a:t>
            </a:r>
            <a:endParaRPr sz="37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1i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-X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2i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~N(μ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-μ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,σ</a:t>
            </a:r>
            <a:r>
              <a:rPr lang="zh-TW" sz="3750" baseline="30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),for i=107~111</a:t>
            </a:r>
            <a:endParaRPr sz="375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定義:D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=X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1i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-X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2i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,就可以寫成D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~N(μ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-μ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,σ</a:t>
            </a:r>
            <a:r>
              <a:rPr lang="zh-TW" sz="3750" baseline="30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),for i=107~111</a:t>
            </a:r>
            <a:endParaRPr sz="375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令隨機變數 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1i</a:t>
            </a: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為資訊服務業男性的薪資，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2i</a:t>
            </a: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為資訊服務業女性的薪資</a:t>
            </a:r>
            <a:endParaRPr sz="37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根據</a:t>
            </a:r>
            <a:r>
              <a:rPr lang="zh-TW" sz="375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上方的散佈圖，假設薪資樣本符合常態分佈</a:t>
            </a: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 : 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1i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:N(μ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,σ</a:t>
            </a:r>
            <a:r>
              <a:rPr lang="zh-TW" sz="3750" baseline="30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)及X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2i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N(μ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,σ</a:t>
            </a:r>
            <a:r>
              <a:rPr lang="zh-TW" sz="3750" baseline="30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375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我們要分析的是:資訊服務業的不同性別的薪資是否無差異</a:t>
            </a:r>
            <a:endParaRPr sz="37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因此假設資訊服務業男性的薪資=資訊服務業女性的薪資</a:t>
            </a:r>
            <a:endParaRPr sz="37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50">
                <a:latin typeface="Microsoft JhengHei"/>
                <a:ea typeface="Microsoft JhengHei"/>
                <a:cs typeface="Microsoft JhengHei"/>
                <a:sym typeface="Microsoft JhengHei"/>
              </a:rPr>
              <a:t>亦即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μ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-μ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375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=D</a:t>
            </a:r>
            <a:r>
              <a:rPr lang="zh-TW" sz="3750" baseline="-2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sz="3750" baseline="-250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假設檢定Analysis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176450" y="1108813"/>
          <a:ext cx="8878900" cy="1996010"/>
        </p:xfrm>
        <a:graphic>
          <a:graphicData uri="http://schemas.openxmlformats.org/drawingml/2006/table">
            <a:tbl>
              <a:tblPr>
                <a:noFill/>
                <a:tableStyleId>{A39249CD-C976-43B3-B323-F59B52C6046D}</a:tableStyleId>
              </a:tblPr>
              <a:tblGrid>
                <a:gridCol w="87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資訊服務業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107年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108年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109年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110年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111年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sum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d̄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(Σd</a:t>
                      </a:r>
                      <a:r>
                        <a:rPr lang="zh-TW" sz="1100" baseline="-25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</a:t>
                      </a: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r>
                        <a:rPr lang="zh-TW" sz="1100" baseline="30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100" baseline="30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81,621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86,242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94,566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108,285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114,748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女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70,953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72,746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76,786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83,650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89,256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Difference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10,668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13,496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17,780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24,635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25,492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92,071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18,414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8,477,069,041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r>
                        <a:rPr lang="zh-TW" sz="1100" baseline="-25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</a:t>
                      </a:r>
                      <a:r>
                        <a:rPr lang="zh-TW" sz="1100" baseline="30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100" baseline="30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113,806,224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182,142,016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316,128,400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606,883,225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649,842,064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1,868,801,929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" name="Google Shape;96;p19" descr="X BAR&#10;"/>
          <p:cNvSpPr txBox="1"/>
          <p:nvPr/>
        </p:nvSpPr>
        <p:spPr>
          <a:xfrm>
            <a:off x="547338" y="3739200"/>
            <a:ext cx="8049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∑D̄= (10,668+13,496+17,780+24,635+25,492)/5=18,414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Sd=</a:t>
            </a:r>
            <a:r>
              <a:rPr lang="zh-TW" sz="1100">
                <a:solidFill>
                  <a:schemeClr val="dk1"/>
                </a:solidFill>
              </a:rPr>
              <a:t> √ 1,868,801,929-(8,477,069,041/5)   /(5-1)  =6,583.85</a:t>
            </a:r>
            <a:endParaRPr sz="1600"/>
          </a:p>
        </p:txBody>
      </p:sp>
      <p:sp>
        <p:nvSpPr>
          <p:cNvPr id="97" name="Google Shape;97;p19"/>
          <p:cNvSpPr/>
          <p:nvPr/>
        </p:nvSpPr>
        <p:spPr>
          <a:xfrm>
            <a:off x="1035400" y="4126975"/>
            <a:ext cx="38100" cy="2097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243800" y="4131775"/>
            <a:ext cx="38100" cy="200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假設檢定Analysis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28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Step 1 - Set up Null Hypothesis</a:t>
            </a: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lang="zh-TW" sz="1500" baseline="-25000" dirty="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:μ</a:t>
            </a:r>
            <a:r>
              <a:rPr lang="zh-TW" sz="1500" baseline="-250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-μ</a:t>
            </a:r>
            <a:r>
              <a:rPr lang="zh-TW" sz="1500" baseline="-25000" dirty="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=0</a:t>
            </a:r>
            <a:endParaRPr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lang="zh-TW" sz="1500" baseline="-250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:μ</a:t>
            </a:r>
            <a:r>
              <a:rPr lang="zh-TW" sz="1500" baseline="-250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-μ</a:t>
            </a:r>
            <a:r>
              <a:rPr lang="zh-TW" sz="1500" baseline="-25000" dirty="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≠0</a:t>
            </a:r>
            <a:endParaRPr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Step 2 – Set up α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500" b="1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α</a:t>
            </a:r>
            <a:r>
              <a:rPr lang="zh-TW" sz="1500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= 0.05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Step 3 – The test statistic and its sampling distribution</a:t>
            </a: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00" y="4025250"/>
            <a:ext cx="3262550" cy="6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342200" y="1583975"/>
            <a:ext cx="42300" cy="673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假設檢定Analysis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Step 4 – Calculate the realized statistic</a:t>
            </a:r>
            <a:endParaRPr sz="2000" b="1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t*=(</a:t>
            </a:r>
            <a:r>
              <a:rPr lang="zh-TW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18,414-0)/(6,583.85/</a:t>
            </a:r>
            <a:r>
              <a:rPr lang="zh-TW" sz="1500">
                <a:solidFill>
                  <a:srgbClr val="3741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√5)=</a:t>
            </a:r>
            <a:r>
              <a:rPr lang="zh-TW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6.254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Step 5 – 找到拒絕域</a:t>
            </a:r>
            <a:endParaRPr sz="2000" b="1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rr:  t:t&gt;2.776 or t&lt;-2.776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Step 6 - Reject or do not reject H</a:t>
            </a:r>
            <a:r>
              <a:rPr lang="zh-TW" sz="2000" b="1" baseline="-250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sz="2000" b="1" baseline="-250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因為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t*=6.254落在拒絕域t&gt;2.776，因此拒絕H</a:t>
            </a:r>
            <a:r>
              <a:rPr lang="zh-TW" sz="1500" baseline="-250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如螢幕大小 (16:9)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Microsoft Yahei</vt:lpstr>
      <vt:lpstr>Microsoft JhengHei</vt:lpstr>
      <vt:lpstr>Arial</vt:lpstr>
      <vt:lpstr>Simple Light</vt:lpstr>
      <vt:lpstr>  比較不同性別的薪資分布有無差異 (資訊服務業)</vt:lpstr>
      <vt:lpstr>PowerPoint 簡報</vt:lpstr>
      <vt:lpstr>Data-平均每月總薪資(新臺幣元) </vt:lpstr>
      <vt:lpstr>Data-下表為統計資料的平均數、中位數、標準差、最大值、最小值</vt:lpstr>
      <vt:lpstr>資訊服務業的不同性別的薪資圖表</vt:lpstr>
      <vt:lpstr>Problem formulation (a paired difference test)</vt:lpstr>
      <vt:lpstr>假設檢定Analysis</vt:lpstr>
      <vt:lpstr>假設檢定Analysis</vt:lpstr>
      <vt:lpstr>假設檢定Analysis</vt:lpstr>
      <vt:lpstr>結論</vt:lpstr>
      <vt:lpstr>附錄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比較不同性別的薪資分布有無差異 (資訊服務業)</dc:title>
  <cp:lastModifiedBy>郁文 盧</cp:lastModifiedBy>
  <cp:revision>1</cp:revision>
  <dcterms:modified xsi:type="dcterms:W3CDTF">2023-12-31T17:05:10Z</dcterms:modified>
</cp:coreProperties>
</file>