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6B52FF-2C0F-4778-8AEA-77DD9611C863}">
  <a:tblStyle styleId="{FC6B52FF-2C0F-4778-8AEA-77DD9611C8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069cb4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069cb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3069cb45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3069cb4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35b6f79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35b6f79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3069cb45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3069cb4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3069cb45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3069cb45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35b6f79f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35b6f79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3069cb4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3069cb4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5.jp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以電測良率差異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來比較新舊供應商的積效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48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工管專 512714006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鐘士豪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80000" y="3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80000" y="1080000"/>
            <a:ext cx="86400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IC 設計公司將晶圓委工予封裝廠進行 turnkey，由於實際的電子信號是在晶片中運作，故同樣的型號理應有相同的最終良率; 身為供應商品質管理工程師，想在新舊供應商間進行最終良率的比較，來確認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良率相等的推斷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是否合理或是對於變異進行改善活動。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000" y="2520000"/>
            <a:ext cx="2880000" cy="21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31894" l="0" r="27246" t="0"/>
          <a:stretch/>
        </p:blipFill>
        <p:spPr>
          <a:xfrm>
            <a:off x="1598275" y="2520000"/>
            <a:ext cx="4094786" cy="2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80000" y="3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80000" y="3960000"/>
            <a:ext cx="86400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新的供應商於202111開始導入生產，重疊生產的時間在202111~202204，以該區間為界，舊供應商往前挑選280批，新供應商往後挑選280批，進行分析。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900000"/>
            <a:ext cx="8639998" cy="30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80000" y="3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60700" y="4369200"/>
            <a:ext cx="63252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比較各供應商的raw data ，確認皆為常態分佈，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明顯 Vender G的集中度及平均值皆優於Vender T.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5539" l="1245" r="2191" t="14300"/>
          <a:stretch/>
        </p:blipFill>
        <p:spPr>
          <a:xfrm>
            <a:off x="260700" y="932700"/>
            <a:ext cx="6244526" cy="34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1911" l="2591" r="20277" t="10399"/>
          <a:stretch/>
        </p:blipFill>
        <p:spPr>
          <a:xfrm>
            <a:off x="6587525" y="983250"/>
            <a:ext cx="2420626" cy="34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80000" y="3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Formula &amp; Analysis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80000" y="775200"/>
            <a:ext cx="8640000" cy="4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以有限的批次數量來檢定兩個母體的變異與平均值是否相等 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Parameter: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Purpose 1 : test 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σ</a:t>
            </a:r>
            <a:r>
              <a:rPr baseline="-25000"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G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=σ</a:t>
            </a:r>
            <a:r>
              <a:rPr baseline="-25000"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T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，檢定兩個母體的變異是否相同。</a:t>
            </a:r>
            <a:endParaRPr sz="1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Purpose 2 : test μ</a:t>
            </a:r>
            <a:r>
              <a:rPr baseline="-25000"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G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=μ</a:t>
            </a:r>
            <a:r>
              <a:rPr baseline="-25000"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T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，檢定兩個母體的平均是否相同。</a:t>
            </a:r>
            <a:endParaRPr sz="1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1363625" y="237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{FC6B52FF-2C0F-4778-8AEA-77DD9611C863}</a:tableStyleId>
              </a:tblPr>
              <a:tblGrid>
                <a:gridCol w="1130000"/>
                <a:gridCol w="1130000"/>
                <a:gridCol w="1130000"/>
              </a:tblGrid>
              <a:tr h="33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Verder 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Vender 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99.83%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99.47%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Std. EV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0.298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7"/>
          <p:cNvSpPr txBox="1"/>
          <p:nvPr/>
        </p:nvSpPr>
        <p:spPr>
          <a:xfrm>
            <a:off x="637200" y="1015825"/>
            <a:ext cx="50265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model: </a:t>
            </a:r>
            <a:endParaRPr sz="1800">
              <a:solidFill>
                <a:schemeClr val="dk2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G_i~(i.i.d) N(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μ</a:t>
            </a:r>
            <a:r>
              <a:rPr baseline="-25000"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G 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,σ</a:t>
            </a:r>
            <a:r>
              <a:rPr baseline="-25000"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G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^2) for i=1,2,...,280</a:t>
            </a:r>
            <a:endParaRPr sz="1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T_j~(i.i.d) N(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μ</a:t>
            </a:r>
            <a:r>
              <a:rPr baseline="-25000"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T 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,σ</a:t>
            </a:r>
            <a:r>
              <a:rPr baseline="-25000"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T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^2) for j=1,2,....,280</a:t>
            </a:r>
            <a:endParaRPr sz="1800">
              <a:solidFill>
                <a:schemeClr val="dk2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80000" y="3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Formula &amp;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80000" y="1080000"/>
            <a:ext cx="8640000" cy="3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1, set H</a:t>
            </a:r>
            <a:r>
              <a:rPr baseline="-25000" lang="zh-TW" sz="1600">
                <a:latin typeface="DFKai-SB"/>
                <a:ea typeface="DFKai-SB"/>
                <a:cs typeface="DFKai-SB"/>
                <a:sym typeface="DFKai-SB"/>
              </a:rPr>
              <a:t>0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: </a:t>
            </a:r>
            <a:r>
              <a:rPr lang="zh-TW" sz="1600">
                <a:solidFill>
                  <a:schemeClr val="dk1"/>
                </a:solidFill>
              </a:rPr>
              <a:t>σ</a:t>
            </a:r>
            <a:r>
              <a:rPr baseline="-25000" lang="zh-TW" sz="1600">
                <a:solidFill>
                  <a:schemeClr val="dk1"/>
                </a:solidFill>
              </a:rPr>
              <a:t>G</a:t>
            </a:r>
            <a:r>
              <a:rPr lang="zh-TW" sz="1600">
                <a:solidFill>
                  <a:schemeClr val="dk1"/>
                </a:solidFill>
              </a:rPr>
              <a:t>=σ</a:t>
            </a:r>
            <a:r>
              <a:rPr baseline="-25000" lang="zh-TW" sz="1600">
                <a:solidFill>
                  <a:schemeClr val="dk1"/>
                </a:solidFill>
              </a:rPr>
              <a:t>T</a:t>
            </a:r>
            <a:r>
              <a:rPr lang="zh-TW" sz="1600">
                <a:solidFill>
                  <a:schemeClr val="dk1"/>
                </a:solidFill>
              </a:rPr>
              <a:t>, H</a:t>
            </a:r>
            <a:r>
              <a:rPr baseline="-25000" lang="zh-TW" sz="1600">
                <a:solidFill>
                  <a:schemeClr val="dk1"/>
                </a:solidFill>
              </a:rPr>
              <a:t>a</a:t>
            </a:r>
            <a:r>
              <a:rPr lang="zh-TW" sz="1600">
                <a:solidFill>
                  <a:schemeClr val="dk1"/>
                </a:solidFill>
              </a:rPr>
              <a:t>: σ</a:t>
            </a:r>
            <a:r>
              <a:rPr baseline="-25000" lang="zh-TW" sz="1600">
                <a:solidFill>
                  <a:schemeClr val="dk1"/>
                </a:solidFill>
              </a:rPr>
              <a:t>G</a:t>
            </a:r>
            <a:r>
              <a:rPr lang="zh-TW" sz="1600">
                <a:solidFill>
                  <a:schemeClr val="dk1"/>
                </a:solidFill>
              </a:rPr>
              <a:t>≠σ</a:t>
            </a:r>
            <a:r>
              <a:rPr baseline="-25000" lang="zh-TW" sz="1600">
                <a:solidFill>
                  <a:schemeClr val="dk1"/>
                </a:solidFill>
              </a:rPr>
              <a:t>T</a:t>
            </a:r>
            <a:r>
              <a:rPr lang="zh-TW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2. set ∝=0.01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3. The test statistic : F</a:t>
            </a:r>
            <a:r>
              <a:rPr baseline="-25000" lang="zh-TW" sz="1600">
                <a:latin typeface="DFKai-SB"/>
                <a:ea typeface="DFKai-SB"/>
                <a:cs typeface="DFKai-SB"/>
                <a:sym typeface="DFKai-SB"/>
              </a:rPr>
              <a:t>SAT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=</a:t>
            </a:r>
            <a:r>
              <a:rPr lang="zh-TW" sz="1600">
                <a:solidFill>
                  <a:schemeClr val="dk1"/>
                </a:solidFill>
              </a:rPr>
              <a:t>σ</a:t>
            </a:r>
            <a:r>
              <a:rPr baseline="-25000" lang="zh-TW" sz="1600">
                <a:solidFill>
                  <a:schemeClr val="dk1"/>
                </a:solidFill>
              </a:rPr>
              <a:t>G</a:t>
            </a:r>
            <a:r>
              <a:rPr lang="zh-TW" sz="1600">
                <a:solidFill>
                  <a:schemeClr val="dk1"/>
                </a:solidFill>
              </a:rPr>
              <a:t>/σ</a:t>
            </a:r>
            <a:r>
              <a:rPr baseline="-25000" lang="zh-TW" sz="1600">
                <a:solidFill>
                  <a:schemeClr val="dk1"/>
                </a:solidFill>
              </a:rPr>
              <a:t>T</a:t>
            </a:r>
            <a:r>
              <a:rPr lang="zh-TW" sz="1600">
                <a:solidFill>
                  <a:schemeClr val="dk1"/>
                </a:solidFill>
              </a:rPr>
              <a:t>~F</a:t>
            </a:r>
            <a:r>
              <a:rPr baseline="-25000" lang="zh-TW" sz="1600">
                <a:solidFill>
                  <a:schemeClr val="dk1"/>
                </a:solidFill>
              </a:rPr>
              <a:t>(279,279),0.005</a:t>
            </a:r>
            <a:r>
              <a:rPr baseline="-25000" lang="zh-TW" sz="1600">
                <a:latin typeface="DFKai-SB"/>
                <a:ea typeface="DFKai-SB"/>
                <a:cs typeface="DFKai-SB"/>
                <a:sym typeface="DFKai-SB"/>
              </a:rPr>
              <a:t> </a:t>
            </a:r>
            <a:endParaRPr baseline="-25000" sz="16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4. The realized statistic: F*=</a:t>
            </a:r>
            <a:r>
              <a:rPr lang="zh-TW" sz="1600">
                <a:solidFill>
                  <a:schemeClr val="dk1"/>
                </a:solidFill>
              </a:rPr>
              <a:t>σ</a:t>
            </a:r>
            <a:r>
              <a:rPr baseline="-25000" lang="zh-TW" sz="1600">
                <a:solidFill>
                  <a:schemeClr val="dk1"/>
                </a:solidFill>
              </a:rPr>
              <a:t>G</a:t>
            </a:r>
            <a:r>
              <a:rPr lang="zh-TW" sz="1600">
                <a:solidFill>
                  <a:schemeClr val="dk1"/>
                </a:solidFill>
              </a:rPr>
              <a:t>/σ</a:t>
            </a:r>
            <a:r>
              <a:rPr baseline="-25000" lang="zh-TW" sz="1600">
                <a:solidFill>
                  <a:schemeClr val="dk1"/>
                </a:solidFill>
              </a:rPr>
              <a:t>T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=0.009439885/0.088597364=0.106548142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5. F*=0.1065&lt;0.73=F</a:t>
            </a:r>
            <a:r>
              <a:rPr baseline="-25000" lang="zh-TW" sz="1600">
                <a:latin typeface="DFKai-SB"/>
                <a:ea typeface="DFKai-SB"/>
                <a:cs typeface="DFKai-SB"/>
                <a:sym typeface="DFKai-SB"/>
              </a:rPr>
              <a:t>(279,279),0.005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 ,So we reject H</a:t>
            </a:r>
            <a:r>
              <a:rPr baseline="-25000" lang="zh-TW" sz="1600">
                <a:latin typeface="DFKai-SB"/>
                <a:ea typeface="DFKai-SB"/>
                <a:cs typeface="DFKai-SB"/>
                <a:sym typeface="DFKai-SB"/>
              </a:rPr>
              <a:t>0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 。</a:t>
            </a:r>
            <a:endParaRPr baseline="-25000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6.conculsion: 兩個母體的變異數並不相等, 顯示兩個供應商的變異不會相同。</a:t>
            </a:r>
            <a:endParaRPr sz="1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23465" l="0" r="0" t="0"/>
          <a:stretch/>
        </p:blipFill>
        <p:spPr>
          <a:xfrm>
            <a:off x="5786563" y="254175"/>
            <a:ext cx="3085674" cy="13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874" y="3574625"/>
            <a:ext cx="2052052" cy="1369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8"/>
          <p:cNvCxnSpPr/>
          <p:nvPr/>
        </p:nvCxnSpPr>
        <p:spPr>
          <a:xfrm rot="10800000">
            <a:off x="8471425" y="4010175"/>
            <a:ext cx="0" cy="75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8"/>
          <p:cNvCxnSpPr/>
          <p:nvPr/>
        </p:nvCxnSpPr>
        <p:spPr>
          <a:xfrm rot="10800000">
            <a:off x="7329400" y="4010175"/>
            <a:ext cx="0" cy="75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8"/>
          <p:cNvSpPr txBox="1"/>
          <p:nvPr/>
        </p:nvSpPr>
        <p:spPr>
          <a:xfrm>
            <a:off x="7200125" y="3845000"/>
            <a:ext cx="209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6918550" y="4873800"/>
            <a:ext cx="8217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F</a:t>
            </a:r>
            <a:r>
              <a:rPr baseline="-25000" lang="zh-TW" sz="1000">
                <a:solidFill>
                  <a:schemeClr val="dk2"/>
                </a:solidFill>
              </a:rPr>
              <a:t>279,279,0.005</a:t>
            </a:r>
            <a:r>
              <a:rPr lang="zh-TW" sz="1000">
                <a:solidFill>
                  <a:schemeClr val="dk2"/>
                </a:solidFill>
              </a:rPr>
              <a:t>=0.73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8128600" y="4873800"/>
            <a:ext cx="8217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F</a:t>
            </a:r>
            <a:r>
              <a:rPr baseline="-25000" lang="zh-TW" sz="1000">
                <a:solidFill>
                  <a:schemeClr val="dk2"/>
                </a:solidFill>
              </a:rPr>
              <a:t>279,279,0.995</a:t>
            </a:r>
            <a:r>
              <a:rPr lang="zh-TW" sz="1000">
                <a:solidFill>
                  <a:schemeClr val="dk2"/>
                </a:solidFill>
              </a:rPr>
              <a:t>=1.36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80000" y="3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Formula &amp;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180000" y="1080000"/>
            <a:ext cx="8640000" cy="3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1, set H</a:t>
            </a:r>
            <a:r>
              <a:rPr baseline="-25000" lang="zh-TW" sz="1600">
                <a:latin typeface="DFKai-SB"/>
                <a:ea typeface="DFKai-SB"/>
                <a:cs typeface="DFKai-SB"/>
                <a:sym typeface="DFKai-SB"/>
              </a:rPr>
              <a:t>0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: 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μ</a:t>
            </a:r>
            <a:r>
              <a:rPr baseline="-25000"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G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=μ</a:t>
            </a:r>
            <a:r>
              <a:rPr baseline="-25000"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T，</a:t>
            </a:r>
            <a:r>
              <a:rPr lang="zh-TW" sz="1600">
                <a:solidFill>
                  <a:schemeClr val="dk1"/>
                </a:solidFill>
              </a:rPr>
              <a:t> H</a:t>
            </a:r>
            <a:r>
              <a:rPr baseline="-25000" lang="zh-TW" sz="1600">
                <a:solidFill>
                  <a:schemeClr val="dk1"/>
                </a:solidFill>
              </a:rPr>
              <a:t>a</a:t>
            </a:r>
            <a:r>
              <a:rPr lang="zh-TW" sz="1600">
                <a:solidFill>
                  <a:schemeClr val="dk1"/>
                </a:solidFill>
              </a:rPr>
              <a:t>: </a:t>
            </a:r>
            <a:r>
              <a:rPr baseline="-25000" lang="zh-TW" sz="1600">
                <a:solidFill>
                  <a:schemeClr val="dk1"/>
                </a:solidFill>
              </a:rPr>
              <a:t> 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μ</a:t>
            </a:r>
            <a:r>
              <a:rPr baseline="-25000"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G</a:t>
            </a:r>
            <a:r>
              <a:rPr lang="zh-TW" sz="1600">
                <a:solidFill>
                  <a:schemeClr val="dk1"/>
                </a:solidFill>
              </a:rPr>
              <a:t>≠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μ</a:t>
            </a:r>
            <a:r>
              <a:rPr baseline="-25000"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T</a:t>
            </a:r>
            <a:r>
              <a:rPr lang="zh-TW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2. set ∝=0.01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3. The test 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statistics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 Z</a:t>
            </a:r>
            <a:r>
              <a:rPr baseline="-25000" lang="zh-TW" sz="1600">
                <a:latin typeface="DFKai-SB"/>
                <a:ea typeface="DFKai-SB"/>
                <a:cs typeface="DFKai-SB"/>
                <a:sym typeface="DFKai-SB"/>
              </a:rPr>
              <a:t>SAT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=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4. The r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ealized statistic: Z*=                = 18.7184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5. Z*=18.7184&gt;2.59=Z</a:t>
            </a:r>
            <a:r>
              <a:rPr baseline="-25000" lang="zh-TW" sz="1600">
                <a:latin typeface="DFKai-SB"/>
                <a:ea typeface="DFKai-SB"/>
                <a:cs typeface="DFKai-SB"/>
                <a:sym typeface="DFKai-SB"/>
              </a:rPr>
              <a:t>0.995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, so we reject H</a:t>
            </a:r>
            <a:r>
              <a:rPr baseline="-25000" lang="zh-TW" sz="1600">
                <a:latin typeface="DFKai-SB"/>
                <a:ea typeface="DFKai-SB"/>
                <a:cs typeface="DFKai-SB"/>
                <a:sym typeface="DFKai-SB"/>
              </a:rPr>
              <a:t>0</a:t>
            </a: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: 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μ</a:t>
            </a:r>
            <a:r>
              <a:rPr baseline="-25000"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G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=μ</a:t>
            </a:r>
            <a:r>
              <a:rPr baseline="-25000"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T</a:t>
            </a:r>
            <a:endParaRPr baseline="-25000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6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. conculsion: 兩個供應商生產的平均值確實不相等，</a:t>
            </a:r>
            <a:endParaRPr sz="1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顯示同一個型號在兩個供應商的生產平均(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良率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)並不會相同。</a:t>
            </a:r>
            <a:endParaRPr sz="1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37327" l="0" r="0" t="0"/>
          <a:stretch/>
        </p:blipFill>
        <p:spPr>
          <a:xfrm>
            <a:off x="5860250" y="203650"/>
            <a:ext cx="3283750" cy="16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225" y="1932819"/>
            <a:ext cx="1114425" cy="50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6947" y="2367725"/>
            <a:ext cx="1518525" cy="4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80000" y="3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2211727"/>
            <a:ext cx="8639999" cy="24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180000" y="1080000"/>
            <a:ext cx="8640000" cy="14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依檢定結果，證實兩個供應商所生產良率確實不同，且變異數亦不同，顯示Vender T 的製程需進行工程改善活動，第一步將平均值拉回Vender的水準，再透過參數優化降低變異。</a:t>
            </a:r>
            <a:endParaRPr sz="1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