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5" r:id="rId4"/>
    <p:sldId id="264" r:id="rId5"/>
    <p:sldId id="261" r:id="rId6"/>
    <p:sldId id="269" r:id="rId7"/>
    <p:sldId id="266" r:id="rId8"/>
    <p:sldId id="267" r:id="rId9"/>
    <p:sldId id="268" r:id="rId10"/>
    <p:sldId id="270" r:id="rId11"/>
    <p:sldId id="263" r:id="rId12"/>
    <p:sldId id="25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3" autoAdjust="0"/>
    <p:restoredTop sz="95220" autoAdjust="0"/>
  </p:normalViewPr>
  <p:slideViewPr>
    <p:cSldViewPr snapToGrid="0">
      <p:cViewPr varScale="1">
        <p:scale>
          <a:sx n="88" d="100"/>
          <a:sy n="88" d="100"/>
        </p:scale>
        <p:origin x="33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Data&#20998;&#23395;(&#25151;&#20729;+&#20154;&#21475;)&#25955;&#20296;&#22294;_1121215V1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Data&#20998;&#23395;(&#25151;&#20729;+&#20154;&#21475;)&#25955;&#20296;&#22294;_1121215V1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112&#23416;&#32722;&#36039;&#26009;&#22846;\112&#20132;&#22823;_&#19978;&#23416;&#26399;\112&#19978;_&#32113;&#35336;&#23416;\112&#32113;&#35336;_&#26399;&#26411;&#22577;&#21578;\Data&#20998;&#23395;(&#25151;&#20729;+&#20154;&#21475;)&#25955;&#20296;&#22294;+&#27511;&#24180;&#25151;&#20729;_1121215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dirty="0">
                <a:latin typeface="+mj-ea"/>
                <a:ea typeface="+mj-ea"/>
              </a:rPr>
              <a:t>人口數</a:t>
            </a:r>
            <a:r>
              <a:rPr lang="en-US" altLang="zh-TW" sz="1800" dirty="0">
                <a:latin typeface="+mj-ea"/>
                <a:ea typeface="+mj-ea"/>
              </a:rPr>
              <a:t>(</a:t>
            </a:r>
            <a:r>
              <a:rPr lang="zh-TW" altLang="en-US" sz="1800" dirty="0">
                <a:latin typeface="+mj-ea"/>
                <a:ea typeface="+mj-ea"/>
              </a:rPr>
              <a:t>每季末</a:t>
            </a:r>
            <a:r>
              <a:rPr lang="en-US" altLang="zh-TW" sz="1800" dirty="0">
                <a:latin typeface="+mj-ea"/>
                <a:ea typeface="+mj-ea"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'Data +散佈圖'!$C$1</c:f>
              <c:strCache>
                <c:ptCount val="1"/>
                <c:pt idx="0">
                  <c:v>人口數(每季末)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+散佈圖'!$B$2:$B$44</c:f>
              <c:strCache>
                <c:ptCount val="43"/>
                <c:pt idx="0">
                  <c:v>2013Q1</c:v>
                </c:pt>
                <c:pt idx="1">
                  <c:v>2013Q2</c:v>
                </c:pt>
                <c:pt idx="2">
                  <c:v>2013Q3</c:v>
                </c:pt>
                <c:pt idx="3">
                  <c:v>2013Q4</c:v>
                </c:pt>
                <c:pt idx="4">
                  <c:v>2014Q1</c:v>
                </c:pt>
                <c:pt idx="5">
                  <c:v>2014Q2</c:v>
                </c:pt>
                <c:pt idx="6">
                  <c:v>2014Q3</c:v>
                </c:pt>
                <c:pt idx="7">
                  <c:v>2014Q4</c:v>
                </c:pt>
                <c:pt idx="8">
                  <c:v>2015Q1</c:v>
                </c:pt>
                <c:pt idx="9">
                  <c:v>2015Q2</c:v>
                </c:pt>
                <c:pt idx="10">
                  <c:v>2015Q3</c:v>
                </c:pt>
                <c:pt idx="11">
                  <c:v>2015Q4</c:v>
                </c:pt>
                <c:pt idx="12">
                  <c:v>2016Q1</c:v>
                </c:pt>
                <c:pt idx="13">
                  <c:v>2016Q2</c:v>
                </c:pt>
                <c:pt idx="14">
                  <c:v>2016Q3</c:v>
                </c:pt>
                <c:pt idx="15">
                  <c:v>2016Q4</c:v>
                </c:pt>
                <c:pt idx="16">
                  <c:v>2017Q1</c:v>
                </c:pt>
                <c:pt idx="17">
                  <c:v>2017Q2</c:v>
                </c:pt>
                <c:pt idx="18">
                  <c:v>2017Q3</c:v>
                </c:pt>
                <c:pt idx="19">
                  <c:v>2017Q4</c:v>
                </c:pt>
                <c:pt idx="20">
                  <c:v>2018Q1</c:v>
                </c:pt>
                <c:pt idx="21">
                  <c:v>2018Q2</c:v>
                </c:pt>
                <c:pt idx="22">
                  <c:v>2018Q3</c:v>
                </c:pt>
                <c:pt idx="23">
                  <c:v>2018Q4</c:v>
                </c:pt>
                <c:pt idx="24">
                  <c:v>2019Q1</c:v>
                </c:pt>
                <c:pt idx="25">
                  <c:v>2019Q2</c:v>
                </c:pt>
                <c:pt idx="26">
                  <c:v>2019Q3</c:v>
                </c:pt>
                <c:pt idx="27">
                  <c:v>2019Q4</c:v>
                </c:pt>
                <c:pt idx="28">
                  <c:v>2020Q1</c:v>
                </c:pt>
                <c:pt idx="29">
                  <c:v>2020Q2</c:v>
                </c:pt>
                <c:pt idx="30">
                  <c:v>2020Q3</c:v>
                </c:pt>
                <c:pt idx="31">
                  <c:v>2020Q4</c:v>
                </c:pt>
                <c:pt idx="32">
                  <c:v>2021Q1</c:v>
                </c:pt>
                <c:pt idx="33">
                  <c:v>2021Q2</c:v>
                </c:pt>
                <c:pt idx="34">
                  <c:v>2021Q3</c:v>
                </c:pt>
                <c:pt idx="35">
                  <c:v>2021Q4</c:v>
                </c:pt>
                <c:pt idx="36">
                  <c:v>2022Q1</c:v>
                </c:pt>
                <c:pt idx="37">
                  <c:v>2022Q2</c:v>
                </c:pt>
                <c:pt idx="38">
                  <c:v>2022Q3</c:v>
                </c:pt>
                <c:pt idx="39">
                  <c:v>2022Q4</c:v>
                </c:pt>
                <c:pt idx="40">
                  <c:v>2023Q1</c:v>
                </c:pt>
                <c:pt idx="41">
                  <c:v>2023Q2</c:v>
                </c:pt>
                <c:pt idx="42">
                  <c:v>2023Q3</c:v>
                </c:pt>
              </c:strCache>
            </c:strRef>
          </c:cat>
          <c:val>
            <c:numRef>
              <c:f>'Data +散佈圖'!$C$2:$C$44</c:f>
              <c:numCache>
                <c:formatCode>#,##0_);[Red]\(#,##0\)</c:formatCode>
                <c:ptCount val="43"/>
                <c:pt idx="0">
                  <c:v>26905</c:v>
                </c:pt>
                <c:pt idx="1">
                  <c:v>27563</c:v>
                </c:pt>
                <c:pt idx="2">
                  <c:v>28262</c:v>
                </c:pt>
                <c:pt idx="3">
                  <c:v>28797</c:v>
                </c:pt>
                <c:pt idx="4">
                  <c:v>29258</c:v>
                </c:pt>
                <c:pt idx="5">
                  <c:v>29879</c:v>
                </c:pt>
                <c:pt idx="6">
                  <c:v>30703</c:v>
                </c:pt>
                <c:pt idx="7">
                  <c:v>31214</c:v>
                </c:pt>
                <c:pt idx="8">
                  <c:v>31672</c:v>
                </c:pt>
                <c:pt idx="9">
                  <c:v>32427</c:v>
                </c:pt>
                <c:pt idx="10">
                  <c:v>32988</c:v>
                </c:pt>
                <c:pt idx="11">
                  <c:v>33466</c:v>
                </c:pt>
                <c:pt idx="12">
                  <c:v>33950</c:v>
                </c:pt>
                <c:pt idx="13">
                  <c:v>34593</c:v>
                </c:pt>
                <c:pt idx="14">
                  <c:v>35292</c:v>
                </c:pt>
                <c:pt idx="15">
                  <c:v>35864</c:v>
                </c:pt>
                <c:pt idx="16">
                  <c:v>36393</c:v>
                </c:pt>
                <c:pt idx="17">
                  <c:v>37048</c:v>
                </c:pt>
                <c:pt idx="18">
                  <c:v>37865</c:v>
                </c:pt>
                <c:pt idx="19">
                  <c:v>38509</c:v>
                </c:pt>
                <c:pt idx="20">
                  <c:v>39060</c:v>
                </c:pt>
                <c:pt idx="21">
                  <c:v>39775</c:v>
                </c:pt>
                <c:pt idx="22">
                  <c:v>40307</c:v>
                </c:pt>
                <c:pt idx="23">
                  <c:v>40906</c:v>
                </c:pt>
                <c:pt idx="24">
                  <c:v>41570</c:v>
                </c:pt>
                <c:pt idx="25">
                  <c:v>42610</c:v>
                </c:pt>
                <c:pt idx="26">
                  <c:v>43647</c:v>
                </c:pt>
                <c:pt idx="27">
                  <c:v>44239</c:v>
                </c:pt>
                <c:pt idx="28">
                  <c:v>45017</c:v>
                </c:pt>
                <c:pt idx="29">
                  <c:v>45867</c:v>
                </c:pt>
                <c:pt idx="30">
                  <c:v>46471</c:v>
                </c:pt>
                <c:pt idx="31">
                  <c:v>46998</c:v>
                </c:pt>
                <c:pt idx="32">
                  <c:v>47552</c:v>
                </c:pt>
                <c:pt idx="33">
                  <c:v>47943</c:v>
                </c:pt>
                <c:pt idx="34">
                  <c:v>48405</c:v>
                </c:pt>
                <c:pt idx="35">
                  <c:v>48765</c:v>
                </c:pt>
                <c:pt idx="36">
                  <c:v>48816</c:v>
                </c:pt>
                <c:pt idx="37">
                  <c:v>48910</c:v>
                </c:pt>
                <c:pt idx="38">
                  <c:v>49261</c:v>
                </c:pt>
                <c:pt idx="39">
                  <c:v>49906</c:v>
                </c:pt>
                <c:pt idx="40">
                  <c:v>50879</c:v>
                </c:pt>
                <c:pt idx="41">
                  <c:v>51259</c:v>
                </c:pt>
                <c:pt idx="42">
                  <c:v>51739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A-4D50-AC28-D23BFDE37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9861536"/>
        <c:axId val="539596912"/>
      </c:barChart>
      <c:catAx>
        <c:axId val="65986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9596912"/>
        <c:crosses val="autoZero"/>
        <c:auto val="1"/>
        <c:lblAlgn val="ctr"/>
        <c:lblOffset val="100"/>
        <c:noMultiLvlLbl val="0"/>
      </c:catAx>
      <c:valAx>
        <c:axId val="53959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5986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'Data +散佈圖'!$D$1</c:f>
              <c:strCache>
                <c:ptCount val="1"/>
                <c:pt idx="0">
                  <c:v>房價(元/坪)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+散佈圖'!$B$2:$B$44</c:f>
              <c:strCache>
                <c:ptCount val="43"/>
                <c:pt idx="0">
                  <c:v>2013Q1</c:v>
                </c:pt>
                <c:pt idx="1">
                  <c:v>2013Q2</c:v>
                </c:pt>
                <c:pt idx="2">
                  <c:v>2013Q3</c:v>
                </c:pt>
                <c:pt idx="3">
                  <c:v>2013Q4</c:v>
                </c:pt>
                <c:pt idx="4">
                  <c:v>2014Q1</c:v>
                </c:pt>
                <c:pt idx="5">
                  <c:v>2014Q2</c:v>
                </c:pt>
                <c:pt idx="6">
                  <c:v>2014Q3</c:v>
                </c:pt>
                <c:pt idx="7">
                  <c:v>2014Q4</c:v>
                </c:pt>
                <c:pt idx="8">
                  <c:v>2015Q1</c:v>
                </c:pt>
                <c:pt idx="9">
                  <c:v>2015Q2</c:v>
                </c:pt>
                <c:pt idx="10">
                  <c:v>2015Q3</c:v>
                </c:pt>
                <c:pt idx="11">
                  <c:v>2015Q4</c:v>
                </c:pt>
                <c:pt idx="12">
                  <c:v>2016Q1</c:v>
                </c:pt>
                <c:pt idx="13">
                  <c:v>2016Q2</c:v>
                </c:pt>
                <c:pt idx="14">
                  <c:v>2016Q3</c:v>
                </c:pt>
                <c:pt idx="15">
                  <c:v>2016Q4</c:v>
                </c:pt>
                <c:pt idx="16">
                  <c:v>2017Q1</c:v>
                </c:pt>
                <c:pt idx="17">
                  <c:v>2017Q2</c:v>
                </c:pt>
                <c:pt idx="18">
                  <c:v>2017Q3</c:v>
                </c:pt>
                <c:pt idx="19">
                  <c:v>2017Q4</c:v>
                </c:pt>
                <c:pt idx="20">
                  <c:v>2018Q1</c:v>
                </c:pt>
                <c:pt idx="21">
                  <c:v>2018Q2</c:v>
                </c:pt>
                <c:pt idx="22">
                  <c:v>2018Q3</c:v>
                </c:pt>
                <c:pt idx="23">
                  <c:v>2018Q4</c:v>
                </c:pt>
                <c:pt idx="24">
                  <c:v>2019Q1</c:v>
                </c:pt>
                <c:pt idx="25">
                  <c:v>2019Q2</c:v>
                </c:pt>
                <c:pt idx="26">
                  <c:v>2019Q3</c:v>
                </c:pt>
                <c:pt idx="27">
                  <c:v>2019Q4</c:v>
                </c:pt>
                <c:pt idx="28">
                  <c:v>2020Q1</c:v>
                </c:pt>
                <c:pt idx="29">
                  <c:v>2020Q2</c:v>
                </c:pt>
                <c:pt idx="30">
                  <c:v>2020Q3</c:v>
                </c:pt>
                <c:pt idx="31">
                  <c:v>2020Q4</c:v>
                </c:pt>
                <c:pt idx="32">
                  <c:v>2021Q1</c:v>
                </c:pt>
                <c:pt idx="33">
                  <c:v>2021Q2</c:v>
                </c:pt>
                <c:pt idx="34">
                  <c:v>2021Q3</c:v>
                </c:pt>
                <c:pt idx="35">
                  <c:v>2021Q4</c:v>
                </c:pt>
                <c:pt idx="36">
                  <c:v>2022Q1</c:v>
                </c:pt>
                <c:pt idx="37">
                  <c:v>2022Q2</c:v>
                </c:pt>
                <c:pt idx="38">
                  <c:v>2022Q3</c:v>
                </c:pt>
                <c:pt idx="39">
                  <c:v>2022Q4</c:v>
                </c:pt>
                <c:pt idx="40">
                  <c:v>2023Q1</c:v>
                </c:pt>
                <c:pt idx="41">
                  <c:v>2023Q2</c:v>
                </c:pt>
                <c:pt idx="42">
                  <c:v>2023Q3</c:v>
                </c:pt>
              </c:strCache>
            </c:strRef>
          </c:cat>
          <c:val>
            <c:numRef>
              <c:f>'Data +散佈圖'!$D$2:$D$44</c:f>
              <c:numCache>
                <c:formatCode>#,##0_);[Red]\(#,##0\)</c:formatCode>
                <c:ptCount val="43"/>
                <c:pt idx="0">
                  <c:v>229293</c:v>
                </c:pt>
                <c:pt idx="1">
                  <c:v>239764</c:v>
                </c:pt>
                <c:pt idx="2">
                  <c:v>231521</c:v>
                </c:pt>
                <c:pt idx="3">
                  <c:v>229970</c:v>
                </c:pt>
                <c:pt idx="4">
                  <c:v>215438</c:v>
                </c:pt>
                <c:pt idx="5">
                  <c:v>231639</c:v>
                </c:pt>
                <c:pt idx="6">
                  <c:v>245741</c:v>
                </c:pt>
                <c:pt idx="7">
                  <c:v>233423</c:v>
                </c:pt>
                <c:pt idx="8">
                  <c:v>215438</c:v>
                </c:pt>
                <c:pt idx="9">
                  <c:v>231639</c:v>
                </c:pt>
                <c:pt idx="10">
                  <c:v>245741</c:v>
                </c:pt>
                <c:pt idx="11">
                  <c:v>233423</c:v>
                </c:pt>
                <c:pt idx="12">
                  <c:v>277494</c:v>
                </c:pt>
                <c:pt idx="13">
                  <c:v>267412</c:v>
                </c:pt>
                <c:pt idx="14">
                  <c:v>247154</c:v>
                </c:pt>
                <c:pt idx="15">
                  <c:v>261217</c:v>
                </c:pt>
                <c:pt idx="16">
                  <c:v>247930</c:v>
                </c:pt>
                <c:pt idx="17">
                  <c:v>254723</c:v>
                </c:pt>
                <c:pt idx="18">
                  <c:v>257089</c:v>
                </c:pt>
                <c:pt idx="19">
                  <c:v>268791</c:v>
                </c:pt>
                <c:pt idx="20">
                  <c:v>274705</c:v>
                </c:pt>
                <c:pt idx="21">
                  <c:v>272276</c:v>
                </c:pt>
                <c:pt idx="22">
                  <c:v>269627</c:v>
                </c:pt>
                <c:pt idx="23">
                  <c:v>263216</c:v>
                </c:pt>
                <c:pt idx="24">
                  <c:v>262802</c:v>
                </c:pt>
                <c:pt idx="25">
                  <c:v>258854</c:v>
                </c:pt>
                <c:pt idx="26">
                  <c:v>266416</c:v>
                </c:pt>
                <c:pt idx="27">
                  <c:v>263686</c:v>
                </c:pt>
                <c:pt idx="28">
                  <c:v>290421</c:v>
                </c:pt>
                <c:pt idx="29">
                  <c:v>289200</c:v>
                </c:pt>
                <c:pt idx="30">
                  <c:v>297845</c:v>
                </c:pt>
                <c:pt idx="31">
                  <c:v>314128</c:v>
                </c:pt>
                <c:pt idx="32">
                  <c:v>331203</c:v>
                </c:pt>
                <c:pt idx="33">
                  <c:v>319040</c:v>
                </c:pt>
                <c:pt idx="34">
                  <c:v>344799</c:v>
                </c:pt>
                <c:pt idx="35">
                  <c:v>390426</c:v>
                </c:pt>
                <c:pt idx="36">
                  <c:v>417680</c:v>
                </c:pt>
                <c:pt idx="37">
                  <c:v>436295</c:v>
                </c:pt>
                <c:pt idx="38">
                  <c:v>549574</c:v>
                </c:pt>
                <c:pt idx="39">
                  <c:v>438198</c:v>
                </c:pt>
                <c:pt idx="40">
                  <c:v>459609</c:v>
                </c:pt>
                <c:pt idx="41">
                  <c:v>507542</c:v>
                </c:pt>
                <c:pt idx="42">
                  <c:v>467786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70-43C9-B359-487C968CD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9865376"/>
        <c:axId val="457196496"/>
      </c:barChart>
      <c:catAx>
        <c:axId val="65986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196496"/>
        <c:crosses val="autoZero"/>
        <c:auto val="1"/>
        <c:lblAlgn val="ctr"/>
        <c:lblOffset val="100"/>
        <c:noMultiLvlLbl val="0"/>
      </c:catAx>
      <c:valAx>
        <c:axId val="45719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5986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sz="1800"/>
              <a:t>人口數 </a:t>
            </a:r>
            <a:r>
              <a:rPr lang="en-US" sz="1800"/>
              <a:t>V.S. </a:t>
            </a:r>
            <a:r>
              <a:rPr lang="zh-TW" sz="1800"/>
              <a:t>房價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042648906331248"/>
          <c:y val="0.13969697784627952"/>
          <c:w val="0.77929212323177888"/>
          <c:h val="0.67787392859814122"/>
        </c:manualLayout>
      </c:layout>
      <c:scatterChart>
        <c:scatterStyle val="lineMarker"/>
        <c:varyColors val="0"/>
        <c:ser>
          <c:idx val="0"/>
          <c:order val="0"/>
          <c:tx>
            <c:strRef>
              <c:f>'Data +散佈圖'!$D$1</c:f>
              <c:strCache>
                <c:ptCount val="1"/>
                <c:pt idx="0">
                  <c:v>房價(元/坪)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'Data +散佈圖'!$C$2:$C$44</c:f>
              <c:numCache>
                <c:formatCode>#,##0_);[Red]\(#,##0\)</c:formatCode>
                <c:ptCount val="43"/>
                <c:pt idx="0">
                  <c:v>26905</c:v>
                </c:pt>
                <c:pt idx="1">
                  <c:v>27563</c:v>
                </c:pt>
                <c:pt idx="2">
                  <c:v>28262</c:v>
                </c:pt>
                <c:pt idx="3">
                  <c:v>28797</c:v>
                </c:pt>
                <c:pt idx="4">
                  <c:v>29258</c:v>
                </c:pt>
                <c:pt idx="5">
                  <c:v>29879</c:v>
                </c:pt>
                <c:pt idx="6">
                  <c:v>30703</c:v>
                </c:pt>
                <c:pt idx="7">
                  <c:v>31214</c:v>
                </c:pt>
                <c:pt idx="8">
                  <c:v>31672</c:v>
                </c:pt>
                <c:pt idx="9">
                  <c:v>32427</c:v>
                </c:pt>
                <c:pt idx="10">
                  <c:v>32988</c:v>
                </c:pt>
                <c:pt idx="11">
                  <c:v>33466</c:v>
                </c:pt>
                <c:pt idx="12">
                  <c:v>33950</c:v>
                </c:pt>
                <c:pt idx="13">
                  <c:v>34593</c:v>
                </c:pt>
                <c:pt idx="14">
                  <c:v>35292</c:v>
                </c:pt>
                <c:pt idx="15">
                  <c:v>35864</c:v>
                </c:pt>
                <c:pt idx="16">
                  <c:v>36393</c:v>
                </c:pt>
                <c:pt idx="17">
                  <c:v>37048</c:v>
                </c:pt>
                <c:pt idx="18">
                  <c:v>37865</c:v>
                </c:pt>
                <c:pt idx="19">
                  <c:v>38509</c:v>
                </c:pt>
                <c:pt idx="20">
                  <c:v>39060</c:v>
                </c:pt>
                <c:pt idx="21">
                  <c:v>39775</c:v>
                </c:pt>
                <c:pt idx="22">
                  <c:v>40307</c:v>
                </c:pt>
                <c:pt idx="23">
                  <c:v>40906</c:v>
                </c:pt>
                <c:pt idx="24">
                  <c:v>41570</c:v>
                </c:pt>
                <c:pt idx="25">
                  <c:v>42610</c:v>
                </c:pt>
                <c:pt idx="26">
                  <c:v>43647</c:v>
                </c:pt>
                <c:pt idx="27">
                  <c:v>44239</c:v>
                </c:pt>
                <c:pt idx="28">
                  <c:v>45017</c:v>
                </c:pt>
                <c:pt idx="29">
                  <c:v>45867</c:v>
                </c:pt>
                <c:pt idx="30">
                  <c:v>46471</c:v>
                </c:pt>
                <c:pt idx="31">
                  <c:v>46998</c:v>
                </c:pt>
                <c:pt idx="32">
                  <c:v>47552</c:v>
                </c:pt>
                <c:pt idx="33">
                  <c:v>47943</c:v>
                </c:pt>
                <c:pt idx="34">
                  <c:v>48405</c:v>
                </c:pt>
                <c:pt idx="35">
                  <c:v>48765</c:v>
                </c:pt>
                <c:pt idx="36">
                  <c:v>48816</c:v>
                </c:pt>
                <c:pt idx="37">
                  <c:v>48910</c:v>
                </c:pt>
                <c:pt idx="38">
                  <c:v>49261</c:v>
                </c:pt>
                <c:pt idx="39">
                  <c:v>49906</c:v>
                </c:pt>
                <c:pt idx="40">
                  <c:v>50879</c:v>
                </c:pt>
                <c:pt idx="41">
                  <c:v>51259</c:v>
                </c:pt>
                <c:pt idx="42">
                  <c:v>51739</c:v>
                </c:pt>
              </c:numCache>
            </c:numRef>
          </c:xVal>
          <c:yVal>
            <c:numRef>
              <c:f>'Data +散佈圖'!$D$2:$D$44</c:f>
              <c:numCache>
                <c:formatCode>#,##0_);[Red]\(#,##0\)</c:formatCode>
                <c:ptCount val="43"/>
                <c:pt idx="0">
                  <c:v>229293</c:v>
                </c:pt>
                <c:pt idx="1">
                  <c:v>239764</c:v>
                </c:pt>
                <c:pt idx="2">
                  <c:v>231521</c:v>
                </c:pt>
                <c:pt idx="3">
                  <c:v>229970</c:v>
                </c:pt>
                <c:pt idx="4">
                  <c:v>215438</c:v>
                </c:pt>
                <c:pt idx="5">
                  <c:v>231639</c:v>
                </c:pt>
                <c:pt idx="6">
                  <c:v>245741</c:v>
                </c:pt>
                <c:pt idx="7">
                  <c:v>233423</c:v>
                </c:pt>
                <c:pt idx="8">
                  <c:v>215438</c:v>
                </c:pt>
                <c:pt idx="9">
                  <c:v>231639</c:v>
                </c:pt>
                <c:pt idx="10">
                  <c:v>245741</c:v>
                </c:pt>
                <c:pt idx="11">
                  <c:v>233423</c:v>
                </c:pt>
                <c:pt idx="12">
                  <c:v>277494</c:v>
                </c:pt>
                <c:pt idx="13">
                  <c:v>267412</c:v>
                </c:pt>
                <c:pt idx="14">
                  <c:v>247154</c:v>
                </c:pt>
                <c:pt idx="15">
                  <c:v>261217</c:v>
                </c:pt>
                <c:pt idx="16">
                  <c:v>247930</c:v>
                </c:pt>
                <c:pt idx="17">
                  <c:v>254723</c:v>
                </c:pt>
                <c:pt idx="18">
                  <c:v>257089</c:v>
                </c:pt>
                <c:pt idx="19">
                  <c:v>268791</c:v>
                </c:pt>
                <c:pt idx="20">
                  <c:v>274705</c:v>
                </c:pt>
                <c:pt idx="21">
                  <c:v>272276</c:v>
                </c:pt>
                <c:pt idx="22">
                  <c:v>269627</c:v>
                </c:pt>
                <c:pt idx="23">
                  <c:v>263216</c:v>
                </c:pt>
                <c:pt idx="24">
                  <c:v>262802</c:v>
                </c:pt>
                <c:pt idx="25">
                  <c:v>258854</c:v>
                </c:pt>
                <c:pt idx="26">
                  <c:v>266416</c:v>
                </c:pt>
                <c:pt idx="27">
                  <c:v>263686</c:v>
                </c:pt>
                <c:pt idx="28">
                  <c:v>0</c:v>
                </c:pt>
                <c:pt idx="29">
                  <c:v>289200</c:v>
                </c:pt>
                <c:pt idx="30">
                  <c:v>297845</c:v>
                </c:pt>
                <c:pt idx="31">
                  <c:v>314128</c:v>
                </c:pt>
                <c:pt idx="32">
                  <c:v>331203</c:v>
                </c:pt>
                <c:pt idx="33">
                  <c:v>319040</c:v>
                </c:pt>
                <c:pt idx="34">
                  <c:v>344799</c:v>
                </c:pt>
                <c:pt idx="35">
                  <c:v>390426</c:v>
                </c:pt>
                <c:pt idx="36">
                  <c:v>417680</c:v>
                </c:pt>
                <c:pt idx="37">
                  <c:v>436295</c:v>
                </c:pt>
                <c:pt idx="38">
                  <c:v>549574</c:v>
                </c:pt>
                <c:pt idx="39">
                  <c:v>438198</c:v>
                </c:pt>
                <c:pt idx="40">
                  <c:v>459609</c:v>
                </c:pt>
                <c:pt idx="41">
                  <c:v>507542</c:v>
                </c:pt>
                <c:pt idx="42">
                  <c:v>467786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6B-4DA8-BD2E-2F15D2B89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9694447"/>
        <c:axId val="87894079"/>
      </c:scatterChart>
      <c:valAx>
        <c:axId val="269694447"/>
        <c:scaling>
          <c:orientation val="minMax"/>
          <c:min val="2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/>
                  <a:t> 人口數</a:t>
                </a:r>
                <a:r>
                  <a:rPr lang="en-US"/>
                  <a:t>(</a:t>
                </a:r>
                <a:r>
                  <a:rPr lang="zh-TW"/>
                  <a:t>每季末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#,##0_);[Red]\(#,##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87894079"/>
        <c:crosses val="autoZero"/>
        <c:crossBetween val="midCat"/>
      </c:valAx>
      <c:valAx>
        <c:axId val="87894079"/>
        <c:scaling>
          <c:orientation val="minMax"/>
          <c:min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/>
                  <a:t>房價</a:t>
                </a:r>
                <a:r>
                  <a:rPr lang="en-US"/>
                  <a:t>(</a:t>
                </a:r>
                <a:r>
                  <a:rPr lang="zh-TW"/>
                  <a:t>元</a:t>
                </a:r>
                <a:r>
                  <a:rPr lang="en-US"/>
                  <a:t>/</a:t>
                </a:r>
                <a:r>
                  <a:rPr lang="zh-TW"/>
                  <a:t>坪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#,##0_);[Red]\(#,##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269694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300" b="1"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altLang="zh-TW"/>
              <a:t>X </a:t>
            </a:r>
            <a:r>
              <a:rPr lang="zh-TW" altLang="en-US"/>
              <a:t>變數 </a:t>
            </a:r>
            <a:r>
              <a:rPr lang="en-US" altLang="zh-TW"/>
              <a:t>1 </a:t>
            </a:r>
            <a:r>
              <a:rPr lang="zh-TW" altLang="en-US"/>
              <a:t>樣本迴歸線圖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Y</c:v>
          </c:tx>
          <c:spPr>
            <a:ln w="19050">
              <a:noFill/>
            </a:ln>
          </c:spPr>
          <c:xVal>
            <c:numRef>
              <c:f>工作表1!$E$2:$E$44</c:f>
              <c:numCache>
                <c:formatCode>General</c:formatCode>
                <c:ptCount val="43"/>
                <c:pt idx="0">
                  <c:v>26905</c:v>
                </c:pt>
                <c:pt idx="1">
                  <c:v>27563</c:v>
                </c:pt>
                <c:pt idx="2">
                  <c:v>28262</c:v>
                </c:pt>
                <c:pt idx="3">
                  <c:v>28797</c:v>
                </c:pt>
                <c:pt idx="4">
                  <c:v>29258</c:v>
                </c:pt>
                <c:pt idx="5">
                  <c:v>29879</c:v>
                </c:pt>
                <c:pt idx="6">
                  <c:v>30703</c:v>
                </c:pt>
                <c:pt idx="7">
                  <c:v>31214</c:v>
                </c:pt>
                <c:pt idx="8">
                  <c:v>31672</c:v>
                </c:pt>
                <c:pt idx="9">
                  <c:v>32427</c:v>
                </c:pt>
                <c:pt idx="10">
                  <c:v>32988</c:v>
                </c:pt>
                <c:pt idx="11">
                  <c:v>33466</c:v>
                </c:pt>
                <c:pt idx="12">
                  <c:v>33950</c:v>
                </c:pt>
                <c:pt idx="13">
                  <c:v>34593</c:v>
                </c:pt>
                <c:pt idx="14">
                  <c:v>35292</c:v>
                </c:pt>
                <c:pt idx="15">
                  <c:v>35864</c:v>
                </c:pt>
                <c:pt idx="16">
                  <c:v>36393</c:v>
                </c:pt>
                <c:pt idx="17">
                  <c:v>37048</c:v>
                </c:pt>
                <c:pt idx="18">
                  <c:v>37865</c:v>
                </c:pt>
                <c:pt idx="19">
                  <c:v>38509</c:v>
                </c:pt>
                <c:pt idx="20">
                  <c:v>39060</c:v>
                </c:pt>
                <c:pt idx="21">
                  <c:v>39775</c:v>
                </c:pt>
                <c:pt idx="22">
                  <c:v>40307</c:v>
                </c:pt>
                <c:pt idx="23">
                  <c:v>40906</c:v>
                </c:pt>
                <c:pt idx="24">
                  <c:v>41570</c:v>
                </c:pt>
                <c:pt idx="25">
                  <c:v>42610</c:v>
                </c:pt>
                <c:pt idx="26">
                  <c:v>43647</c:v>
                </c:pt>
                <c:pt idx="27">
                  <c:v>44239</c:v>
                </c:pt>
                <c:pt idx="28">
                  <c:v>45017</c:v>
                </c:pt>
                <c:pt idx="29">
                  <c:v>45867</c:v>
                </c:pt>
                <c:pt idx="30">
                  <c:v>46471</c:v>
                </c:pt>
                <c:pt idx="31">
                  <c:v>46998</c:v>
                </c:pt>
                <c:pt idx="32">
                  <c:v>47552</c:v>
                </c:pt>
                <c:pt idx="33">
                  <c:v>47943</c:v>
                </c:pt>
                <c:pt idx="34">
                  <c:v>48405</c:v>
                </c:pt>
                <c:pt idx="35">
                  <c:v>48765</c:v>
                </c:pt>
                <c:pt idx="36">
                  <c:v>48816</c:v>
                </c:pt>
                <c:pt idx="37">
                  <c:v>48910</c:v>
                </c:pt>
                <c:pt idx="38">
                  <c:v>49261</c:v>
                </c:pt>
                <c:pt idx="39">
                  <c:v>49906</c:v>
                </c:pt>
                <c:pt idx="40">
                  <c:v>50879</c:v>
                </c:pt>
                <c:pt idx="41">
                  <c:v>51259</c:v>
                </c:pt>
                <c:pt idx="42">
                  <c:v>51739</c:v>
                </c:pt>
              </c:numCache>
            </c:numRef>
          </c:xVal>
          <c:yVal>
            <c:numRef>
              <c:f>工作表1!$F$2:$F$44</c:f>
              <c:numCache>
                <c:formatCode>General</c:formatCode>
                <c:ptCount val="43"/>
                <c:pt idx="0">
                  <c:v>229293</c:v>
                </c:pt>
                <c:pt idx="1">
                  <c:v>239764</c:v>
                </c:pt>
                <c:pt idx="2">
                  <c:v>231521</c:v>
                </c:pt>
                <c:pt idx="3">
                  <c:v>229970</c:v>
                </c:pt>
                <c:pt idx="4">
                  <c:v>215438</c:v>
                </c:pt>
                <c:pt idx="5">
                  <c:v>231639</c:v>
                </c:pt>
                <c:pt idx="6">
                  <c:v>245741</c:v>
                </c:pt>
                <c:pt idx="7">
                  <c:v>233423</c:v>
                </c:pt>
                <c:pt idx="8">
                  <c:v>215438</c:v>
                </c:pt>
                <c:pt idx="9">
                  <c:v>231639</c:v>
                </c:pt>
                <c:pt idx="10">
                  <c:v>245741</c:v>
                </c:pt>
                <c:pt idx="11">
                  <c:v>233423</c:v>
                </c:pt>
                <c:pt idx="12">
                  <c:v>277494</c:v>
                </c:pt>
                <c:pt idx="13">
                  <c:v>267412</c:v>
                </c:pt>
                <c:pt idx="14">
                  <c:v>247154</c:v>
                </c:pt>
                <c:pt idx="15">
                  <c:v>261217</c:v>
                </c:pt>
                <c:pt idx="16">
                  <c:v>247930</c:v>
                </c:pt>
                <c:pt idx="17">
                  <c:v>254723</c:v>
                </c:pt>
                <c:pt idx="18">
                  <c:v>257089</c:v>
                </c:pt>
                <c:pt idx="19">
                  <c:v>268791</c:v>
                </c:pt>
                <c:pt idx="20">
                  <c:v>274705</c:v>
                </c:pt>
                <c:pt idx="21">
                  <c:v>272276</c:v>
                </c:pt>
                <c:pt idx="22">
                  <c:v>269627</c:v>
                </c:pt>
                <c:pt idx="23">
                  <c:v>263216</c:v>
                </c:pt>
                <c:pt idx="24">
                  <c:v>262802</c:v>
                </c:pt>
                <c:pt idx="25">
                  <c:v>258854</c:v>
                </c:pt>
                <c:pt idx="26">
                  <c:v>266416</c:v>
                </c:pt>
                <c:pt idx="27">
                  <c:v>263686</c:v>
                </c:pt>
                <c:pt idx="28">
                  <c:v>290421</c:v>
                </c:pt>
                <c:pt idx="29">
                  <c:v>289200</c:v>
                </c:pt>
                <c:pt idx="30">
                  <c:v>297845</c:v>
                </c:pt>
                <c:pt idx="31">
                  <c:v>314128</c:v>
                </c:pt>
                <c:pt idx="32">
                  <c:v>331203</c:v>
                </c:pt>
                <c:pt idx="33">
                  <c:v>319040</c:v>
                </c:pt>
                <c:pt idx="34">
                  <c:v>344799</c:v>
                </c:pt>
                <c:pt idx="35">
                  <c:v>390426</c:v>
                </c:pt>
                <c:pt idx="36">
                  <c:v>417680</c:v>
                </c:pt>
                <c:pt idx="37">
                  <c:v>436295</c:v>
                </c:pt>
                <c:pt idx="38">
                  <c:v>549574</c:v>
                </c:pt>
                <c:pt idx="39">
                  <c:v>438198</c:v>
                </c:pt>
                <c:pt idx="40">
                  <c:v>459609</c:v>
                </c:pt>
                <c:pt idx="41">
                  <c:v>507542</c:v>
                </c:pt>
                <c:pt idx="42">
                  <c:v>467786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B40-4D7D-A279-E02357594998}"/>
            </c:ext>
          </c:extLst>
        </c:ser>
        <c:ser>
          <c:idx val="1"/>
          <c:order val="1"/>
          <c:tx>
            <c:v>預測 Y</c:v>
          </c:tx>
          <c:spPr>
            <a:ln w="19050">
              <a:noFill/>
            </a:ln>
          </c:spPr>
          <c:xVal>
            <c:numRef>
              <c:f>工作表1!$E$2:$E$44</c:f>
              <c:numCache>
                <c:formatCode>General</c:formatCode>
                <c:ptCount val="43"/>
                <c:pt idx="0">
                  <c:v>26905</c:v>
                </c:pt>
                <c:pt idx="1">
                  <c:v>27563</c:v>
                </c:pt>
                <c:pt idx="2">
                  <c:v>28262</c:v>
                </c:pt>
                <c:pt idx="3">
                  <c:v>28797</c:v>
                </c:pt>
                <c:pt idx="4">
                  <c:v>29258</c:v>
                </c:pt>
                <c:pt idx="5">
                  <c:v>29879</c:v>
                </c:pt>
                <c:pt idx="6">
                  <c:v>30703</c:v>
                </c:pt>
                <c:pt idx="7">
                  <c:v>31214</c:v>
                </c:pt>
                <c:pt idx="8">
                  <c:v>31672</c:v>
                </c:pt>
                <c:pt idx="9">
                  <c:v>32427</c:v>
                </c:pt>
                <c:pt idx="10">
                  <c:v>32988</c:v>
                </c:pt>
                <c:pt idx="11">
                  <c:v>33466</c:v>
                </c:pt>
                <c:pt idx="12">
                  <c:v>33950</c:v>
                </c:pt>
                <c:pt idx="13">
                  <c:v>34593</c:v>
                </c:pt>
                <c:pt idx="14">
                  <c:v>35292</c:v>
                </c:pt>
                <c:pt idx="15">
                  <c:v>35864</c:v>
                </c:pt>
                <c:pt idx="16">
                  <c:v>36393</c:v>
                </c:pt>
                <c:pt idx="17">
                  <c:v>37048</c:v>
                </c:pt>
                <c:pt idx="18">
                  <c:v>37865</c:v>
                </c:pt>
                <c:pt idx="19">
                  <c:v>38509</c:v>
                </c:pt>
                <c:pt idx="20">
                  <c:v>39060</c:v>
                </c:pt>
                <c:pt idx="21">
                  <c:v>39775</c:v>
                </c:pt>
                <c:pt idx="22">
                  <c:v>40307</c:v>
                </c:pt>
                <c:pt idx="23">
                  <c:v>40906</c:v>
                </c:pt>
                <c:pt idx="24">
                  <c:v>41570</c:v>
                </c:pt>
                <c:pt idx="25">
                  <c:v>42610</c:v>
                </c:pt>
                <c:pt idx="26">
                  <c:v>43647</c:v>
                </c:pt>
                <c:pt idx="27">
                  <c:v>44239</c:v>
                </c:pt>
                <c:pt idx="28">
                  <c:v>45017</c:v>
                </c:pt>
                <c:pt idx="29">
                  <c:v>45867</c:v>
                </c:pt>
                <c:pt idx="30">
                  <c:v>46471</c:v>
                </c:pt>
                <c:pt idx="31">
                  <c:v>46998</c:v>
                </c:pt>
                <c:pt idx="32">
                  <c:v>47552</c:v>
                </c:pt>
                <c:pt idx="33">
                  <c:v>47943</c:v>
                </c:pt>
                <c:pt idx="34">
                  <c:v>48405</c:v>
                </c:pt>
                <c:pt idx="35">
                  <c:v>48765</c:v>
                </c:pt>
                <c:pt idx="36">
                  <c:v>48816</c:v>
                </c:pt>
                <c:pt idx="37">
                  <c:v>48910</c:v>
                </c:pt>
                <c:pt idx="38">
                  <c:v>49261</c:v>
                </c:pt>
                <c:pt idx="39">
                  <c:v>49906</c:v>
                </c:pt>
                <c:pt idx="40">
                  <c:v>50879</c:v>
                </c:pt>
                <c:pt idx="41">
                  <c:v>51259</c:v>
                </c:pt>
                <c:pt idx="42">
                  <c:v>51739</c:v>
                </c:pt>
              </c:numCache>
            </c:numRef>
          </c:xVal>
          <c:yVal>
            <c:numRef>
              <c:f>工作表3!$B$25:$B$67</c:f>
              <c:numCache>
                <c:formatCode>General</c:formatCode>
                <c:ptCount val="43"/>
                <c:pt idx="0">
                  <c:v>184312.58851575822</c:v>
                </c:pt>
                <c:pt idx="1">
                  <c:v>190144.60083415994</c:v>
                </c:pt>
                <c:pt idx="2">
                  <c:v>196340.00601738607</c:v>
                </c:pt>
                <c:pt idx="3">
                  <c:v>201081.8397413145</c:v>
                </c:pt>
                <c:pt idx="4">
                  <c:v>205167.79366043789</c:v>
                </c:pt>
                <c:pt idx="5">
                  <c:v>210671.86607643712</c:v>
                </c:pt>
                <c:pt idx="6">
                  <c:v>217975.17633534747</c:v>
                </c:pt>
                <c:pt idx="7">
                  <c:v>222504.2922847445</c:v>
                </c:pt>
                <c:pt idx="8">
                  <c:v>226563.65648205148</c:v>
                </c:pt>
                <c:pt idx="9">
                  <c:v>233255.40313918417</c:v>
                </c:pt>
                <c:pt idx="10">
                  <c:v>238227.6811188549</c:v>
                </c:pt>
                <c:pt idx="11">
                  <c:v>242464.31012827135</c:v>
                </c:pt>
                <c:pt idx="12">
                  <c:v>246754.11858132062</c:v>
                </c:pt>
                <c:pt idx="13">
                  <c:v>252453.18229064025</c:v>
                </c:pt>
                <c:pt idx="14">
                  <c:v>258648.58747386641</c:v>
                </c:pt>
                <c:pt idx="15">
                  <c:v>263718.36110019736</c:v>
                </c:pt>
                <c:pt idx="16">
                  <c:v>268407.01538049296</c:v>
                </c:pt>
                <c:pt idx="17">
                  <c:v>274212.43797707825</c:v>
                </c:pt>
                <c:pt idx="18">
                  <c:v>281453.70555175032</c:v>
                </c:pt>
                <c:pt idx="19">
                  <c:v>287161.6325016754</c:v>
                </c:pt>
                <c:pt idx="20">
                  <c:v>292045.27807529143</c:v>
                </c:pt>
                <c:pt idx="21">
                  <c:v>298382.49510820513</c:v>
                </c:pt>
                <c:pt idx="22">
                  <c:v>303097.73911031714</c:v>
                </c:pt>
                <c:pt idx="23">
                  <c:v>308406.8202329959</c:v>
                </c:pt>
                <c:pt idx="24">
                  <c:v>314292.01199503045</c:v>
                </c:pt>
                <c:pt idx="25">
                  <c:v>323509.78222472314</c:v>
                </c:pt>
                <c:pt idx="26">
                  <c:v>332700.96273259941</c:v>
                </c:pt>
                <c:pt idx="27">
                  <c:v>337948.00117103988</c:v>
                </c:pt>
                <c:pt idx="28">
                  <c:v>344843.60236209841</c:v>
                </c:pt>
                <c:pt idx="29">
                  <c:v>352377.35687675112</c:v>
                </c:pt>
                <c:pt idx="30">
                  <c:v>357730.7542024572</c:v>
                </c:pt>
                <c:pt idx="31">
                  <c:v>362401.68200154189</c:v>
                </c:pt>
                <c:pt idx="32">
                  <c:v>367311.91729697434</c:v>
                </c:pt>
                <c:pt idx="33">
                  <c:v>370777.44437371456</c:v>
                </c:pt>
                <c:pt idx="34">
                  <c:v>374872.26153344341</c:v>
                </c:pt>
                <c:pt idx="35">
                  <c:v>378063.02815141395</c:v>
                </c:pt>
                <c:pt idx="36">
                  <c:v>378515.05342229316</c:v>
                </c:pt>
                <c:pt idx="37">
                  <c:v>379348.19803920767</c:v>
                </c:pt>
                <c:pt idx="38">
                  <c:v>382459.19549172895</c:v>
                </c:pt>
                <c:pt idx="39">
                  <c:v>388175.98568225949</c:v>
                </c:pt>
                <c:pt idx="40">
                  <c:v>396799.91879138543</c:v>
                </c:pt>
                <c:pt idx="41">
                  <c:v>400167.95022146543</c:v>
                </c:pt>
                <c:pt idx="42">
                  <c:v>404422.30571209284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B40-4D7D-A279-E023575949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2534959"/>
        <c:axId val="1179688543"/>
      </c:scatterChart>
      <c:valAx>
        <c:axId val="104253495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X </a:t>
                </a:r>
                <a:r>
                  <a:rPr lang="zh-TW" altLang="en-US"/>
                  <a:t>變數 </a:t>
                </a:r>
                <a:r>
                  <a:rPr lang="en-US" altLang="zh-TW"/>
                  <a:t>1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79688543"/>
        <c:crosses val="autoZero"/>
        <c:crossBetween val="midCat"/>
      </c:valAx>
      <c:valAx>
        <c:axId val="1179688543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42534959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B5043-A287-434A-85CB-09D0BA18CAED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29826-125F-4C2D-BE7F-187FD4B2B6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43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29826-125F-4C2D-BE7F-187FD4B2B68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62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參考資料：</a:t>
            </a:r>
            <a:r>
              <a:rPr lang="en-US" altLang="zh-TW" dirty="0"/>
              <a:t>https://www.housefeel.com.tw/article/%E7%AB%B9%E5%8C%97%E9%AB%98%E9%90%B5%E7%89%B9%E5%8D%80-%E6%96%B0%E7%AB%B9%E9%AB%98%E9%90%B5-%E6%88%BF%E5%83%B9-%E4%BA%A4%E9%80%9A-%E5%BB%BA%E8%A8%AD/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https://jrhouse.net/%E7%AB%B9%E5%8C%97%E9%AB%98%E9%90%B5%E7%89%B9%E5%8D%80%EF%BD%9C%E5%8D%80%E5%9F%9F%E7%99%BC%E5%B1%95%E4%BB%8B%E7%B4%B9/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29826-125F-4C2D-BE7F-187FD4B2B68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19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EEDC-F0FA-499B-9B19-FCE905078691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45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F2EB-222F-4877-8695-50CA5B0F1C23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54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D2A5-D21B-40B1-AAF9-EFFD2F6F99F1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332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6B87-C3E0-4B02-A271-132D99E480A9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672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42E-2524-4CAF-A10C-54BAFA1E9E34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792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081E-462D-4F84-9F96-227EBAD7F844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79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F953-369B-47A0-BE07-37DAF9B9EF7C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34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DBC4-6522-432B-8CCB-9C49B9B7DD3F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66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FE06-4CB9-4060-A502-E40ABB72F894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89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2153-71C9-4483-A427-6E2AACBE8FA0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65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E318-89F0-4623-8EDA-CAA720C16379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05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2071-0169-4DBB-87B1-9DD47116928C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53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F3-F0F9-4379-B034-5A9E45C88767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0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6D08-7BAD-4D3A-9293-5F996ED75284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1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856-0083-4486-AE5B-78A7C243F549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14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DD4-0034-4A11-860C-ECD322747F25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35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5465-EFED-4804-A56F-CFAD7D8A087D}" type="datetime1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96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084" y="1710268"/>
            <a:ext cx="8516919" cy="1646302"/>
          </a:xfrm>
        </p:spPr>
        <p:txBody>
          <a:bodyPr/>
          <a:lstStyle/>
          <a:p>
            <a:pPr algn="l"/>
            <a:r>
              <a:rPr lang="zh-TW" altLang="en-US" sz="4000" b="1" dirty="0">
                <a:latin typeface="+mj-ea"/>
              </a:rPr>
              <a:t>竹北高鐵特區</a:t>
            </a:r>
            <a:br>
              <a:rPr lang="en-US" altLang="zh-TW" sz="4000" b="1" dirty="0">
                <a:latin typeface="+mj-ea"/>
              </a:rPr>
            </a:br>
            <a:r>
              <a:rPr lang="zh-TW" altLang="en-US" sz="4000" b="1">
                <a:latin typeface="+mj-ea"/>
              </a:rPr>
              <a:t>人口數</a:t>
            </a:r>
            <a:r>
              <a:rPr lang="en-US" altLang="zh-TW" sz="4000" b="1">
                <a:latin typeface="+mj-ea"/>
              </a:rPr>
              <a:t>&amp;</a:t>
            </a:r>
            <a:r>
              <a:rPr lang="zh-TW" altLang="en-US" sz="4000" b="1" dirty="0">
                <a:latin typeface="+mj-ea"/>
              </a:rPr>
              <a:t>房價關係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384960"/>
            <a:ext cx="7766936" cy="1096899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洪宇霆 </a:t>
            </a:r>
            <a:r>
              <a:rPr lang="en-US" altLang="zh-TW" sz="2400" dirty="0"/>
              <a:t>511717001</a:t>
            </a:r>
          </a:p>
          <a:p>
            <a:r>
              <a:rPr lang="zh-TW" altLang="en-US" sz="2400" dirty="0"/>
              <a:t>陳奕潔 </a:t>
            </a:r>
            <a:r>
              <a:rPr lang="en-US" altLang="zh-TW" sz="2400" dirty="0"/>
              <a:t>512717025</a:t>
            </a:r>
            <a:endParaRPr lang="zh-TW" altLang="en-US" sz="24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CB9DB9-92FF-4689-967C-05FB772A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016A1C-ED17-4F02-A760-3939585B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4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CC10-C2DF-F1E4-92F0-7F7D719E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2ACA-E761-8625-D4B6-28972182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134" y="6010675"/>
            <a:ext cx="5910930" cy="475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Best fitting line</a:t>
            </a:r>
            <a:r>
              <a:rPr lang="zh-TW" altLang="en-US" sz="2000" dirty="0">
                <a:latin typeface="+mj-ea"/>
                <a:ea typeface="+mj-ea"/>
              </a:rPr>
              <a:t>：</a:t>
            </a:r>
            <a:r>
              <a:rPr lang="en-US" altLang="zh-TW" sz="2000" dirty="0">
                <a:latin typeface="+mj-ea"/>
                <a:ea typeface="+mj-ea"/>
              </a:rPr>
              <a:t>Y=-54,123+8.86X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D0701-5C0D-BD00-CF14-EBCE807A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FE69D-96B2-3647-0A00-503293FE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6" name="圖表 1">
            <a:extLst>
              <a:ext uri="{FF2B5EF4-FFF2-40B4-BE49-F238E27FC236}">
                <a16:creationId xmlns:a16="http://schemas.microsoft.com/office/drawing/2014/main" id="{7EE63ABB-0978-02AC-D4BB-8BBA10A15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526437"/>
              </p:ext>
            </p:extLst>
          </p:nvPr>
        </p:nvGraphicFramePr>
        <p:xfrm>
          <a:off x="2917998" y="450187"/>
          <a:ext cx="5910930" cy="5115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3BE04E-6C93-F57D-EC0B-7D8091AD8EFC}"/>
              </a:ext>
            </a:extLst>
          </p:cNvPr>
          <p:cNvSpPr txBox="1"/>
          <p:nvPr/>
        </p:nvSpPr>
        <p:spPr>
          <a:xfrm>
            <a:off x="1461051" y="2823384"/>
            <a:ext cx="1600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defRPr>
            </a:pPr>
            <a:r>
              <a:rPr lang="zh-TW" altLang="en-US" sz="1800" dirty="0">
                <a:latin typeface="+mj-ea"/>
                <a:ea typeface="+mj-ea"/>
              </a:rPr>
              <a:t>房價</a:t>
            </a:r>
            <a:r>
              <a:rPr lang="en-US" altLang="zh-TW" sz="1800" dirty="0">
                <a:latin typeface="+mj-ea"/>
                <a:ea typeface="+mj-ea"/>
              </a:rPr>
              <a:t>(</a:t>
            </a:r>
            <a:r>
              <a:rPr lang="zh-TW" altLang="en-US" sz="1800" dirty="0">
                <a:latin typeface="+mj-ea"/>
                <a:ea typeface="+mj-ea"/>
              </a:rPr>
              <a:t>元</a:t>
            </a:r>
            <a:r>
              <a:rPr lang="en-US" altLang="zh-TW" sz="1800" dirty="0">
                <a:latin typeface="+mj-ea"/>
                <a:ea typeface="+mj-ea"/>
              </a:rPr>
              <a:t>/</a:t>
            </a:r>
            <a:r>
              <a:rPr lang="zh-TW" altLang="en-US" sz="1800" dirty="0">
                <a:latin typeface="+mj-ea"/>
                <a:ea typeface="+mj-ea"/>
              </a:rPr>
              <a:t>坪</a:t>
            </a:r>
            <a:r>
              <a:rPr lang="en-US" altLang="zh-TW" sz="1800" dirty="0">
                <a:latin typeface="+mj-ea"/>
                <a:ea typeface="+mj-ea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3AC78-5F1D-A261-D8B1-EE570A239947}"/>
              </a:ext>
            </a:extLst>
          </p:cNvPr>
          <p:cNvSpPr txBox="1"/>
          <p:nvPr/>
        </p:nvSpPr>
        <p:spPr>
          <a:xfrm>
            <a:off x="6096000" y="5302936"/>
            <a:ext cx="178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dirty="0">
                <a:latin typeface="+mj-ea"/>
                <a:ea typeface="+mj-ea"/>
              </a:rPr>
              <a:t>人口數</a:t>
            </a:r>
            <a:r>
              <a:rPr lang="en-US" altLang="zh-TW" sz="1800" dirty="0">
                <a:latin typeface="+mj-ea"/>
                <a:ea typeface="+mj-ea"/>
              </a:rPr>
              <a:t>(</a:t>
            </a:r>
            <a:r>
              <a:rPr lang="zh-TW" altLang="en-US" sz="1800" dirty="0">
                <a:latin typeface="+mj-ea"/>
                <a:ea typeface="+mj-ea"/>
              </a:rPr>
              <a:t>每季末</a:t>
            </a:r>
            <a:r>
              <a:rPr lang="en-US" altLang="zh-TW" sz="18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948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0208A-FB55-E779-441E-0E183ACA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419" y="2768600"/>
            <a:ext cx="1826380" cy="132080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END</a:t>
            </a:r>
            <a:endParaRPr lang="zh-TW" altLang="en-US" sz="66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37962B-3BD7-B4C2-0E61-81DA4BFF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1731BC-A969-81B6-EE5F-B6EC0462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ECA88EA9-7D24-4DBA-AB26-AB1C3AB2F744}"/>
              </a:ext>
            </a:extLst>
          </p:cNvPr>
          <p:cNvSpPr txBox="1">
            <a:spLocks/>
          </p:cNvSpPr>
          <p:nvPr/>
        </p:nvSpPr>
        <p:spPr>
          <a:xfrm>
            <a:off x="11203482" y="637467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5FFAD4-F52F-4445-A255-9A7DF31D9FAB}" type="slidenum">
              <a:rPr lang="zh-TW" altLang="en-US" sz="1200" smtClean="0">
                <a:solidFill>
                  <a:schemeClr val="bg1"/>
                </a:solidFill>
              </a:rPr>
              <a:pPr/>
              <a:t>11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1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24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高鐵特區對應里鄰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2227"/>
            <a:ext cx="2000551" cy="2129247"/>
          </a:xfrm>
        </p:spPr>
        <p:txBody>
          <a:bodyPr/>
          <a:lstStyle/>
          <a:p>
            <a:r>
              <a:rPr lang="zh-TW" altLang="en-US" dirty="0"/>
              <a:t>東興里</a:t>
            </a:r>
            <a:endParaRPr lang="en-US" altLang="zh-TW" dirty="0"/>
          </a:p>
          <a:p>
            <a:r>
              <a:rPr lang="zh-TW" altLang="en-US" dirty="0"/>
              <a:t>中興里</a:t>
            </a:r>
            <a:endParaRPr lang="en-US" altLang="zh-TW" dirty="0"/>
          </a:p>
          <a:p>
            <a:r>
              <a:rPr lang="zh-TW" altLang="en-US" dirty="0"/>
              <a:t>東平里</a:t>
            </a:r>
            <a:endParaRPr lang="en-US" altLang="zh-TW" dirty="0"/>
          </a:p>
          <a:p>
            <a:r>
              <a:rPr lang="zh-TW" altLang="en-US" dirty="0"/>
              <a:t>隘口里</a:t>
            </a:r>
            <a:endParaRPr lang="en-US" altLang="zh-TW" dirty="0"/>
          </a:p>
          <a:p>
            <a:r>
              <a:rPr lang="zh-TW" altLang="en-US" dirty="0"/>
              <a:t>東海里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82" y="1384070"/>
            <a:ext cx="6810375" cy="5238750"/>
          </a:xfrm>
          <a:prstGeom prst="rect">
            <a:avLst/>
          </a:prstGeom>
        </p:spPr>
      </p:pic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5C468B-6725-4CF9-AA62-E5284860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57C2F4-37C0-4A3A-A7C4-C93D29F7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5FFBE24-1AD8-4B54-807A-C578EF2128ED}"/>
              </a:ext>
            </a:extLst>
          </p:cNvPr>
          <p:cNvSpPr/>
          <p:nvPr/>
        </p:nvSpPr>
        <p:spPr>
          <a:xfrm>
            <a:off x="6173650" y="3759200"/>
            <a:ext cx="3031080" cy="2863620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504BB16D-27D9-4C6C-8042-498F05B59BF7}"/>
              </a:ext>
            </a:extLst>
          </p:cNvPr>
          <p:cNvSpPr txBox="1">
            <a:spLocks/>
          </p:cNvSpPr>
          <p:nvPr/>
        </p:nvSpPr>
        <p:spPr>
          <a:xfrm>
            <a:off x="11203482" y="637467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5FFAD4-F52F-4445-A255-9A7DF31D9FAB}" type="slidenum">
              <a:rPr lang="zh-TW" altLang="en-US" sz="1200" smtClean="0">
                <a:solidFill>
                  <a:schemeClr val="bg1"/>
                </a:solidFill>
              </a:rPr>
              <a:pPr/>
              <a:t>12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2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3390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竹北高鐵特區 範圍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262" y="1091699"/>
            <a:ext cx="9214811" cy="1084217"/>
          </a:xfrm>
        </p:spPr>
        <p:txBody>
          <a:bodyPr/>
          <a:lstStyle/>
          <a:p>
            <a:r>
              <a:rPr lang="zh-TW" altLang="en-US" dirty="0"/>
              <a:t>「 竹北高鐵特區 」位在新竹縣竹北市東側、自強南北路以東地區，計畫區東側以興隆路五段為界，北側以東興路一段為界，南側以興隆路三段為界，區域總面積約為 </a:t>
            </a:r>
            <a:r>
              <a:rPr lang="en-US" altLang="zh-TW" dirty="0"/>
              <a:t>309.22 </a:t>
            </a:r>
            <a:r>
              <a:rPr lang="zh-TW" altLang="en-US" dirty="0"/>
              <a:t>公頃。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67" y="1781764"/>
            <a:ext cx="6689617" cy="42595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096001" y="3714487"/>
            <a:ext cx="2836332" cy="2255589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D3B918-5AA7-4C12-8369-FCE2F10B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768846-E6EC-46C3-AD80-751B8272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E77F8D8D-6ACB-40B0-9AC5-3A2DBDD9D565}"/>
              </a:ext>
            </a:extLst>
          </p:cNvPr>
          <p:cNvSpPr txBox="1">
            <a:spLocks/>
          </p:cNvSpPr>
          <p:nvPr/>
        </p:nvSpPr>
        <p:spPr>
          <a:xfrm>
            <a:off x="11203482" y="637467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5FFAD4-F52F-4445-A255-9A7DF31D9FAB}" type="slidenum">
              <a:rPr lang="zh-TW" altLang="en-US" sz="1200" smtClean="0">
                <a:solidFill>
                  <a:schemeClr val="bg1"/>
                </a:solidFill>
              </a:rPr>
              <a:pPr/>
              <a:t>13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9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47CADC5-00AD-17E6-5B95-A2BA6E69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59883"/>
            <a:ext cx="11430000" cy="64293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616DD50-EFCB-6B74-7690-625BEA48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9471"/>
          </a:xfrm>
        </p:spPr>
        <p:txBody>
          <a:bodyPr/>
          <a:lstStyle/>
          <a:p>
            <a:r>
              <a:rPr lang="en-US" altLang="zh-TW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Motivation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2FDFE73-D897-D9BF-030B-236A67EB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671" y="485091"/>
            <a:ext cx="6410372" cy="115253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9D60D29-34B9-548B-E03A-1A008A7EE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858" y="4775418"/>
            <a:ext cx="6305596" cy="124778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3409C33-5BDA-082D-A280-FF0EC0A91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41" y="2472413"/>
            <a:ext cx="6286546" cy="1238259"/>
          </a:xfrm>
          <a:prstGeom prst="rect">
            <a:avLst/>
          </a:prstGeom>
        </p:spPr>
      </p:pic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0A759E5D-3C3E-42CE-8F9A-76764270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482" y="6374678"/>
            <a:ext cx="683339" cy="365125"/>
          </a:xfrm>
        </p:spPr>
        <p:txBody>
          <a:bodyPr/>
          <a:lstStyle/>
          <a:p>
            <a:fld id="{A85FFAD4-F52F-4445-A255-9A7DF31D9FAB}" type="slidenum">
              <a:rPr lang="zh-TW" altLang="en-US" sz="1200" b="1" smtClean="0">
                <a:solidFill>
                  <a:schemeClr val="bg1"/>
                </a:solidFill>
              </a:rPr>
              <a:t>2</a:t>
            </a:fld>
            <a:endParaRPr lang="zh-TW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9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altLang="zh-TW" b="1" dirty="0"/>
              <a:t>2013~2023</a:t>
            </a:r>
            <a:r>
              <a:rPr lang="zh-TW" altLang="en-US" b="1" dirty="0"/>
              <a:t>年資料來源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774" y="4026397"/>
            <a:ext cx="5159176" cy="1635488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新竹縣竹北市戶政事務所網站</a:t>
            </a:r>
            <a:endParaRPr lang="en-US" altLang="zh-TW" sz="2400" b="1" dirty="0"/>
          </a:p>
          <a:p>
            <a:r>
              <a:rPr lang="zh-TW" altLang="en-US" sz="2400" b="1" dirty="0"/>
              <a:t>篩選高鐵特區人口數</a:t>
            </a:r>
            <a:endParaRPr lang="en-US" altLang="zh-TW" sz="2400" b="1" dirty="0"/>
          </a:p>
          <a:p>
            <a:r>
              <a:rPr lang="en-US" altLang="zh-TW" sz="2400" b="1" dirty="0"/>
              <a:t>2013~2023</a:t>
            </a:r>
            <a:r>
              <a:rPr lang="zh-TW" altLang="en-US" sz="2400" b="1" dirty="0"/>
              <a:t>年每季末人口數</a:t>
            </a:r>
            <a:endParaRPr lang="en-US" altLang="zh-TW" sz="2400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6C3F0-08BB-464B-94D9-E506DDD3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425" y="6492875"/>
            <a:ext cx="6297612" cy="365125"/>
          </a:xfrm>
        </p:spPr>
        <p:txBody>
          <a:bodyPr/>
          <a:lstStyle/>
          <a:p>
            <a:r>
              <a:rPr lang="zh-TW" altLang="en-US" dirty="0"/>
              <a:t>陽明交大</a:t>
            </a:r>
            <a:r>
              <a:rPr lang="en-US" altLang="zh-TW" dirty="0"/>
              <a:t>112</a:t>
            </a:r>
            <a:r>
              <a:rPr lang="zh-TW" altLang="en-US" dirty="0"/>
              <a:t>統計學</a:t>
            </a:r>
            <a:r>
              <a:rPr lang="en-US" altLang="zh-TW" dirty="0"/>
              <a:t>_</a:t>
            </a:r>
            <a:r>
              <a:rPr lang="zh-TW" altLang="en-US" dirty="0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4CC55C-999B-45B0-B2D9-56CC6F9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482" y="6374678"/>
            <a:ext cx="683339" cy="365125"/>
          </a:xfrm>
        </p:spPr>
        <p:txBody>
          <a:bodyPr/>
          <a:lstStyle/>
          <a:p>
            <a:fld id="{A85FFAD4-F52F-4445-A255-9A7DF31D9FAB}" type="slidenum">
              <a:rPr lang="zh-TW" altLang="en-US" sz="1200" b="1" smtClean="0">
                <a:solidFill>
                  <a:schemeClr val="bg1"/>
                </a:solidFill>
              </a:rPr>
              <a:t>3</a:t>
            </a:fld>
            <a:endParaRPr lang="zh-TW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94EC68-F4D5-48C7-A007-68C365F97325}"/>
              </a:ext>
            </a:extLst>
          </p:cNvPr>
          <p:cNvSpPr/>
          <p:nvPr/>
        </p:nvSpPr>
        <p:spPr>
          <a:xfrm>
            <a:off x="677334" y="1901441"/>
            <a:ext cx="1955029" cy="1440000"/>
          </a:xfrm>
          <a:prstGeom prst="rect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zh-TW" alt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房價</a:t>
            </a:r>
            <a:endParaRPr kumimoji="1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41179FF-54BC-488E-B1D2-81C4707111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54178" y="3736257"/>
            <a:ext cx="882062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AA9348A-D469-4502-B587-ADE186983D67}"/>
              </a:ext>
            </a:extLst>
          </p:cNvPr>
          <p:cNvSpPr/>
          <p:nvPr/>
        </p:nvSpPr>
        <p:spPr>
          <a:xfrm>
            <a:off x="751120" y="4124141"/>
            <a:ext cx="1881243" cy="1440000"/>
          </a:xfrm>
          <a:prstGeom prst="rect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36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人口</a:t>
            </a:r>
            <a:endParaRPr lang="en-US" altLang="zh-TW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3880A4-217D-4A86-80BB-19A3E5CE57AC}"/>
              </a:ext>
            </a:extLst>
          </p:cNvPr>
          <p:cNvSpPr txBox="1">
            <a:spLocks/>
          </p:cNvSpPr>
          <p:nvPr/>
        </p:nvSpPr>
        <p:spPr>
          <a:xfrm>
            <a:off x="3260774" y="1866850"/>
            <a:ext cx="5159176" cy="163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/>
              <a:t>實價登錄 </a:t>
            </a:r>
            <a:r>
              <a:rPr lang="en-US" altLang="zh-TW" sz="2400" b="1" dirty="0"/>
              <a:t>- </a:t>
            </a:r>
            <a:r>
              <a:rPr lang="zh-TW" altLang="en-US" sz="2400" b="1" dirty="0"/>
              <a:t>內政部網站</a:t>
            </a:r>
            <a:endParaRPr lang="en-US" altLang="zh-TW" sz="2400" b="1" dirty="0"/>
          </a:p>
          <a:p>
            <a:r>
              <a:rPr lang="zh-TW" altLang="en-US" sz="2400" b="1" dirty="0"/>
              <a:t>房屋類型為住宅大樓及華廈</a:t>
            </a:r>
            <a:endParaRPr lang="en-US" altLang="zh-TW" sz="2400" b="1" dirty="0"/>
          </a:p>
          <a:p>
            <a:r>
              <a:rPr lang="en-US" altLang="zh-TW" sz="2400" b="1" dirty="0"/>
              <a:t>2013~2023</a:t>
            </a:r>
            <a:r>
              <a:rPr lang="zh-TW" altLang="en-US" sz="2400" b="1" dirty="0"/>
              <a:t>年每季平均單價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元</a:t>
            </a:r>
            <a:r>
              <a:rPr lang="en-US" altLang="zh-TW" sz="2400" b="1" dirty="0"/>
              <a:t>/</a:t>
            </a:r>
            <a:r>
              <a:rPr lang="zh-TW" altLang="en-US" sz="2400" b="1" dirty="0"/>
              <a:t>坪</a:t>
            </a:r>
            <a:r>
              <a:rPr lang="en-US" altLang="zh-TW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766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32" y="279995"/>
            <a:ext cx="8596668" cy="696686"/>
          </a:xfrm>
        </p:spPr>
        <p:txBody>
          <a:bodyPr/>
          <a:lstStyle/>
          <a:p>
            <a:r>
              <a:rPr lang="en-US" altLang="zh-TW" b="1" dirty="0"/>
              <a:t>Data</a:t>
            </a:r>
            <a:r>
              <a:rPr lang="zh-TW" altLang="en-US" b="1" dirty="0"/>
              <a:t>：</a:t>
            </a:r>
            <a:r>
              <a:rPr lang="en-US" altLang="zh-TW" b="1" dirty="0"/>
              <a:t> 2013~2023</a:t>
            </a:r>
            <a:r>
              <a:rPr lang="zh-TW" altLang="en-US" b="1" dirty="0"/>
              <a:t>年資料來源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6C3F0-08BB-464B-94D9-E506DDD3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425" y="6492875"/>
            <a:ext cx="6297612" cy="365125"/>
          </a:xfrm>
        </p:spPr>
        <p:txBody>
          <a:bodyPr/>
          <a:lstStyle/>
          <a:p>
            <a:r>
              <a:rPr lang="zh-TW" altLang="en-US" dirty="0"/>
              <a:t>陽明交大</a:t>
            </a:r>
            <a:r>
              <a:rPr lang="en-US" altLang="zh-TW" dirty="0"/>
              <a:t>112</a:t>
            </a:r>
            <a:r>
              <a:rPr lang="zh-TW" altLang="en-US" dirty="0"/>
              <a:t>統計學</a:t>
            </a:r>
            <a:r>
              <a:rPr lang="en-US" altLang="zh-TW" dirty="0"/>
              <a:t>_</a:t>
            </a:r>
            <a:r>
              <a:rPr lang="zh-TW" altLang="en-US" dirty="0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4CC55C-999B-45B0-B2D9-56CC6F9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482" y="6374678"/>
            <a:ext cx="683339" cy="365125"/>
          </a:xfrm>
        </p:spPr>
        <p:txBody>
          <a:bodyPr/>
          <a:lstStyle/>
          <a:p>
            <a:fld id="{A85FFAD4-F52F-4445-A255-9A7DF31D9FAB}" type="slidenum">
              <a:rPr lang="zh-TW" altLang="en-US" sz="1200" smtClean="0">
                <a:solidFill>
                  <a:schemeClr val="bg1"/>
                </a:solidFill>
              </a:rPr>
              <a:t>4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929C5C-B615-E9DE-F927-F9081019E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15478"/>
              </p:ext>
            </p:extLst>
          </p:nvPr>
        </p:nvGraphicFramePr>
        <p:xfrm>
          <a:off x="5354808" y="1043958"/>
          <a:ext cx="3953092" cy="5173584"/>
        </p:xfrm>
        <a:graphic>
          <a:graphicData uri="http://schemas.openxmlformats.org/drawingml/2006/table">
            <a:tbl>
              <a:tblPr/>
              <a:tblGrid>
                <a:gridCol w="1076898">
                  <a:extLst>
                    <a:ext uri="{9D8B030D-6E8A-4147-A177-3AD203B41FA5}">
                      <a16:colId xmlns:a16="http://schemas.microsoft.com/office/drawing/2014/main" val="3442519020"/>
                    </a:ext>
                  </a:extLst>
                </a:gridCol>
                <a:gridCol w="1440592">
                  <a:extLst>
                    <a:ext uri="{9D8B030D-6E8A-4147-A177-3AD203B41FA5}">
                      <a16:colId xmlns:a16="http://schemas.microsoft.com/office/drawing/2014/main" val="450950854"/>
                    </a:ext>
                  </a:extLst>
                </a:gridCol>
                <a:gridCol w="1435602">
                  <a:extLst>
                    <a:ext uri="{9D8B030D-6E8A-4147-A177-3AD203B41FA5}">
                      <a16:colId xmlns:a16="http://schemas.microsoft.com/office/drawing/2014/main" val="39025118"/>
                    </a:ext>
                  </a:extLst>
                </a:gridCol>
              </a:tblGrid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期間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人口數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每季末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房價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元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坪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660747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39,060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274,705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234777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39,775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272,276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267735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40,307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269,627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70064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40,906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263,216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81368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41,570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262,802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195682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42,610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258,854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153252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43,647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266,416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799284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44,239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263,686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29474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45,017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290,421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088679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45,867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289,200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573045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46,471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297,845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621239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46,998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314,128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129124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47,552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331,203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338227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47,943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319,040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964323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48,405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344,799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08559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48,765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390,426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622049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48,816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417,680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254441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48,910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436,295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92673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49,261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549,574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002495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49,906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438,198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246379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50,879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459,609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846763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51,259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507,542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794201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51,739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467,786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98271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34D6ACC-E676-4FEA-80D2-DE14BAD48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43282"/>
              </p:ext>
            </p:extLst>
          </p:nvPr>
        </p:nvGraphicFramePr>
        <p:xfrm>
          <a:off x="935293" y="1227761"/>
          <a:ext cx="3953092" cy="4526886"/>
        </p:xfrm>
        <a:graphic>
          <a:graphicData uri="http://schemas.openxmlformats.org/drawingml/2006/table">
            <a:tbl>
              <a:tblPr/>
              <a:tblGrid>
                <a:gridCol w="1076898">
                  <a:extLst>
                    <a:ext uri="{9D8B030D-6E8A-4147-A177-3AD203B41FA5}">
                      <a16:colId xmlns:a16="http://schemas.microsoft.com/office/drawing/2014/main" val="3442519020"/>
                    </a:ext>
                  </a:extLst>
                </a:gridCol>
                <a:gridCol w="1440592">
                  <a:extLst>
                    <a:ext uri="{9D8B030D-6E8A-4147-A177-3AD203B41FA5}">
                      <a16:colId xmlns:a16="http://schemas.microsoft.com/office/drawing/2014/main" val="450950854"/>
                    </a:ext>
                  </a:extLst>
                </a:gridCol>
                <a:gridCol w="1435602">
                  <a:extLst>
                    <a:ext uri="{9D8B030D-6E8A-4147-A177-3AD203B41FA5}">
                      <a16:colId xmlns:a16="http://schemas.microsoft.com/office/drawing/2014/main" val="39025118"/>
                    </a:ext>
                  </a:extLst>
                </a:gridCol>
              </a:tblGrid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期間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人口數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每季末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房價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元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坪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660747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2013Q1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26,905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229,293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440602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2013Q2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27,563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239,764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577118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2013Q3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28,262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231,521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177273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2013Q4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28,797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229,970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301250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29,258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215,438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784914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29,879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231,639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79277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30,703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245,741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972426"/>
                  </a:ext>
                </a:extLst>
              </a:tr>
              <a:tr h="1789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31,214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233,423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121740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2015Q1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31,672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215,438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266178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2015Q2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32,427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231,639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834525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2015Q3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32,988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245,741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577704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2015Q4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33,466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233,423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227100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2016Q1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33,950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277,494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1007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2016Q2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34,593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267,412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20119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2016Q3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35,292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247,154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45727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2016Q4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35,864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261,217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144928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36,393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247,930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763779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37,048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254,723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818696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37,865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257,089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130912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38,509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268,791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4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29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2431"/>
            <a:ext cx="8596668" cy="696686"/>
          </a:xfrm>
        </p:spPr>
        <p:txBody>
          <a:bodyPr>
            <a:normAutofit/>
          </a:bodyPr>
          <a:lstStyle/>
          <a:p>
            <a:r>
              <a:rPr lang="en-US" altLang="zh-TW" b="1" dirty="0"/>
              <a:t>Data</a:t>
            </a:r>
            <a:r>
              <a:rPr lang="zh-TW" altLang="en-US" b="1" dirty="0"/>
              <a:t>：</a:t>
            </a:r>
            <a:r>
              <a:rPr lang="en-US" altLang="zh-TW" b="1" dirty="0"/>
              <a:t> 2013~2023</a:t>
            </a:r>
            <a:r>
              <a:rPr lang="zh-TW" altLang="en-US" b="1" dirty="0"/>
              <a:t>年人口數</a:t>
            </a:r>
            <a:r>
              <a:rPr lang="en-US" altLang="zh-TW" b="1" dirty="0"/>
              <a:t>V.S.</a:t>
            </a:r>
            <a:r>
              <a:rPr lang="zh-TW" altLang="en-US" b="1" dirty="0"/>
              <a:t>房價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6C3F0-08BB-464B-94D9-E506DDD3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12437"/>
            <a:ext cx="6297612" cy="365125"/>
          </a:xfrm>
        </p:spPr>
        <p:txBody>
          <a:bodyPr/>
          <a:lstStyle/>
          <a:p>
            <a:r>
              <a:rPr lang="zh-TW" altLang="en-US" dirty="0"/>
              <a:t>陽明交大</a:t>
            </a:r>
            <a:r>
              <a:rPr lang="en-US" altLang="zh-TW" dirty="0"/>
              <a:t>112</a:t>
            </a:r>
            <a:r>
              <a:rPr lang="zh-TW" altLang="en-US" dirty="0"/>
              <a:t>統計學</a:t>
            </a:r>
            <a:r>
              <a:rPr lang="en-US" altLang="zh-TW" dirty="0"/>
              <a:t>_</a:t>
            </a:r>
            <a:r>
              <a:rPr lang="zh-TW" altLang="en-US" dirty="0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4CC55C-999B-45B0-B2D9-56CC6F9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A0CBE54D-AA38-C5AD-DD50-F76092DE3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56067"/>
              </p:ext>
            </p:extLst>
          </p:nvPr>
        </p:nvGraphicFramePr>
        <p:xfrm>
          <a:off x="540693" y="828000"/>
          <a:ext cx="4588027" cy="2557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5A9762BF-BE63-D56F-0189-849AB681E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375527"/>
              </p:ext>
            </p:extLst>
          </p:nvPr>
        </p:nvGraphicFramePr>
        <p:xfrm>
          <a:off x="5112000" y="828000"/>
          <a:ext cx="5005093" cy="2525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AB16B140-CD33-4761-9ADD-70B0EB8368A4}"/>
              </a:ext>
            </a:extLst>
          </p:cNvPr>
          <p:cNvSpPr txBox="1">
            <a:spLocks/>
          </p:cNvSpPr>
          <p:nvPr/>
        </p:nvSpPr>
        <p:spPr>
          <a:xfrm>
            <a:off x="11203482" y="637467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5FFAD4-F52F-4445-A255-9A7DF31D9FAB}" type="slidenum">
              <a:rPr lang="zh-TW" altLang="en-US" sz="1200" smtClean="0">
                <a:solidFill>
                  <a:schemeClr val="bg1"/>
                </a:solidFill>
              </a:rPr>
              <a:pPr/>
              <a:t>5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54075B-2017-D508-1780-783AE9A4A01E}"/>
              </a:ext>
            </a:extLst>
          </p:cNvPr>
          <p:cNvSpPr/>
          <p:nvPr/>
        </p:nvSpPr>
        <p:spPr>
          <a:xfrm>
            <a:off x="540693" y="5185321"/>
            <a:ext cx="9576400" cy="115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人口數呈現穩定成長，從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2021Q2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成長率趨緩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平均房價在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2022Q1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之後開始顯著成長，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2022Q3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房價平均單價較高係因「寶佳奇磊建案」在此季大量銷售拉高單價，後續並無其它較高單價的建案登錄於內政部實價網站，也有可能是單價較高的案件遭內政部暫時蓋牌不揭露導致。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4FE1649-FE0A-DECE-1832-615228BB5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7652"/>
              </p:ext>
            </p:extLst>
          </p:nvPr>
        </p:nvGraphicFramePr>
        <p:xfrm>
          <a:off x="6163688" y="3492000"/>
          <a:ext cx="2913850" cy="1526861"/>
        </p:xfrm>
        <a:graphic>
          <a:graphicData uri="http://schemas.openxmlformats.org/drawingml/2006/table">
            <a:tbl>
              <a:tblPr/>
              <a:tblGrid>
                <a:gridCol w="931850">
                  <a:extLst>
                    <a:ext uri="{9D8B030D-6E8A-4147-A177-3AD203B41FA5}">
                      <a16:colId xmlns:a16="http://schemas.microsoft.com/office/drawing/2014/main" val="1229168575"/>
                    </a:ext>
                  </a:extLst>
                </a:gridCol>
                <a:gridCol w="1982000">
                  <a:extLst>
                    <a:ext uri="{9D8B030D-6E8A-4147-A177-3AD203B41FA5}">
                      <a16:colId xmlns:a16="http://schemas.microsoft.com/office/drawing/2014/main" val="2328963410"/>
                    </a:ext>
                  </a:extLst>
                </a:gridCol>
              </a:tblGrid>
              <a:tr h="1932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平均數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298,841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848904"/>
                  </a:ext>
                </a:extLst>
              </a:tr>
              <a:tr h="1932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標準誤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12,924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890650"/>
                  </a:ext>
                </a:extLst>
              </a:tr>
              <a:tr h="1932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中間值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266,416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674718"/>
                  </a:ext>
                </a:extLst>
              </a:tr>
              <a:tr h="1932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標準差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84,749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188702"/>
                  </a:ext>
                </a:extLst>
              </a:tr>
              <a:tr h="1932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變異數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7,182,337,776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634864"/>
                  </a:ext>
                </a:extLst>
              </a:tr>
              <a:tr h="1932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最小值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215,438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49042"/>
                  </a:ext>
                </a:extLst>
              </a:tr>
              <a:tr h="1932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最大值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549,574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84766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D4CD71-F47D-8819-2E2F-7C59B8D98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37025"/>
              </p:ext>
            </p:extLst>
          </p:nvPr>
        </p:nvGraphicFramePr>
        <p:xfrm>
          <a:off x="1439788" y="3492000"/>
          <a:ext cx="2913850" cy="1526861"/>
        </p:xfrm>
        <a:graphic>
          <a:graphicData uri="http://schemas.openxmlformats.org/drawingml/2006/table">
            <a:tbl>
              <a:tblPr/>
              <a:tblGrid>
                <a:gridCol w="1456925">
                  <a:extLst>
                    <a:ext uri="{9D8B030D-6E8A-4147-A177-3AD203B41FA5}">
                      <a16:colId xmlns:a16="http://schemas.microsoft.com/office/drawing/2014/main" val="2945917751"/>
                    </a:ext>
                  </a:extLst>
                </a:gridCol>
                <a:gridCol w="1456925">
                  <a:extLst>
                    <a:ext uri="{9D8B030D-6E8A-4147-A177-3AD203B41FA5}">
                      <a16:colId xmlns:a16="http://schemas.microsoft.com/office/drawing/2014/main" val="1937018982"/>
                    </a:ext>
                  </a:extLst>
                </a:gridCol>
              </a:tblGrid>
              <a:tr h="20376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平均數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39,827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009844"/>
                  </a:ext>
                </a:extLst>
              </a:tr>
              <a:tr h="2014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標準誤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1,178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19325"/>
                  </a:ext>
                </a:extLst>
              </a:tr>
              <a:tr h="2014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中間值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39,775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36496"/>
                  </a:ext>
                </a:extLst>
              </a:tr>
              <a:tr h="2014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標準差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7,725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75031"/>
                  </a:ext>
                </a:extLst>
              </a:tr>
              <a:tr h="2014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變異數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59,670,126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96731"/>
                  </a:ext>
                </a:extLst>
              </a:tr>
              <a:tr h="2014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最小值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26,905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926435"/>
                  </a:ext>
                </a:extLst>
              </a:tr>
              <a:tr h="2014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最大值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51,739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37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79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2431"/>
            <a:ext cx="8596668" cy="696686"/>
          </a:xfrm>
        </p:spPr>
        <p:txBody>
          <a:bodyPr>
            <a:normAutofit/>
          </a:bodyPr>
          <a:lstStyle/>
          <a:p>
            <a:r>
              <a:rPr lang="en-US" altLang="zh-TW" b="1" dirty="0"/>
              <a:t>Data</a:t>
            </a:r>
            <a:r>
              <a:rPr lang="zh-TW" altLang="en-US" b="1" dirty="0"/>
              <a:t>：</a:t>
            </a:r>
            <a:r>
              <a:rPr lang="en-US" altLang="zh-TW" b="1" dirty="0"/>
              <a:t> 2013~2023</a:t>
            </a:r>
            <a:r>
              <a:rPr lang="zh-TW" altLang="en-US" b="1" dirty="0"/>
              <a:t>年人口數 </a:t>
            </a:r>
            <a:r>
              <a:rPr lang="en-US" altLang="zh-TW" b="1" dirty="0"/>
              <a:t>V.S. </a:t>
            </a:r>
            <a:r>
              <a:rPr lang="zh-TW" altLang="en-US" b="1" dirty="0"/>
              <a:t>房價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6C3F0-08BB-464B-94D9-E506DDD3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陽明交大</a:t>
            </a:r>
            <a:r>
              <a:rPr lang="en-US" altLang="zh-TW" dirty="0"/>
              <a:t>112</a:t>
            </a:r>
            <a:r>
              <a:rPr lang="zh-TW" altLang="en-US" dirty="0"/>
              <a:t>統計學</a:t>
            </a:r>
            <a:r>
              <a:rPr lang="en-US" altLang="zh-TW" dirty="0"/>
              <a:t>_</a:t>
            </a:r>
            <a:r>
              <a:rPr lang="zh-TW" altLang="en-US" dirty="0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4CC55C-999B-45B0-B2D9-56CC6F9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BC47D83B-5F28-4B5D-8C4A-026D6BDE9D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86565"/>
              </p:ext>
            </p:extLst>
          </p:nvPr>
        </p:nvGraphicFramePr>
        <p:xfrm>
          <a:off x="-63063" y="1114371"/>
          <a:ext cx="9982986" cy="402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AB16B140-CD33-4761-9ADD-70B0EB8368A4}"/>
              </a:ext>
            </a:extLst>
          </p:cNvPr>
          <p:cNvSpPr txBox="1">
            <a:spLocks/>
          </p:cNvSpPr>
          <p:nvPr/>
        </p:nvSpPr>
        <p:spPr>
          <a:xfrm>
            <a:off x="11203482" y="637467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5FFAD4-F52F-4445-A255-9A7DF31D9FAB}" type="slidenum">
              <a:rPr lang="zh-TW" altLang="en-US" sz="1200" smtClean="0">
                <a:solidFill>
                  <a:schemeClr val="bg1"/>
                </a:solidFill>
              </a:rPr>
              <a:pPr/>
              <a:t>6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A38686A-C705-A343-5627-8C2A075B78E9}"/>
              </a:ext>
            </a:extLst>
          </p:cNvPr>
          <p:cNvSpPr txBox="1"/>
          <p:nvPr/>
        </p:nvSpPr>
        <p:spPr>
          <a:xfrm>
            <a:off x="677334" y="5237405"/>
            <a:ext cx="86975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將人口數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軸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及房價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軸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製作散布圖，藉此檢視兩個資料的分布狀況，此散布圖可見兩者有一定的相關性，後續將進行相關性檢驗。</a:t>
            </a:r>
          </a:p>
        </p:txBody>
      </p:sp>
    </p:spTree>
    <p:extLst>
      <p:ext uri="{BB962C8B-B14F-4D97-AF65-F5344CB8AC3E}">
        <p14:creationId xmlns:p14="http://schemas.microsoft.com/office/powerpoint/2010/main" val="402714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b="1" dirty="0"/>
              <a:t>Problem formulation</a:t>
            </a:r>
            <a:endParaRPr lang="zh-TW" altLang="en-US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6C3F0-08BB-464B-94D9-E506DDD3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425" y="6492875"/>
            <a:ext cx="6297612" cy="365125"/>
          </a:xfrm>
        </p:spPr>
        <p:txBody>
          <a:bodyPr/>
          <a:lstStyle/>
          <a:p>
            <a:r>
              <a:rPr lang="zh-TW" altLang="en-US" dirty="0"/>
              <a:t>陽明交大</a:t>
            </a:r>
            <a:r>
              <a:rPr lang="en-US" altLang="zh-TW" dirty="0"/>
              <a:t>112</a:t>
            </a:r>
            <a:r>
              <a:rPr lang="zh-TW" altLang="en-US" dirty="0"/>
              <a:t>統計學</a:t>
            </a:r>
            <a:r>
              <a:rPr lang="en-US" altLang="zh-TW" dirty="0"/>
              <a:t>_</a:t>
            </a:r>
            <a:r>
              <a:rPr lang="zh-TW" altLang="en-US" dirty="0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4CC55C-999B-45B0-B2D9-56CC6F9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482" y="6374678"/>
            <a:ext cx="683339" cy="365125"/>
          </a:xfrm>
        </p:spPr>
        <p:txBody>
          <a:bodyPr/>
          <a:lstStyle/>
          <a:p>
            <a:fld id="{A85FFAD4-F52F-4445-A255-9A7DF31D9FAB}" type="slidenum">
              <a:rPr lang="zh-TW" altLang="en-US" sz="1200" b="1" smtClean="0">
                <a:solidFill>
                  <a:schemeClr val="bg1"/>
                </a:solidFill>
              </a:rPr>
              <a:t>7</a:t>
            </a:fld>
            <a:endParaRPr lang="zh-TW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44B2B278-B16F-4ABE-AC5E-09DEC66AA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9194"/>
            <a:ext cx="10686451" cy="388077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y=</a:t>
            </a:r>
            <a:r>
              <a:rPr lang="el-GR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α+β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x+</a:t>
            </a:r>
            <a:r>
              <a:rPr lang="el-GR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ε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在此回歸模型中，定義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為人口數、定義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為房屋每坪單價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假設檢定：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en-US" altLang="zh-TW" sz="2800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l-GR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β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=0 , Ha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r>
              <a:rPr lang="el-GR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β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≠0</a:t>
            </a:r>
          </a:p>
          <a:p>
            <a:pPr>
              <a:spcBef>
                <a:spcPts val="1200"/>
              </a:spcBef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信心水準：</a:t>
            </a:r>
            <a:r>
              <a:rPr lang="el-GR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α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=0.05</a:t>
            </a: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39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altLang="zh-TW" dirty="0"/>
              <a:t>Analysis</a:t>
            </a:r>
            <a:endParaRPr lang="zh-TW" altLang="en-US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6C3F0-08BB-464B-94D9-E506DDD3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425" y="6492875"/>
            <a:ext cx="6297612" cy="365125"/>
          </a:xfrm>
        </p:spPr>
        <p:txBody>
          <a:bodyPr/>
          <a:lstStyle/>
          <a:p>
            <a:r>
              <a:rPr lang="zh-TW" altLang="en-US" dirty="0"/>
              <a:t>陽明交大</a:t>
            </a:r>
            <a:r>
              <a:rPr lang="en-US" altLang="zh-TW" dirty="0"/>
              <a:t>112</a:t>
            </a:r>
            <a:r>
              <a:rPr lang="zh-TW" altLang="en-US" dirty="0"/>
              <a:t>統計學</a:t>
            </a:r>
            <a:r>
              <a:rPr lang="en-US" altLang="zh-TW" dirty="0"/>
              <a:t>_</a:t>
            </a:r>
            <a:r>
              <a:rPr lang="zh-TW" altLang="en-US" dirty="0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4CC55C-999B-45B0-B2D9-56CC6F9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482" y="6374678"/>
            <a:ext cx="683339" cy="365125"/>
          </a:xfrm>
        </p:spPr>
        <p:txBody>
          <a:bodyPr/>
          <a:lstStyle/>
          <a:p>
            <a:fld id="{A85FFAD4-F52F-4445-A255-9A7DF31D9FAB}" type="slidenum">
              <a:rPr lang="zh-TW" altLang="en-US" sz="1200" b="1" smtClean="0">
                <a:solidFill>
                  <a:schemeClr val="bg1"/>
                </a:solidFill>
              </a:rPr>
              <a:t>8</a:t>
            </a:fld>
            <a:endParaRPr lang="zh-TW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440E6650-69E7-08FC-3690-02A085001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188432"/>
              </p:ext>
            </p:extLst>
          </p:nvPr>
        </p:nvGraphicFramePr>
        <p:xfrm>
          <a:off x="803534" y="1404908"/>
          <a:ext cx="3169376" cy="1647295"/>
        </p:xfrm>
        <a:graphic>
          <a:graphicData uri="http://schemas.openxmlformats.org/drawingml/2006/table">
            <a:tbl>
              <a:tblPr/>
              <a:tblGrid>
                <a:gridCol w="1584688">
                  <a:extLst>
                    <a:ext uri="{9D8B030D-6E8A-4147-A177-3AD203B41FA5}">
                      <a16:colId xmlns:a16="http://schemas.microsoft.com/office/drawing/2014/main" val="2936868993"/>
                    </a:ext>
                  </a:extLst>
                </a:gridCol>
                <a:gridCol w="1584688">
                  <a:extLst>
                    <a:ext uri="{9D8B030D-6E8A-4147-A177-3AD203B41FA5}">
                      <a16:colId xmlns:a16="http://schemas.microsoft.com/office/drawing/2014/main" val="2135241768"/>
                    </a:ext>
                  </a:extLst>
                </a:gridCol>
              </a:tblGrid>
              <a:tr h="2382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迴歸統計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85933"/>
                  </a:ext>
                </a:extLst>
              </a:tr>
              <a:tr h="238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 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的倍數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0.807863719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596171"/>
                  </a:ext>
                </a:extLst>
              </a:tr>
              <a:tr h="238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 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平方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0.652643789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367301"/>
                  </a:ext>
                </a:extLst>
              </a:tr>
              <a:tr h="44970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調整的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平方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0.644171687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037816"/>
                  </a:ext>
                </a:extLst>
              </a:tr>
              <a:tr h="23824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標準誤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50553.72526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6907"/>
                  </a:ext>
                </a:extLst>
              </a:tr>
              <a:tr h="2446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觀察值個數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4351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EFC90DE-94DD-E7AC-7845-8695979CF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70951"/>
              </p:ext>
            </p:extLst>
          </p:nvPr>
        </p:nvGraphicFramePr>
        <p:xfrm>
          <a:off x="803534" y="3260490"/>
          <a:ext cx="7703486" cy="1305205"/>
        </p:xfrm>
        <a:graphic>
          <a:graphicData uri="http://schemas.openxmlformats.org/drawingml/2006/table">
            <a:tbl>
              <a:tblPr/>
              <a:tblGrid>
                <a:gridCol w="1025266">
                  <a:extLst>
                    <a:ext uri="{9D8B030D-6E8A-4147-A177-3AD203B41FA5}">
                      <a16:colId xmlns:a16="http://schemas.microsoft.com/office/drawing/2014/main" val="2092742212"/>
                    </a:ext>
                  </a:extLst>
                </a:gridCol>
                <a:gridCol w="1109892">
                  <a:extLst>
                    <a:ext uri="{9D8B030D-6E8A-4147-A177-3AD203B41FA5}">
                      <a16:colId xmlns:a16="http://schemas.microsoft.com/office/drawing/2014/main" val="3474147280"/>
                    </a:ext>
                  </a:extLst>
                </a:gridCol>
                <a:gridCol w="1942312">
                  <a:extLst>
                    <a:ext uri="{9D8B030D-6E8A-4147-A177-3AD203B41FA5}">
                      <a16:colId xmlns:a16="http://schemas.microsoft.com/office/drawing/2014/main" val="29641687"/>
                    </a:ext>
                  </a:extLst>
                </a:gridCol>
                <a:gridCol w="1936006">
                  <a:extLst>
                    <a:ext uri="{9D8B030D-6E8A-4147-A177-3AD203B41FA5}">
                      <a16:colId xmlns:a16="http://schemas.microsoft.com/office/drawing/2014/main" val="3504136351"/>
                    </a:ext>
                  </a:extLst>
                </a:gridCol>
                <a:gridCol w="1690010">
                  <a:extLst>
                    <a:ext uri="{9D8B030D-6E8A-4147-A177-3AD203B41FA5}">
                      <a16:colId xmlns:a16="http://schemas.microsoft.com/office/drawing/2014/main" val="2612009735"/>
                    </a:ext>
                  </a:extLst>
                </a:gridCol>
              </a:tblGrid>
              <a:tr h="261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ANOVA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79340"/>
                  </a:ext>
                </a:extLst>
              </a:tr>
              <a:tr h="2610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自由度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SS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769453"/>
                  </a:ext>
                </a:extLst>
              </a:tr>
              <a:tr h="2610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迴歸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196,875,341,946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196,875,341,946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77.03445203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697146"/>
                  </a:ext>
                </a:extLst>
              </a:tr>
              <a:tr h="2610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殘差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104,782,844,652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2,555,679,138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641995"/>
                  </a:ext>
                </a:extLst>
              </a:tr>
              <a:tr h="2610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總和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301,658,186,598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05306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A3C97A3-145F-C1C1-8714-01BCFC4D4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27750"/>
              </p:ext>
            </p:extLst>
          </p:nvPr>
        </p:nvGraphicFramePr>
        <p:xfrm>
          <a:off x="803534" y="4881572"/>
          <a:ext cx="7703486" cy="1143039"/>
        </p:xfrm>
        <a:graphic>
          <a:graphicData uri="http://schemas.openxmlformats.org/drawingml/2006/table">
            <a:tbl>
              <a:tblPr/>
              <a:tblGrid>
                <a:gridCol w="1459608">
                  <a:extLst>
                    <a:ext uri="{9D8B030D-6E8A-4147-A177-3AD203B41FA5}">
                      <a16:colId xmlns:a16="http://schemas.microsoft.com/office/drawing/2014/main" val="1459099185"/>
                    </a:ext>
                  </a:extLst>
                </a:gridCol>
                <a:gridCol w="1459608">
                  <a:extLst>
                    <a:ext uri="{9D8B030D-6E8A-4147-A177-3AD203B41FA5}">
                      <a16:colId xmlns:a16="http://schemas.microsoft.com/office/drawing/2014/main" val="1271344583"/>
                    </a:ext>
                  </a:extLst>
                </a:gridCol>
                <a:gridCol w="1662331">
                  <a:extLst>
                    <a:ext uri="{9D8B030D-6E8A-4147-A177-3AD203B41FA5}">
                      <a16:colId xmlns:a16="http://schemas.microsoft.com/office/drawing/2014/main" val="2024071074"/>
                    </a:ext>
                  </a:extLst>
                </a:gridCol>
                <a:gridCol w="1662331">
                  <a:extLst>
                    <a:ext uri="{9D8B030D-6E8A-4147-A177-3AD203B41FA5}">
                      <a16:colId xmlns:a16="http://schemas.microsoft.com/office/drawing/2014/main" val="4239970915"/>
                    </a:ext>
                  </a:extLst>
                </a:gridCol>
                <a:gridCol w="1459608">
                  <a:extLst>
                    <a:ext uri="{9D8B030D-6E8A-4147-A177-3AD203B41FA5}">
                      <a16:colId xmlns:a16="http://schemas.microsoft.com/office/drawing/2014/main" val="3033876214"/>
                    </a:ext>
                  </a:extLst>
                </a:gridCol>
              </a:tblGrid>
              <a:tr h="381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係數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標準誤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 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統計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P-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793351"/>
                  </a:ext>
                </a:extLst>
              </a:tr>
              <a:tr h="38101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截距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-54152.89997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40950.63505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-1.322394632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0.193366524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310692"/>
                  </a:ext>
                </a:extLst>
              </a:tr>
              <a:tr h="381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 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 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8.863240605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1.009834119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8.776927254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5.83747E-11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252061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FC130C88-DCD4-D00B-1061-D75923D5D5BB}"/>
              </a:ext>
            </a:extLst>
          </p:cNvPr>
          <p:cNvSpPr txBox="1"/>
          <p:nvPr/>
        </p:nvSpPr>
        <p:spPr>
          <a:xfrm>
            <a:off x="4957572" y="6248400"/>
            <a:ext cx="286617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+mn-ea"/>
              </a:rPr>
              <a:t>RR{t, </a:t>
            </a:r>
            <a:r>
              <a:rPr lang="en-US" altLang="zh-TW" dirty="0" err="1">
                <a:latin typeface="+mn-ea"/>
              </a:rPr>
              <a:t>ltl</a:t>
            </a:r>
            <a:r>
              <a:rPr lang="en-US" altLang="zh-TW" dirty="0">
                <a:latin typeface="+mn-ea"/>
              </a:rPr>
              <a:t>&gt;2.021}, </a:t>
            </a:r>
            <a:r>
              <a:rPr lang="zh-TW" altLang="en-US" dirty="0">
                <a:latin typeface="+mn-ea"/>
              </a:rPr>
              <a:t>拒絕</a:t>
            </a:r>
            <a:r>
              <a:rPr lang="en-US" altLang="zh-TW" dirty="0">
                <a:latin typeface="+mn-ea"/>
              </a:rPr>
              <a:t>H</a:t>
            </a:r>
            <a:r>
              <a:rPr lang="en-US" altLang="zh-TW" sz="1200" dirty="0">
                <a:latin typeface="+mn-ea"/>
              </a:rPr>
              <a:t>0</a:t>
            </a:r>
            <a:endParaRPr lang="zh-TW" altLang="en-US" sz="1200" dirty="0">
              <a:latin typeface="+mn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0ED014-4FBF-6D6A-2900-D749A6330C94}"/>
              </a:ext>
            </a:extLst>
          </p:cNvPr>
          <p:cNvSpPr txBox="1"/>
          <p:nvPr/>
        </p:nvSpPr>
        <p:spPr>
          <a:xfrm>
            <a:off x="7053492" y="2944613"/>
            <a:ext cx="265170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n-ea"/>
              </a:rPr>
              <a:t>RR {F, F&gt;4.079},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+mn-ea"/>
              </a:rPr>
              <a:t>拒絕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n-ea"/>
              </a:rPr>
              <a:t>H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+mn-ea"/>
              </a:rPr>
              <a:t>0</a:t>
            </a:r>
            <a:r>
              <a:rPr lang="en-US" altLang="zh-TW" dirty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9AD2A15-EFBC-DC39-ED3A-96FE7B088074}"/>
              </a:ext>
            </a:extLst>
          </p:cNvPr>
          <p:cNvCxnSpPr/>
          <p:nvPr/>
        </p:nvCxnSpPr>
        <p:spPr>
          <a:xfrm flipV="1">
            <a:off x="8190159" y="3320433"/>
            <a:ext cx="189186" cy="40359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33BAED7-8161-5D03-4DED-E664E803C85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390658" y="5983757"/>
            <a:ext cx="165608" cy="264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7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altLang="zh-TW" b="1" dirty="0"/>
              <a:t>Conclusion</a:t>
            </a:r>
            <a:endParaRPr lang="zh-TW" altLang="en-US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6C3F0-08BB-464B-94D9-E506DDD3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425" y="6492875"/>
            <a:ext cx="6297612" cy="365125"/>
          </a:xfrm>
        </p:spPr>
        <p:txBody>
          <a:bodyPr/>
          <a:lstStyle/>
          <a:p>
            <a:r>
              <a:rPr lang="zh-TW" altLang="en-US" dirty="0"/>
              <a:t>陽明交大</a:t>
            </a:r>
            <a:r>
              <a:rPr lang="en-US" altLang="zh-TW" dirty="0"/>
              <a:t>112</a:t>
            </a:r>
            <a:r>
              <a:rPr lang="zh-TW" altLang="en-US" dirty="0"/>
              <a:t>統計學</a:t>
            </a:r>
            <a:r>
              <a:rPr lang="en-US" altLang="zh-TW" dirty="0"/>
              <a:t>_</a:t>
            </a:r>
            <a:r>
              <a:rPr lang="zh-TW" altLang="en-US" dirty="0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4CC55C-999B-45B0-B2D9-56CC6F9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482" y="6374678"/>
            <a:ext cx="683339" cy="365125"/>
          </a:xfrm>
        </p:spPr>
        <p:txBody>
          <a:bodyPr/>
          <a:lstStyle/>
          <a:p>
            <a:fld id="{A85FFAD4-F52F-4445-A255-9A7DF31D9FAB}" type="slidenum">
              <a:rPr lang="zh-TW" altLang="en-US" sz="1200" b="1" smtClean="0">
                <a:solidFill>
                  <a:schemeClr val="bg1"/>
                </a:solidFill>
              </a:rPr>
              <a:t>9</a:t>
            </a:fld>
            <a:endParaRPr lang="zh-TW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44B2B278-B16F-4ABE-AC5E-09DEC66AA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864" y="1683511"/>
            <a:ext cx="8731527" cy="3880773"/>
          </a:xfrm>
        </p:spPr>
        <p:txBody>
          <a:bodyPr>
            <a:normAutofit fontScale="92500"/>
          </a:bodyPr>
          <a:lstStyle/>
          <a:p>
            <a:pPr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+mj-ea"/>
                <a:ea typeface="+mj-ea"/>
              </a:rPr>
              <a:t>迴歸分析結果顯示，人口數</a:t>
            </a:r>
            <a:r>
              <a:rPr lang="en-US" altLang="zh-TW" sz="2400" dirty="0">
                <a:latin typeface="+mj-ea"/>
                <a:ea typeface="+mj-ea"/>
              </a:rPr>
              <a:t>(</a:t>
            </a:r>
            <a:r>
              <a:rPr lang="zh-TW" altLang="en-US" sz="2400" dirty="0">
                <a:latin typeface="+mj-ea"/>
                <a:ea typeface="+mj-ea"/>
              </a:rPr>
              <a:t>自變數</a:t>
            </a:r>
            <a:r>
              <a:rPr lang="en-US" altLang="zh-TW" sz="2400" dirty="0">
                <a:latin typeface="+mj-ea"/>
                <a:ea typeface="+mj-ea"/>
              </a:rPr>
              <a:t>)</a:t>
            </a:r>
            <a:r>
              <a:rPr lang="zh-TW" altLang="en-US" sz="2400" dirty="0">
                <a:latin typeface="+mj-ea"/>
                <a:ea typeface="+mj-ea"/>
              </a:rPr>
              <a:t>對</a:t>
            </a:r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zh-TW" altLang="en-US" sz="2400" dirty="0">
                <a:latin typeface="+mj-ea"/>
                <a:ea typeface="+mj-ea"/>
              </a:rPr>
              <a:t>房價</a:t>
            </a:r>
            <a:r>
              <a:rPr lang="en-US" altLang="zh-TW" sz="2400" dirty="0">
                <a:latin typeface="+mj-ea"/>
                <a:ea typeface="+mj-ea"/>
              </a:rPr>
              <a:t>(</a:t>
            </a:r>
            <a:r>
              <a:rPr lang="zh-TW" altLang="en-US" sz="2400" dirty="0">
                <a:latin typeface="+mj-ea"/>
                <a:ea typeface="+mj-ea"/>
              </a:rPr>
              <a:t>應變數</a:t>
            </a:r>
            <a:r>
              <a:rPr lang="en-US" altLang="zh-TW" sz="2400" dirty="0">
                <a:latin typeface="+mj-ea"/>
                <a:ea typeface="+mj-ea"/>
              </a:rPr>
              <a:t>)</a:t>
            </a:r>
            <a:r>
              <a:rPr lang="zh-TW" altLang="en-US" sz="2400" dirty="0">
                <a:latin typeface="+mj-ea"/>
                <a:ea typeface="+mj-ea"/>
              </a:rPr>
              <a:t>有解釋能力：</a:t>
            </a:r>
          </a:p>
          <a:p>
            <a:pPr lvl="1">
              <a:lnSpc>
                <a:spcPts val="3000"/>
              </a:lnSpc>
            </a:pPr>
            <a:r>
              <a:rPr lang="en-US" altLang="zh-TW" sz="2400" dirty="0">
                <a:latin typeface="+mj-ea"/>
                <a:ea typeface="+mj-ea"/>
              </a:rPr>
              <a:t>t </a:t>
            </a:r>
            <a:r>
              <a:rPr lang="zh-TW" altLang="en-US" sz="2400" dirty="0">
                <a:latin typeface="+mj-ea"/>
                <a:ea typeface="+mj-ea"/>
              </a:rPr>
              <a:t>檢定結果</a:t>
            </a:r>
            <a:r>
              <a:rPr lang="en-US" altLang="zh-TW" sz="2400" dirty="0">
                <a:latin typeface="+mj-ea"/>
                <a:ea typeface="+mj-ea"/>
              </a:rPr>
              <a:t>8.78</a:t>
            </a:r>
            <a:r>
              <a:rPr lang="zh-TW" altLang="en-US" sz="2400" dirty="0">
                <a:latin typeface="+mj-ea"/>
                <a:ea typeface="+mj-ea"/>
              </a:rPr>
              <a:t>落入</a:t>
            </a:r>
            <a:r>
              <a:rPr lang="en-US" altLang="zh-TW" sz="2400" dirty="0">
                <a:latin typeface="+mj-ea"/>
                <a:ea typeface="+mj-ea"/>
              </a:rPr>
              <a:t>RR{t, </a:t>
            </a:r>
            <a:r>
              <a:rPr lang="en-US" altLang="zh-TW" sz="2400" dirty="0" err="1">
                <a:latin typeface="+mj-ea"/>
                <a:ea typeface="+mj-ea"/>
              </a:rPr>
              <a:t>ltl</a:t>
            </a:r>
            <a:r>
              <a:rPr lang="en-US" altLang="zh-TW" sz="2400" dirty="0">
                <a:latin typeface="+mj-ea"/>
                <a:ea typeface="+mj-ea"/>
              </a:rPr>
              <a:t>&gt;2.021}</a:t>
            </a:r>
            <a:r>
              <a:rPr lang="zh-TW" altLang="en-US" sz="2400" dirty="0">
                <a:latin typeface="+mj-ea"/>
                <a:ea typeface="+mj-ea"/>
              </a:rPr>
              <a:t>，故拒絕</a:t>
            </a:r>
            <a:r>
              <a:rPr lang="en-US" altLang="zh-TW" sz="2400" dirty="0">
                <a:latin typeface="+mj-ea"/>
                <a:ea typeface="+mj-ea"/>
              </a:rPr>
              <a:t>H</a:t>
            </a:r>
            <a:r>
              <a:rPr lang="en-US" altLang="zh-TW" sz="2400" b="1" baseline="-25000" dirty="0">
                <a:latin typeface="微軟正黑體" panose="020B0604030504040204" pitchFamily="34" charset="-120"/>
              </a:rPr>
              <a:t>0</a:t>
            </a:r>
            <a:endParaRPr lang="en-US" altLang="zh-TW" sz="2400" dirty="0">
              <a:latin typeface="+mj-ea"/>
              <a:ea typeface="+mj-ea"/>
            </a:endParaRPr>
          </a:p>
          <a:p>
            <a:pPr lvl="1">
              <a:lnSpc>
                <a:spcPts val="3000"/>
              </a:lnSpc>
            </a:pPr>
            <a:r>
              <a:rPr lang="en-US" altLang="zh-TW" sz="2400" dirty="0">
                <a:latin typeface="+mj-ea"/>
                <a:ea typeface="+mj-ea"/>
              </a:rPr>
              <a:t>ANOVA</a:t>
            </a:r>
            <a:r>
              <a:rPr lang="zh-TW" altLang="en-US" sz="2400" dirty="0">
                <a:latin typeface="+mj-ea"/>
                <a:ea typeface="+mj-ea"/>
              </a:rPr>
              <a:t>分析，</a:t>
            </a:r>
            <a:r>
              <a:rPr lang="en-US" altLang="zh-TW" sz="2400" dirty="0">
                <a:latin typeface="+mj-ea"/>
                <a:ea typeface="+mj-ea"/>
              </a:rPr>
              <a:t>F</a:t>
            </a:r>
            <a:r>
              <a:rPr lang="zh-TW" altLang="en-US" sz="2400" dirty="0">
                <a:latin typeface="+mj-ea"/>
                <a:ea typeface="+mj-ea"/>
              </a:rPr>
              <a:t>檢定結果</a:t>
            </a:r>
            <a:r>
              <a:rPr lang="en-US" altLang="zh-TW" sz="2400" dirty="0">
                <a:latin typeface="+mj-ea"/>
                <a:ea typeface="+mj-ea"/>
              </a:rPr>
              <a:t>77.03</a:t>
            </a:r>
            <a:r>
              <a:rPr lang="zh-TW" altLang="en-US" sz="2400" dirty="0">
                <a:latin typeface="+mj-ea"/>
                <a:ea typeface="+mj-ea"/>
              </a:rPr>
              <a:t>落入</a:t>
            </a:r>
            <a:r>
              <a:rPr lang="en-US" altLang="zh-TW" sz="2400" dirty="0">
                <a:latin typeface="+mj-ea"/>
                <a:ea typeface="+mj-ea"/>
              </a:rPr>
              <a:t>RR {F, F&gt;4.079}</a:t>
            </a:r>
            <a:r>
              <a:rPr lang="zh-TW" altLang="en-US" sz="2400" dirty="0">
                <a:latin typeface="+mj-ea"/>
                <a:ea typeface="+mj-ea"/>
              </a:rPr>
              <a:t>，故拒絕</a:t>
            </a:r>
            <a:r>
              <a:rPr lang="en-US" altLang="zh-TW" sz="2400" dirty="0">
                <a:latin typeface="+mj-ea"/>
                <a:ea typeface="+mj-ea"/>
              </a:rPr>
              <a:t>H</a:t>
            </a:r>
            <a:r>
              <a:rPr lang="en-US" altLang="zh-TW" sz="2400" b="1" baseline="-25000" dirty="0">
                <a:latin typeface="微軟正黑體" panose="020B0604030504040204" pitchFamily="34" charset="-120"/>
              </a:rPr>
              <a:t>0</a:t>
            </a:r>
            <a:endParaRPr lang="zh-TW" altLang="en-US" sz="2400" dirty="0">
              <a:latin typeface="+mj-ea"/>
              <a:ea typeface="+mj-ea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+mj-ea"/>
                <a:ea typeface="+mj-ea"/>
              </a:rPr>
              <a:t>代表房價的變化和人口數有關聯，並且可以間接證明</a:t>
            </a:r>
            <a:r>
              <a:rPr lang="en-US" altLang="zh-TW" sz="2400" dirty="0">
                <a:latin typeface="+mj-ea"/>
                <a:ea typeface="+mj-ea"/>
              </a:rPr>
              <a:t>“</a:t>
            </a:r>
            <a:r>
              <a:rPr lang="zh-TW" altLang="en-US" sz="2400" dirty="0">
                <a:latin typeface="+mj-ea"/>
                <a:ea typeface="+mj-ea"/>
              </a:rPr>
              <a:t>人口數繼續增長將會使未來房價上揚</a:t>
            </a:r>
            <a:r>
              <a:rPr lang="en-US" altLang="zh-TW" sz="2400" dirty="0">
                <a:latin typeface="+mj-ea"/>
                <a:ea typeface="+mj-ea"/>
              </a:rPr>
              <a:t>”</a:t>
            </a:r>
            <a:r>
              <a:rPr lang="zh-TW" altLang="en-US" sz="2400" dirty="0">
                <a:latin typeface="+mj-ea"/>
                <a:ea typeface="+mj-ea"/>
              </a:rPr>
              <a:t>。</a:t>
            </a:r>
            <a:endParaRPr lang="en-US" altLang="zh-TW" sz="2400" dirty="0">
              <a:latin typeface="+mj-ea"/>
              <a:ea typeface="+mj-ea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+mj-ea"/>
                <a:ea typeface="+mj-ea"/>
              </a:rPr>
              <a:t>但因影響房價的變數很多，例如：物價水準、地方建設的變化，在單因子回歸模型中有過度簡化問題的可能，符合真實世界的樣貌應該要在加入其他因子。</a:t>
            </a:r>
          </a:p>
        </p:txBody>
      </p:sp>
    </p:spTree>
    <p:extLst>
      <p:ext uri="{BB962C8B-B14F-4D97-AF65-F5344CB8AC3E}">
        <p14:creationId xmlns:p14="http://schemas.microsoft.com/office/powerpoint/2010/main" val="38805604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687</TotalTime>
  <Words>1075</Words>
  <Application>Microsoft Office PowerPoint</Application>
  <PresentationFormat>寬螢幕</PresentationFormat>
  <Paragraphs>298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-apple-system</vt:lpstr>
      <vt:lpstr>微軟正黑體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竹北高鐵特區 人口數&amp;房價關係</vt:lpstr>
      <vt:lpstr>Motivation</vt:lpstr>
      <vt:lpstr>2013~2023年資料來源</vt:lpstr>
      <vt:lpstr>Data： 2013~2023年資料來源</vt:lpstr>
      <vt:lpstr>Data： 2013~2023年人口數V.S.房價</vt:lpstr>
      <vt:lpstr>Data： 2013~2023年人口數 V.S. 房價</vt:lpstr>
      <vt:lpstr>Problem formulation</vt:lpstr>
      <vt:lpstr>Analysis</vt:lpstr>
      <vt:lpstr>Conclusion</vt:lpstr>
      <vt:lpstr>Analysis</vt:lpstr>
      <vt:lpstr>END</vt:lpstr>
      <vt:lpstr>高鐵特區對應里鄰</vt:lpstr>
      <vt:lpstr>竹北高鐵特區 範圍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BC00 YTHung2</dc:creator>
  <cp:lastModifiedBy>洪宇霆</cp:lastModifiedBy>
  <cp:revision>47</cp:revision>
  <dcterms:created xsi:type="dcterms:W3CDTF">2023-10-11T07:50:03Z</dcterms:created>
  <dcterms:modified xsi:type="dcterms:W3CDTF">2023-12-29T05:39:07Z</dcterms:modified>
</cp:coreProperties>
</file>