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4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aven Pro" panose="02020500000000000000" charset="0"/>
      <p:regular r:id="rId20"/>
      <p:bold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9b25bd38c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9b25bd38c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9b25bd38c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9b25bd38c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6f96d1d3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6f96d1d3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2d534a83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2d534a83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6f96d1d3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96f96d1d3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9b25bd38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9b25bd38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4c49a970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4c49a970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2d534a8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2d534a8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2d534a8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2d534a8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4c49a97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4c49a970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rates-bonds/u.s.-30-year-bond-yield-historical-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acromicro.me/charts/762/us-fed-funds-rate-treasury-bonds-rate" TargetMode="External"/><Relationship Id="rId4" Type="http://schemas.openxmlformats.org/officeDocument/2006/relationships/hyperlink" Target="https://www.moneydj.com/etf/x/basic/basic0003.xdjhtm?etfid=TL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280325" y="1939950"/>
            <a:ext cx="6580800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66"/>
              <a:t>公債殖利率與債券價格之關係</a:t>
            </a:r>
            <a:endParaRPr sz="3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55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560100" y="276777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5">
                <a:latin typeface="Montserrat"/>
                <a:ea typeface="Montserrat"/>
                <a:cs typeface="Montserrat"/>
                <a:sym typeface="Montserrat"/>
              </a:rPr>
              <a:t>   US 30Y vs. TLT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305900" y="3820600"/>
            <a:ext cx="261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66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林秀蓮  512717003</a:t>
            </a:r>
            <a:endParaRPr sz="1566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body" idx="1"/>
          </p:nvPr>
        </p:nvSpPr>
        <p:spPr>
          <a:xfrm>
            <a:off x="1224104" y="617217"/>
            <a:ext cx="7030500" cy="43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在迴歸模型中： y = a + βx + ε</a:t>
            </a:r>
            <a:endParaRPr sz="15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假設隨機變數 X 為三十年期國債債券收益率(US30Y)，Y 為iShares 20年期以上美國公債ETF(TLT)價格 ，我們想要知道 X 的 β 增減是否會影響到 Y。</a:t>
            </a:r>
            <a:endParaRPr sz="15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1. H</a:t>
            </a:r>
            <a:r>
              <a:rPr lang="zh-TW" sz="1000" dirty="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：β=0  versus  Ha：β≠0</a:t>
            </a:r>
            <a:endParaRPr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2. Set α = 0.05</a:t>
            </a:r>
            <a:endParaRPr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3. Test statistic : t</a:t>
            </a:r>
            <a:r>
              <a:rPr lang="zh-TW" sz="9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STAT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= (b − 0) / </a:t>
            </a:r>
            <a:r>
              <a:rPr lang="zh-TW" sz="15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√ 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MSE/Sxx ∼ t (n−2)</a:t>
            </a:r>
            <a:endParaRPr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4. t* = -190.262</a:t>
            </a:r>
            <a:endParaRPr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n=1255</a:t>
            </a:r>
            <a:r>
              <a:rPr lang="zh-TW" sz="1500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15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P-value ≈ 0 &lt; 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α </a:t>
            </a:r>
            <a:r>
              <a:rPr lang="zh-TW" sz="15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 0.05，因此拒絕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lang="zh-TW" sz="1000" dirty="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lang="zh-TW" sz="15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5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 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結論 : 我們有充分的證據顯示</a:t>
            </a:r>
            <a:r>
              <a:rPr lang="zh-TW" sz="15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β≠0，即接受殖利率的漲跌與債券價格的漲跌是有關係的，也呼應Scatter Plot的觀察，X與Y是有負向關係。</a:t>
            </a:r>
            <a:endParaRPr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1105402" y="-44081"/>
            <a:ext cx="7030500" cy="20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7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Formulation &amp; Conclusion</a:t>
            </a:r>
            <a:endParaRPr sz="1700" b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7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1177964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Reference</a:t>
            </a:r>
            <a:endParaRPr sz="3000" dirty="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23"/>
          <p:cNvSpPr txBox="1">
            <a:spLocks noGrp="1"/>
          </p:cNvSpPr>
          <p:nvPr>
            <p:ph type="body" idx="1"/>
          </p:nvPr>
        </p:nvSpPr>
        <p:spPr>
          <a:xfrm>
            <a:off x="1232493" y="999300"/>
            <a:ext cx="7030500" cy="3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rgbClr val="2325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United States 30-Year Bond Yield</a:t>
            </a:r>
            <a:endParaRPr sz="1800" b="1" dirty="0">
              <a:solidFill>
                <a:srgbClr val="2325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rgbClr val="2325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zh-TW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United States 30-Year Bond Historical Data - Investing.com</a:t>
            </a:r>
            <a:endParaRPr sz="1200" b="1" dirty="0">
              <a:solidFill>
                <a:srgbClr val="2325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rgbClr val="2325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zh-TW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iShares 20年期以上美國公債ETF〈TLT〉</a:t>
            </a: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zh-TW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iShares 20年期以上美國公債ETF-TLT-ETF淨值表格 - MoneyDJ理財網</a:t>
            </a: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zh-TW" sz="1800" b="1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美國公債殖利率 vs. 基準利率</a:t>
            </a:r>
            <a:endParaRPr sz="2300" dirty="0">
              <a:solidFill>
                <a:schemeClr val="hlink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300" dirty="0">
                <a:solidFill>
                  <a:schemeClr val="hlink"/>
                </a:solidFill>
                <a:highlight>
                  <a:srgbClr val="F8F9FA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r>
              <a:rPr lang="zh-TW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美國公債殖利率 vs. 基準利率 | MacroMicro 財經M平方</a:t>
            </a:r>
            <a:endParaRPr sz="2300" dirty="0">
              <a:solidFill>
                <a:schemeClr val="hlink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091854" y="-58005"/>
            <a:ext cx="23721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Motivation</a:t>
            </a:r>
            <a:endParaRPr sz="3000" dirty="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146383" y="670782"/>
            <a:ext cx="72957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rgbClr val="0B539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因應通膨數據大幅上升，聯準會啟動了暴力式的升息循環，現今來到2024年，升息的末端，降息的前哨，想要探討利率的變動，是否會影響債券的價格？</a:t>
            </a:r>
            <a:endParaRPr sz="1500" dirty="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 dirty="0">
                <a:solidFill>
                  <a:srgbClr val="0B539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若降息循環啟動，是否可以預測債券未來的報酬?</a:t>
            </a:r>
            <a:endParaRPr sz="1500" dirty="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371" y="1774688"/>
            <a:ext cx="7586074" cy="31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2806000" y="-354475"/>
            <a:ext cx="42354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175637" y="-34499"/>
            <a:ext cx="4944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zh-TW" sz="2700" b="1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Data</a:t>
            </a:r>
            <a:endParaRPr sz="2700" b="1" dirty="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175637" y="670959"/>
            <a:ext cx="690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rgbClr val="0B539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蒐集近5年美國三十年期國債債券收益率(US30Y)、iShares 20年期以上美國公債ETF(TLT) 的歷史利率及債券價格分析</a:t>
            </a:r>
            <a:endParaRPr sz="1500" dirty="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88" y="1267125"/>
            <a:ext cx="7170250" cy="38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/>
        </p:nvSpPr>
        <p:spPr>
          <a:xfrm>
            <a:off x="2042750" y="207325"/>
            <a:ext cx="5390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124250" y="0"/>
            <a:ext cx="521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zh-TW" sz="2700" b="1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Data </a:t>
            </a:r>
            <a:endParaRPr b="1" dirty="0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202" y="807625"/>
            <a:ext cx="7341025" cy="416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123150" y="258964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Fed Fund Rate vs. US 30Y</a:t>
            </a:r>
            <a:endParaRPr dirty="0"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50" y="964325"/>
            <a:ext cx="7597952" cy="38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1091699" y="0"/>
            <a:ext cx="70305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zh-TW" sz="2700" dirty="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Data</a:t>
            </a:r>
            <a:endParaRPr dirty="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0" y="813800"/>
            <a:ext cx="7251849" cy="40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155050" y="265498"/>
            <a:ext cx="5422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dirty="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Scatter Plot</a:t>
            </a:r>
            <a:endParaRPr sz="2700" dirty="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75" y="1053000"/>
            <a:ext cx="6636774" cy="37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050" y="789775"/>
            <a:ext cx="7512874" cy="4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1111825" y="216525"/>
            <a:ext cx="522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Analysis</a:t>
            </a:r>
            <a:endParaRPr sz="27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825" y="816825"/>
            <a:ext cx="7442251" cy="40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135975" y="253025"/>
            <a:ext cx="70305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Analysis</a:t>
            </a:r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25" y="801150"/>
            <a:ext cx="7412800" cy="41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441</Words>
  <Application>Microsoft Office PowerPoint</Application>
  <PresentationFormat>如螢幕大小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Maven Pro</vt:lpstr>
      <vt:lpstr>Montserrat</vt:lpstr>
      <vt:lpstr>Microsoft JhengHei</vt:lpstr>
      <vt:lpstr>Nunito</vt:lpstr>
      <vt:lpstr>Arial</vt:lpstr>
      <vt:lpstr>Lato</vt:lpstr>
      <vt:lpstr>Times New Roman</vt:lpstr>
      <vt:lpstr>Momentum</vt:lpstr>
      <vt:lpstr>公債殖利率與債券價格之關係 </vt:lpstr>
      <vt:lpstr>Motivation </vt:lpstr>
      <vt:lpstr>PowerPoint 簡報</vt:lpstr>
      <vt:lpstr>PowerPoint 簡報</vt:lpstr>
      <vt:lpstr>Fed Fund Rate vs. US 30Y</vt:lpstr>
      <vt:lpstr>Data</vt:lpstr>
      <vt:lpstr>Scatter Plot</vt:lpstr>
      <vt:lpstr>PowerPoint 簡報</vt:lpstr>
      <vt:lpstr>Analysis</vt:lpstr>
      <vt:lpstr>PowerPoint 簡報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公債殖利率與債券價格之關係 </dc:title>
  <cp:lastModifiedBy>Miranda Lin</cp:lastModifiedBy>
  <cp:revision>3</cp:revision>
  <dcterms:modified xsi:type="dcterms:W3CDTF">2024-01-06T13:33:14Z</dcterms:modified>
</cp:coreProperties>
</file>