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anose="020F0502020204030204" pitchFamily="2" charset="0"/>
      <p:regular r:id="rId17"/>
      <p:bold r:id="rId18"/>
      <p:italic r:id="rId19"/>
      <p:boldItalic r:id="rId20"/>
    </p:embeddedFont>
    <p:embeddedFont>
      <p:font typeface="微軟正黑體" panose="020B0604030504040204" pitchFamily="34" charset="-12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Shih" userId="0dbb54db-1034-4efb-9e7c-1140299524e2" providerId="ADAL" clId="{527650D6-5929-452F-B3DA-0F0CE25DBCF9}"/>
    <pc:docChg chg="modSld">
      <pc:chgData name="Anna Shih" userId="0dbb54db-1034-4efb-9e7c-1140299524e2" providerId="ADAL" clId="{527650D6-5929-452F-B3DA-0F0CE25DBCF9}" dt="2024-01-02T11:33:53.715" v="4" actId="2711"/>
      <pc:docMkLst>
        <pc:docMk/>
      </pc:docMkLst>
      <pc:sldChg chg="modSp mod">
        <pc:chgData name="Anna Shih" userId="0dbb54db-1034-4efb-9e7c-1140299524e2" providerId="ADAL" clId="{527650D6-5929-452F-B3DA-0F0CE25DBCF9}" dt="2024-01-02T11:33:17.449" v="0" actId="2711"/>
        <pc:sldMkLst>
          <pc:docMk/>
          <pc:sldMk cId="0" sldId="256"/>
        </pc:sldMkLst>
        <pc:spChg chg="mod">
          <ac:chgData name="Anna Shih" userId="0dbb54db-1034-4efb-9e7c-1140299524e2" providerId="ADAL" clId="{527650D6-5929-452F-B3DA-0F0CE25DBCF9}" dt="2024-01-02T11:33:17.449" v="0" actId="2711"/>
          <ac:spMkLst>
            <pc:docMk/>
            <pc:sldMk cId="0" sldId="256"/>
            <ac:spMk id="128" creationId="{00000000-0000-0000-0000-000000000000}"/>
          </ac:spMkLst>
        </pc:spChg>
      </pc:sldChg>
      <pc:sldChg chg="modSp mod">
        <pc:chgData name="Anna Shih" userId="0dbb54db-1034-4efb-9e7c-1140299524e2" providerId="ADAL" clId="{527650D6-5929-452F-B3DA-0F0CE25DBCF9}" dt="2024-01-02T11:33:41.490" v="3" actId="2711"/>
        <pc:sldMkLst>
          <pc:docMk/>
          <pc:sldMk cId="0" sldId="258"/>
        </pc:sldMkLst>
        <pc:spChg chg="mod">
          <ac:chgData name="Anna Shih" userId="0dbb54db-1034-4efb-9e7c-1140299524e2" providerId="ADAL" clId="{527650D6-5929-452F-B3DA-0F0CE25DBCF9}" dt="2024-01-02T11:33:41.490" v="3" actId="2711"/>
          <ac:spMkLst>
            <pc:docMk/>
            <pc:sldMk cId="0" sldId="258"/>
            <ac:spMk id="142" creationId="{00000000-0000-0000-0000-000000000000}"/>
          </ac:spMkLst>
        </pc:spChg>
      </pc:sldChg>
      <pc:sldChg chg="modSp mod">
        <pc:chgData name="Anna Shih" userId="0dbb54db-1034-4efb-9e7c-1140299524e2" providerId="ADAL" clId="{527650D6-5929-452F-B3DA-0F0CE25DBCF9}" dt="2024-01-02T11:33:35.009" v="2" actId="2711"/>
        <pc:sldMkLst>
          <pc:docMk/>
          <pc:sldMk cId="0" sldId="259"/>
        </pc:sldMkLst>
        <pc:spChg chg="mod">
          <ac:chgData name="Anna Shih" userId="0dbb54db-1034-4efb-9e7c-1140299524e2" providerId="ADAL" clId="{527650D6-5929-452F-B3DA-0F0CE25DBCF9}" dt="2024-01-02T11:33:35.009" v="2" actId="2711"/>
          <ac:spMkLst>
            <pc:docMk/>
            <pc:sldMk cId="0" sldId="259"/>
            <ac:spMk id="148" creationId="{00000000-0000-0000-0000-000000000000}"/>
          </ac:spMkLst>
        </pc:spChg>
      </pc:sldChg>
      <pc:sldChg chg="modSp mod">
        <pc:chgData name="Anna Shih" userId="0dbb54db-1034-4efb-9e7c-1140299524e2" providerId="ADAL" clId="{527650D6-5929-452F-B3DA-0F0CE25DBCF9}" dt="2024-01-02T11:33:28.138" v="1" actId="2711"/>
        <pc:sldMkLst>
          <pc:docMk/>
          <pc:sldMk cId="0" sldId="260"/>
        </pc:sldMkLst>
        <pc:spChg chg="mod">
          <ac:chgData name="Anna Shih" userId="0dbb54db-1034-4efb-9e7c-1140299524e2" providerId="ADAL" clId="{527650D6-5929-452F-B3DA-0F0CE25DBCF9}" dt="2024-01-02T11:33:28.138" v="1" actId="2711"/>
          <ac:spMkLst>
            <pc:docMk/>
            <pc:sldMk cId="0" sldId="260"/>
            <ac:spMk id="154" creationId="{00000000-0000-0000-0000-000000000000}"/>
          </ac:spMkLst>
        </pc:spChg>
      </pc:sldChg>
      <pc:sldChg chg="modSp mod">
        <pc:chgData name="Anna Shih" userId="0dbb54db-1034-4efb-9e7c-1140299524e2" providerId="ADAL" clId="{527650D6-5929-452F-B3DA-0F0CE25DBCF9}" dt="2024-01-02T11:33:53.715" v="4" actId="2711"/>
        <pc:sldMkLst>
          <pc:docMk/>
          <pc:sldMk cId="0" sldId="261"/>
        </pc:sldMkLst>
        <pc:spChg chg="mod">
          <ac:chgData name="Anna Shih" userId="0dbb54db-1034-4efb-9e7c-1140299524e2" providerId="ADAL" clId="{527650D6-5929-452F-B3DA-0F0CE25DBCF9}" dt="2024-01-02T11:33:53.715" v="4" actId="2711"/>
          <ac:spMkLst>
            <pc:docMk/>
            <pc:sldMk cId="0" sldId="261"/>
            <ac:spMk id="1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14f54d33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14f54d33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14f54d3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14f54d3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c24220b3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c24220b3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3fdee4b4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3fdee4b4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6cf2c14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6cf2c14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fdee4b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3fdee4b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14f54d33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14f54d33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14f54d33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14f54d33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14f54d33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14f54d33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kmarkets.com/tw/learn-to-trade/indices/us-indices/nasdaq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wse.com.tw/zh/indices/taiex/mi-5min-hist.html" TargetMode="External"/><Relationship Id="rId5" Type="http://schemas.openxmlformats.org/officeDocument/2006/relationships/hyperlink" Target="https://school.gugu.fund/blog/invest-proper-noun/2496052060#toc-1" TargetMode="External"/><Relationship Id="rId4" Type="http://schemas.openxmlformats.org/officeDocument/2006/relationships/hyperlink" Target="https://www.nasdaq.com/market-activity/index/comp/historical?page=3&amp;rows_per_page=10&amp;timeline=y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60675" y="1847700"/>
            <a:ext cx="82860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美股與台股之連動性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_以那斯達克指數(NASDAQ)與台灣加權平均指數(台指)為例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19150" y="417700"/>
            <a:ext cx="75057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Appendix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819150" y="1179150"/>
            <a:ext cx="7505700" cy="3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NASDAQ：</a:t>
            </a:r>
            <a:endParaRPr sz="160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https://www.thinkmarkets.com/tw/learn-to-trade/indices/us-indices/nasdaq/</a:t>
            </a:r>
            <a:endParaRPr sz="160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4"/>
              </a:rPr>
              <a:t>https://www.nasdaq.com/market-activity/index/comp/historical?page=3&amp;rows_per_page=10&amp;timeline=y5</a:t>
            </a:r>
            <a:endParaRPr sz="1600"/>
          </a:p>
          <a:p>
            <a:pPr marL="457200" lvl="0" indent="-330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台灣加權指數</a:t>
            </a:r>
            <a:endParaRPr sz="160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https://school.gugu.fund/blog/invest-proper-noun/2496052060#toc-1</a:t>
            </a:r>
            <a:endParaRPr sz="160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6"/>
              </a:rPr>
              <a:t>https://www.twse.com.tw/zh/indices/taiex/mi-5min-hist.html</a:t>
            </a:r>
            <a:endParaRPr sz="16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581975" y="240200"/>
            <a:ext cx="7505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/>
              <a:t>Motivation</a:t>
            </a:r>
            <a:endParaRPr sz="2800" b="1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581975" y="757125"/>
            <a:ext cx="8303100" cy="4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研究目的：美股與台股，在以往的投資觀察中，認為兩者具有相當程度之連動關係</a:t>
            </a:r>
            <a:endParaRPr sz="1600"/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研究標的：以NASDAQ與台灣加權指數進行連動性研究</a:t>
            </a:r>
            <a:endParaRPr sz="1600"/>
          </a:p>
          <a:p>
            <a:pPr marL="914400" lvl="1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台灣加權平均指數：成分股以高科技產業居多，佔比高達6成</a:t>
            </a:r>
            <a:endParaRPr sz="1500"/>
          </a:p>
          <a:p>
            <a:pPr marL="914400" lvl="1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NASDAQ：全球最知名的科技股指之一，它代表著科技行業和成長型科技企業在股市中的表現，被廣泛用作衡量科技行業整體表現的基準，科技產業佔比高達6成</a:t>
            </a:r>
            <a:endParaRPr sz="1500"/>
          </a:p>
          <a:p>
            <a:pPr marL="914400" lvl="1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</a:pPr>
            <a:r>
              <a:rPr lang="zh-TW" sz="1500" b="1">
                <a:solidFill>
                  <a:schemeClr val="accent2"/>
                </a:solidFill>
              </a:rPr>
              <a:t>考量美國與台灣時差，故以NASDAQ當日收盤價與隔日台指收盤價之連動性進行研究</a:t>
            </a:r>
            <a:endParaRPr sz="1500" b="1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850" y="2453175"/>
            <a:ext cx="3970749" cy="207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600" y="2453175"/>
            <a:ext cx="3482699" cy="20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213225" y="227200"/>
            <a:ext cx="75057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Data：趨勢圖(NSADAX VS 台指)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00" y="1085500"/>
            <a:ext cx="8597199" cy="31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213225" y="227200"/>
            <a:ext cx="75057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Data：漲跌幅分佈_折線圖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75" y="1085500"/>
            <a:ext cx="8537899" cy="33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211425" y="208225"/>
            <a:ext cx="75057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Data：漲跌幅分佈_直方圖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400" y="799575"/>
            <a:ext cx="4921925" cy="40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211425" y="208225"/>
            <a:ext cx="75057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Data：漲跌幅分佈_散佈圖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13" y="867550"/>
            <a:ext cx="8605784" cy="390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568200" y="296025"/>
            <a:ext cx="75057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00" b="1"/>
              <a:t>Problem Formulation</a:t>
            </a: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568200" y="765850"/>
            <a:ext cx="8063700" cy="41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研究主題：NASDAQ當日漲跌幅是否與台灣加權指數隔日漲跌幅具有正相關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研究期間：2022/01~2023/11，排除兩地區節假日未開盤日，資料樣本數(n)為447筆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研究方法：Simple linear Regression(x,y)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定義獨立變數(x)與自變數(y)：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獨立變數(x)：NASDAQ當日漲跌幅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自變數(y)：台灣加權指數隔日漲跌幅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endParaRPr sz="16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900" y="2477100"/>
            <a:ext cx="6586750" cy="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900" y="2832850"/>
            <a:ext cx="25527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7050" y="2832857"/>
            <a:ext cx="4444852" cy="1983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489450" y="464575"/>
            <a:ext cx="75057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b="1"/>
              <a:t>Analysis</a:t>
            </a:r>
            <a:endParaRPr b="1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1231975"/>
            <a:ext cx="6312500" cy="34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9550"/>
            <a:ext cx="4291225" cy="108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108125" y="691375"/>
            <a:ext cx="75057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Conclusion</a:t>
            </a:r>
            <a:endParaRPr b="1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108125" y="1553175"/>
            <a:ext cx="7083900" cy="1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000"/>
              <a:buChar char="●"/>
            </a:pPr>
            <a:r>
              <a:rPr lang="zh-TW" sz="2000" b="1" i="1">
                <a:solidFill>
                  <a:srgbClr val="6D9EEB"/>
                </a:solidFill>
              </a:rPr>
              <a:t>視覺化資料分析與統計模型分析結果皆顯示：</a:t>
            </a:r>
            <a:endParaRPr sz="2000" b="1" i="1">
              <a:solidFill>
                <a:srgbClr val="6D9EEB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 b="1" i="1">
                <a:solidFill>
                  <a:srgbClr val="6D9EEB"/>
                </a:solidFill>
              </a:rPr>
              <a:t>NASDAQ當日漲跌幅會影響台灣加權指數隔日漲跌幅，且兩者具正相關性</a:t>
            </a:r>
            <a:endParaRPr sz="2000" b="1" i="1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如螢幕大小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Nunito</vt:lpstr>
      <vt:lpstr>Arial</vt:lpstr>
      <vt:lpstr>Calibri</vt:lpstr>
      <vt:lpstr>微軟正黑體</vt:lpstr>
      <vt:lpstr>Shift</vt:lpstr>
      <vt:lpstr>美股與台股之連動性 _以那斯達克指數(NASDAQ)與台灣加權平均指數(台指)為例</vt:lpstr>
      <vt:lpstr>Motivation</vt:lpstr>
      <vt:lpstr>Data：趨勢圖(NSADAX VS 台指)</vt:lpstr>
      <vt:lpstr>Data：漲跌幅分佈_折線圖</vt:lpstr>
      <vt:lpstr>Data：漲跌幅分佈_直方圖</vt:lpstr>
      <vt:lpstr>Data：漲跌幅分佈_散佈圖</vt:lpstr>
      <vt:lpstr>Problem Formulation </vt:lpstr>
      <vt:lpstr>Analysis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美股與台股之連動性 _以那斯達克指數(NASDAQ)與台灣加權平均指數(台指)為例</dc:title>
  <cp:lastModifiedBy>Anna Shih</cp:lastModifiedBy>
  <cp:revision>1</cp:revision>
  <dcterms:modified xsi:type="dcterms:W3CDTF">2024-01-02T11:33:59Z</dcterms:modified>
</cp:coreProperties>
</file>