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C003F-99F4-49D9-9CA8-60C5C9927B6A}">
  <a:tblStyle styleId="{788C003F-99F4-49D9-9CA8-60C5C9927B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b2c0eb7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b2c0eb7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c80cb900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c80cb900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c80cb900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c80cb90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2c0eb7f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2c0eb7f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c80cb900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c80cb900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c80cb900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c80cb900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9e2658b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9e2658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c80cb900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c80cb900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b2c0eb7f5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b2c0eb7f5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s.ris.gov.tw/" TargetMode="External"/><Relationship Id="rId4" Type="http://schemas.openxmlformats.org/officeDocument/2006/relationships/hyperlink" Target="https://www.pet.gov.tw/Web/O302.aspx" TargetMode="External"/><Relationship Id="rId5" Type="http://schemas.openxmlformats.org/officeDocument/2006/relationships/image" Target="../media/image10.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57400" y="1563250"/>
            <a:ext cx="7605900" cy="161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sz="4800"/>
              <a:t>出生人數與貓狗登記領養數的關聯性</a:t>
            </a:r>
            <a:endParaRPr sz="4800"/>
          </a:p>
        </p:txBody>
      </p:sp>
      <p:sp>
        <p:nvSpPr>
          <p:cNvPr id="86" name="Google Shape;86;p13"/>
          <p:cNvSpPr txBox="1"/>
          <p:nvPr>
            <p:ph idx="1" type="subTitle"/>
          </p:nvPr>
        </p:nvSpPr>
        <p:spPr>
          <a:xfrm>
            <a:off x="943875" y="3561350"/>
            <a:ext cx="49101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solidFill>
                  <a:schemeClr val="lt1"/>
                </a:solidFill>
              </a:rPr>
              <a:t>512717018 范麗蘭</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3142425" y="2008025"/>
            <a:ext cx="6357600" cy="10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TW" sz="3100"/>
              <a:t>Thank you !</a:t>
            </a:r>
            <a:endParaRPr b="1"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1.Motivation</a:t>
            </a:r>
            <a:endParaRPr sz="2800"/>
          </a:p>
        </p:txBody>
      </p:sp>
      <p:sp>
        <p:nvSpPr>
          <p:cNvPr id="92" name="Google Shape;92;p14"/>
          <p:cNvSpPr txBox="1"/>
          <p:nvPr>
            <p:ph idx="1" type="body"/>
          </p:nvPr>
        </p:nvSpPr>
        <p:spPr>
          <a:xfrm>
            <a:off x="575900" y="3578475"/>
            <a:ext cx="7897800" cy="1287600"/>
          </a:xfrm>
          <a:prstGeom prst="rect">
            <a:avLst/>
          </a:prstGeom>
        </p:spPr>
        <p:txBody>
          <a:bodyPr anchorCtr="0" anchor="t" bIns="91425" lIns="91425" spcFirstLastPara="1" rIns="57325" wrap="square" tIns="91425">
            <a:normAutofit/>
          </a:bodyPr>
          <a:lstStyle/>
          <a:p>
            <a:pPr indent="0" lvl="0" marL="0" rtl="0" algn="l">
              <a:lnSpc>
                <a:spcPct val="105000"/>
              </a:lnSpc>
              <a:spcBef>
                <a:spcPts val="0"/>
              </a:spcBef>
              <a:spcAft>
                <a:spcPts val="1200"/>
              </a:spcAft>
              <a:buNone/>
            </a:pPr>
            <a:r>
              <a:rPr b="1" lang="zh-TW" sz="1400">
                <a:latin typeface="DFKai-SB"/>
                <a:ea typeface="DFKai-SB"/>
                <a:cs typeface="DFKai-SB"/>
                <a:sym typeface="DFKai-SB"/>
              </a:rPr>
              <a:t>近年來台灣少子化日趨嚴重，</a:t>
            </a:r>
            <a:r>
              <a:rPr b="1" lang="zh-TW" sz="1400">
                <a:latin typeface="DFKai-SB"/>
                <a:ea typeface="DFKai-SB"/>
                <a:cs typeface="DFKai-SB"/>
                <a:sym typeface="DFKai-SB"/>
              </a:rPr>
              <a:t>國</a:t>
            </a:r>
            <a:r>
              <a:rPr b="1" lang="zh-TW" sz="1400">
                <a:latin typeface="DFKai-SB"/>
                <a:ea typeface="DFKai-SB"/>
                <a:cs typeface="DFKai-SB"/>
                <a:sym typeface="DFKai-SB"/>
              </a:rPr>
              <a:t>內新生兒出生率履創新低，除受外在經濟環璄影響外，這三年受疫情影響更加速推動了少子化，除了出生率降低外，似乎飼養毛小孩的人却愈來愈多，且看到毛經濟市場逐年成長，如寵物用品、美容、寵物友善餐廳、旅館、動物醫院..等不斷增加，因此想藉由分析來探討歷年出生人數與貓狗寵物登記數量兩者是否有關連性？</a:t>
            </a:r>
            <a:endParaRPr b="1" sz="1400">
              <a:latin typeface="DFKai-SB"/>
              <a:ea typeface="DFKai-SB"/>
              <a:cs typeface="DFKai-SB"/>
              <a:sym typeface="DFKai-SB"/>
            </a:endParaRPr>
          </a:p>
        </p:txBody>
      </p:sp>
      <p:pic>
        <p:nvPicPr>
          <p:cNvPr id="93" name="Google Shape;93;p14"/>
          <p:cNvPicPr preferRelativeResize="0"/>
          <p:nvPr/>
        </p:nvPicPr>
        <p:blipFill>
          <a:blip r:embed="rId3">
            <a:alphaModFix/>
          </a:blip>
          <a:stretch>
            <a:fillRect/>
          </a:stretch>
        </p:blipFill>
        <p:spPr>
          <a:xfrm>
            <a:off x="750425" y="1017800"/>
            <a:ext cx="3706600" cy="2471025"/>
          </a:xfrm>
          <a:prstGeom prst="rect">
            <a:avLst/>
          </a:prstGeom>
          <a:noFill/>
          <a:ln>
            <a:noFill/>
          </a:ln>
        </p:spPr>
      </p:pic>
      <p:pic>
        <p:nvPicPr>
          <p:cNvPr id="94" name="Google Shape;94;p14"/>
          <p:cNvPicPr preferRelativeResize="0"/>
          <p:nvPr/>
        </p:nvPicPr>
        <p:blipFill>
          <a:blip r:embed="rId4">
            <a:alphaModFix/>
          </a:blip>
          <a:stretch>
            <a:fillRect/>
          </a:stretch>
        </p:blipFill>
        <p:spPr>
          <a:xfrm>
            <a:off x="4572000" y="1043100"/>
            <a:ext cx="3630661" cy="242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2.Data</a:t>
            </a:r>
            <a:endParaRPr sz="2800"/>
          </a:p>
        </p:txBody>
      </p:sp>
      <p:sp>
        <p:nvSpPr>
          <p:cNvPr id="100" name="Google Shape;100;p15"/>
          <p:cNvSpPr txBox="1"/>
          <p:nvPr>
            <p:ph idx="1" type="body"/>
          </p:nvPr>
        </p:nvSpPr>
        <p:spPr>
          <a:xfrm>
            <a:off x="542550" y="927450"/>
            <a:ext cx="8211300" cy="37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60000" lvl="0" marL="0" rtl="0" algn="l">
              <a:lnSpc>
                <a:spcPct val="100000"/>
              </a:lnSpc>
              <a:spcBef>
                <a:spcPts val="0"/>
              </a:spcBef>
              <a:spcAft>
                <a:spcPts val="0"/>
              </a:spcAft>
              <a:buNone/>
            </a:pPr>
            <a:r>
              <a:t/>
            </a:r>
            <a:endParaRPr sz="1700">
              <a:solidFill>
                <a:schemeClr val="accent1"/>
              </a:solidFill>
            </a:endParaRPr>
          </a:p>
        </p:txBody>
      </p:sp>
      <p:graphicFrame>
        <p:nvGraphicFramePr>
          <p:cNvPr id="101" name="Google Shape;101;p15"/>
          <p:cNvGraphicFramePr/>
          <p:nvPr/>
        </p:nvGraphicFramePr>
        <p:xfrm>
          <a:off x="959325" y="1186325"/>
          <a:ext cx="3000000" cy="3000000"/>
        </p:xfrm>
        <a:graphic>
          <a:graphicData uri="http://schemas.openxmlformats.org/drawingml/2006/table">
            <a:tbl>
              <a:tblPr>
                <a:noFill/>
                <a:tableStyleId>{788C003F-99F4-49D9-9CA8-60C5C9927B6A}</a:tableStyleId>
              </a:tblPr>
              <a:tblGrid>
                <a:gridCol w="1215375"/>
                <a:gridCol w="1047150"/>
                <a:gridCol w="1047150"/>
                <a:gridCol w="1047150"/>
                <a:gridCol w="1047150"/>
                <a:gridCol w="1047150"/>
                <a:gridCol w="1047150"/>
              </a:tblGrid>
              <a:tr h="367850">
                <a:tc>
                  <a:txBody>
                    <a:bodyPr/>
                    <a:lstStyle/>
                    <a:p>
                      <a:pPr indent="0" lvl="0" marL="0" rtl="0" algn="ctr">
                        <a:spcBef>
                          <a:spcPts val="0"/>
                        </a:spcBef>
                        <a:spcAft>
                          <a:spcPts val="0"/>
                        </a:spcAft>
                        <a:buNone/>
                      </a:pPr>
                      <a:r>
                        <a:rPr b="1" lang="zh-TW" sz="1300"/>
                        <a:t>項    目</a:t>
                      </a:r>
                      <a:r>
                        <a:rPr b="1" lang="zh-TW" sz="1500"/>
                        <a:t> </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c>
                  <a:txBody>
                    <a:bodyPr/>
                    <a:lstStyle/>
                    <a:p>
                      <a:pPr indent="0" lvl="0" marL="0" rtl="0" algn="ctr">
                        <a:spcBef>
                          <a:spcPts val="0"/>
                        </a:spcBef>
                        <a:spcAft>
                          <a:spcPts val="0"/>
                        </a:spcAft>
                        <a:buNone/>
                      </a:pPr>
                      <a:r>
                        <a:rPr b="1" lang="zh-TW" sz="1300"/>
                        <a:t>106年</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c>
                  <a:txBody>
                    <a:bodyPr/>
                    <a:lstStyle/>
                    <a:p>
                      <a:pPr indent="0" lvl="0" marL="0" rtl="0" algn="ctr">
                        <a:spcBef>
                          <a:spcPts val="0"/>
                        </a:spcBef>
                        <a:spcAft>
                          <a:spcPts val="0"/>
                        </a:spcAft>
                        <a:buNone/>
                      </a:pPr>
                      <a:r>
                        <a:rPr b="1" lang="zh-TW" sz="1300"/>
                        <a:t>107年</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c>
                  <a:txBody>
                    <a:bodyPr/>
                    <a:lstStyle/>
                    <a:p>
                      <a:pPr indent="0" lvl="0" marL="0" rtl="0" algn="ctr">
                        <a:spcBef>
                          <a:spcPts val="0"/>
                        </a:spcBef>
                        <a:spcAft>
                          <a:spcPts val="0"/>
                        </a:spcAft>
                        <a:buNone/>
                      </a:pPr>
                      <a:r>
                        <a:rPr b="1" lang="zh-TW" sz="1300"/>
                        <a:t>108年</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c>
                  <a:txBody>
                    <a:bodyPr/>
                    <a:lstStyle/>
                    <a:p>
                      <a:pPr indent="0" lvl="0" marL="0" rtl="0" algn="ctr">
                        <a:spcBef>
                          <a:spcPts val="0"/>
                        </a:spcBef>
                        <a:spcAft>
                          <a:spcPts val="0"/>
                        </a:spcAft>
                        <a:buNone/>
                      </a:pPr>
                      <a:r>
                        <a:rPr b="1" lang="zh-TW" sz="1300"/>
                        <a:t>109年</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c>
                  <a:txBody>
                    <a:bodyPr/>
                    <a:lstStyle/>
                    <a:p>
                      <a:pPr indent="0" lvl="0" marL="0" rtl="0" algn="ctr">
                        <a:spcBef>
                          <a:spcPts val="0"/>
                        </a:spcBef>
                        <a:spcAft>
                          <a:spcPts val="0"/>
                        </a:spcAft>
                        <a:buNone/>
                      </a:pPr>
                      <a:r>
                        <a:rPr b="1" lang="zh-TW" sz="1300"/>
                        <a:t>110年</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c>
                  <a:txBody>
                    <a:bodyPr/>
                    <a:lstStyle/>
                    <a:p>
                      <a:pPr indent="0" lvl="0" marL="0" rtl="0" algn="ctr">
                        <a:spcBef>
                          <a:spcPts val="0"/>
                        </a:spcBef>
                        <a:spcAft>
                          <a:spcPts val="0"/>
                        </a:spcAft>
                        <a:buNone/>
                      </a:pPr>
                      <a:r>
                        <a:rPr b="1" lang="zh-TW" sz="1300"/>
                        <a:t>111年</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gradFill>
                      <a:gsLst>
                        <a:gs pos="0">
                          <a:srgbClr val="FDECDB"/>
                        </a:gs>
                        <a:gs pos="100000">
                          <a:srgbClr val="F0A963"/>
                        </a:gs>
                      </a:gsLst>
                      <a:lin ang="5400012" scaled="0"/>
                    </a:gradFill>
                  </a:tcPr>
                </a:tc>
              </a:tr>
              <a:tr h="367850">
                <a:tc>
                  <a:txBody>
                    <a:bodyPr/>
                    <a:lstStyle/>
                    <a:p>
                      <a:pPr indent="0" lvl="0" marL="0" rtl="0" algn="ctr">
                        <a:spcBef>
                          <a:spcPts val="0"/>
                        </a:spcBef>
                        <a:spcAft>
                          <a:spcPts val="0"/>
                        </a:spcAft>
                        <a:buNone/>
                      </a:pPr>
                      <a:r>
                        <a:rPr lang="zh-TW" sz="1300">
                          <a:solidFill>
                            <a:srgbClr val="434343"/>
                          </a:solidFill>
                        </a:rPr>
                        <a:t>出生人數</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193,844</a:t>
                      </a:r>
                      <a:endParaRPr sz="12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181,601</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177,767</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165,249</a:t>
                      </a:r>
                      <a:endParaRPr b="1"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153,820</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138,986</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850">
                <a:tc>
                  <a:txBody>
                    <a:bodyPr/>
                    <a:lstStyle/>
                    <a:p>
                      <a:pPr indent="0" lvl="0" marL="0" rtl="0" algn="ctr">
                        <a:spcBef>
                          <a:spcPts val="0"/>
                        </a:spcBef>
                        <a:spcAft>
                          <a:spcPts val="0"/>
                        </a:spcAft>
                        <a:buNone/>
                      </a:pPr>
                      <a:r>
                        <a:rPr lang="zh-TW" sz="1300">
                          <a:solidFill>
                            <a:srgbClr val="434343"/>
                          </a:solidFill>
                        </a:rPr>
                        <a:t>寵物領養數</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167,617</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193,822</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211</a:t>
                      </a:r>
                      <a:r>
                        <a:rPr lang="zh-TW" sz="1300">
                          <a:solidFill>
                            <a:srgbClr val="434343"/>
                          </a:solidFill>
                        </a:rPr>
                        <a:t>,047</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211</a:t>
                      </a:r>
                      <a:r>
                        <a:rPr lang="zh-TW" sz="1300">
                          <a:solidFill>
                            <a:srgbClr val="434343"/>
                          </a:solidFill>
                        </a:rPr>
                        <a:t>,932</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228</a:t>
                      </a:r>
                      <a:r>
                        <a:rPr lang="zh-TW" sz="1300">
                          <a:solidFill>
                            <a:srgbClr val="434343"/>
                          </a:solidFill>
                        </a:rPr>
                        <a:t>,819</a:t>
                      </a:r>
                      <a:endParaRPr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rgbClr val="434343"/>
                          </a:solidFill>
                        </a:rPr>
                        <a:t>241</a:t>
                      </a:r>
                      <a:r>
                        <a:rPr lang="zh-TW" sz="1300">
                          <a:solidFill>
                            <a:srgbClr val="434343"/>
                          </a:solidFill>
                        </a:rPr>
                        <a:t>,925</a:t>
                      </a:r>
                      <a:endParaRPr b="1" sz="1300">
                        <a:solidFill>
                          <a:srgbClr val="434343"/>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02" name="Google Shape;102;p15"/>
          <p:cNvGraphicFramePr/>
          <p:nvPr/>
        </p:nvGraphicFramePr>
        <p:xfrm>
          <a:off x="959325" y="3082975"/>
          <a:ext cx="3000000" cy="3000000"/>
        </p:xfrm>
        <a:graphic>
          <a:graphicData uri="http://schemas.openxmlformats.org/drawingml/2006/table">
            <a:tbl>
              <a:tblPr>
                <a:noFill/>
                <a:tableStyleId>{788C003F-99F4-49D9-9CA8-60C5C9927B6A}</a:tableStyleId>
              </a:tblPr>
              <a:tblGrid>
                <a:gridCol w="1045650"/>
                <a:gridCol w="900925"/>
                <a:gridCol w="900925"/>
                <a:gridCol w="900925"/>
                <a:gridCol w="900925"/>
                <a:gridCol w="900925"/>
              </a:tblGrid>
              <a:tr h="343000">
                <a:tc>
                  <a:txBody>
                    <a:bodyPr/>
                    <a:lstStyle/>
                    <a:p>
                      <a:pPr indent="0" lvl="0" marL="0" rtl="0" algn="ctr">
                        <a:spcBef>
                          <a:spcPts val="0"/>
                        </a:spcBef>
                        <a:spcAft>
                          <a:spcPts val="0"/>
                        </a:spcAft>
                        <a:buNone/>
                      </a:pPr>
                      <a:r>
                        <a:rPr b="1" lang="zh-TW" sz="1300"/>
                        <a:t>項    目</a:t>
                      </a:r>
                      <a:r>
                        <a:rPr b="1" lang="zh-TW" sz="1300"/>
                        <a:t>　</a:t>
                      </a:r>
                      <a:endParaRPr b="1" sz="1300"/>
                    </a:p>
                  </a:txBody>
                  <a:tcPr marT="91425" marB="91425" marR="91425" marL="91425">
                    <a:gradFill>
                      <a:gsLst>
                        <a:gs pos="0">
                          <a:srgbClr val="D4E5F5"/>
                        </a:gs>
                        <a:gs pos="100000">
                          <a:srgbClr val="70A4D5"/>
                        </a:gs>
                      </a:gsLst>
                      <a:lin ang="5400012" scaled="0"/>
                    </a:gradFill>
                  </a:tcPr>
                </a:tc>
                <a:tc>
                  <a:txBody>
                    <a:bodyPr/>
                    <a:lstStyle/>
                    <a:p>
                      <a:pPr indent="0" lvl="0" marL="0" rtl="0" algn="ctr">
                        <a:spcBef>
                          <a:spcPts val="0"/>
                        </a:spcBef>
                        <a:spcAft>
                          <a:spcPts val="0"/>
                        </a:spcAft>
                        <a:buNone/>
                      </a:pPr>
                      <a:r>
                        <a:rPr b="1" lang="zh-TW" sz="1300"/>
                        <a:t>平均數</a:t>
                      </a:r>
                      <a:endParaRPr b="1" sz="1300"/>
                    </a:p>
                  </a:txBody>
                  <a:tcPr marT="91425" marB="91425" marR="91425" marL="91425">
                    <a:gradFill>
                      <a:gsLst>
                        <a:gs pos="0">
                          <a:srgbClr val="D4E5F5"/>
                        </a:gs>
                        <a:gs pos="100000">
                          <a:srgbClr val="70A4D5"/>
                        </a:gs>
                      </a:gsLst>
                      <a:lin ang="5400012" scaled="0"/>
                    </a:gradFill>
                  </a:tcPr>
                </a:tc>
                <a:tc>
                  <a:txBody>
                    <a:bodyPr/>
                    <a:lstStyle/>
                    <a:p>
                      <a:pPr indent="0" lvl="0" marL="0" rtl="0" algn="ctr">
                        <a:spcBef>
                          <a:spcPts val="0"/>
                        </a:spcBef>
                        <a:spcAft>
                          <a:spcPts val="0"/>
                        </a:spcAft>
                        <a:buNone/>
                      </a:pPr>
                      <a:r>
                        <a:rPr b="1" lang="zh-TW" sz="1300"/>
                        <a:t>中位數</a:t>
                      </a:r>
                      <a:endParaRPr b="1" sz="1300"/>
                    </a:p>
                  </a:txBody>
                  <a:tcPr marT="91425" marB="91425" marR="91425" marL="91425">
                    <a:gradFill>
                      <a:gsLst>
                        <a:gs pos="0">
                          <a:srgbClr val="D4E5F5"/>
                        </a:gs>
                        <a:gs pos="100000">
                          <a:srgbClr val="70A4D5"/>
                        </a:gs>
                      </a:gsLst>
                      <a:lin ang="5400012" scaled="0"/>
                    </a:gradFill>
                  </a:tcPr>
                </a:tc>
                <a:tc>
                  <a:txBody>
                    <a:bodyPr/>
                    <a:lstStyle/>
                    <a:p>
                      <a:pPr indent="0" lvl="0" marL="0" rtl="0" algn="ctr">
                        <a:spcBef>
                          <a:spcPts val="0"/>
                        </a:spcBef>
                        <a:spcAft>
                          <a:spcPts val="0"/>
                        </a:spcAft>
                        <a:buNone/>
                      </a:pPr>
                      <a:r>
                        <a:rPr b="1" lang="zh-TW" sz="1300"/>
                        <a:t>標準差</a:t>
                      </a:r>
                      <a:endParaRPr b="1" sz="1300"/>
                    </a:p>
                  </a:txBody>
                  <a:tcPr marT="91425" marB="91425" marR="91425" marL="91425">
                    <a:gradFill>
                      <a:gsLst>
                        <a:gs pos="0">
                          <a:srgbClr val="D4E5F5"/>
                        </a:gs>
                        <a:gs pos="100000">
                          <a:srgbClr val="70A4D5"/>
                        </a:gs>
                      </a:gsLst>
                      <a:lin ang="5400012" scaled="0"/>
                    </a:gradFill>
                  </a:tcPr>
                </a:tc>
                <a:tc>
                  <a:txBody>
                    <a:bodyPr/>
                    <a:lstStyle/>
                    <a:p>
                      <a:pPr indent="0" lvl="0" marL="0" rtl="0" algn="ctr">
                        <a:spcBef>
                          <a:spcPts val="0"/>
                        </a:spcBef>
                        <a:spcAft>
                          <a:spcPts val="0"/>
                        </a:spcAft>
                        <a:buNone/>
                      </a:pPr>
                      <a:r>
                        <a:rPr b="1" lang="zh-TW" sz="1300"/>
                        <a:t>最大值</a:t>
                      </a:r>
                      <a:endParaRPr b="1" sz="1300"/>
                    </a:p>
                  </a:txBody>
                  <a:tcPr marT="91425" marB="91425" marR="91425" marL="91425">
                    <a:gradFill>
                      <a:gsLst>
                        <a:gs pos="0">
                          <a:srgbClr val="D4E5F5"/>
                        </a:gs>
                        <a:gs pos="100000">
                          <a:srgbClr val="70A4D5"/>
                        </a:gs>
                      </a:gsLst>
                      <a:lin ang="5400012" scaled="0"/>
                    </a:gradFill>
                  </a:tcPr>
                </a:tc>
                <a:tc>
                  <a:txBody>
                    <a:bodyPr/>
                    <a:lstStyle/>
                    <a:p>
                      <a:pPr indent="0" lvl="0" marL="0" rtl="0" algn="ctr">
                        <a:spcBef>
                          <a:spcPts val="0"/>
                        </a:spcBef>
                        <a:spcAft>
                          <a:spcPts val="0"/>
                        </a:spcAft>
                        <a:buNone/>
                      </a:pPr>
                      <a:r>
                        <a:rPr b="1" lang="zh-TW" sz="1300"/>
                        <a:t>最小值</a:t>
                      </a:r>
                      <a:endParaRPr b="1" sz="1300"/>
                    </a:p>
                  </a:txBody>
                  <a:tcPr marT="91425" marB="91425" marR="91425" marL="91425">
                    <a:gradFill>
                      <a:gsLst>
                        <a:gs pos="0">
                          <a:srgbClr val="D4E5F5"/>
                        </a:gs>
                        <a:gs pos="100000">
                          <a:srgbClr val="70A4D5"/>
                        </a:gs>
                      </a:gsLst>
                      <a:lin ang="5400012" scaled="0"/>
                    </a:gradFill>
                  </a:tcPr>
                </a:tc>
              </a:tr>
              <a:tr h="343000">
                <a:tc>
                  <a:txBody>
                    <a:bodyPr/>
                    <a:lstStyle/>
                    <a:p>
                      <a:pPr indent="0" lvl="0" marL="0" rtl="0" algn="ctr">
                        <a:spcBef>
                          <a:spcPts val="0"/>
                        </a:spcBef>
                        <a:spcAft>
                          <a:spcPts val="0"/>
                        </a:spcAft>
                        <a:buNone/>
                      </a:pPr>
                      <a:r>
                        <a:rPr lang="zh-TW" sz="1300">
                          <a:solidFill>
                            <a:srgbClr val="434343"/>
                          </a:solidFill>
                        </a:rPr>
                        <a:t> 出生人數 </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TW" sz="1300">
                          <a:solidFill>
                            <a:srgbClr val="434343"/>
                          </a:solidFill>
                        </a:rPr>
                        <a:t>168,545</a:t>
                      </a:r>
                      <a:endParaRPr sz="1300">
                        <a:solidFill>
                          <a:srgbClr val="434343"/>
                        </a:solidFill>
                      </a:endParaRPr>
                    </a:p>
                  </a:txBody>
                  <a:tcPr marT="91425" marB="91425" marR="91425" marL="91425" anchor="ctr"/>
                </a:tc>
                <a:tc>
                  <a:txBody>
                    <a:bodyPr/>
                    <a:lstStyle/>
                    <a:p>
                      <a:pPr indent="0" lvl="0" marL="0" rtl="0" algn="ctr">
                        <a:spcBef>
                          <a:spcPts val="0"/>
                        </a:spcBef>
                        <a:spcAft>
                          <a:spcPts val="0"/>
                        </a:spcAft>
                        <a:buNone/>
                      </a:pPr>
                      <a:r>
                        <a:rPr lang="zh-TW" sz="1300">
                          <a:solidFill>
                            <a:srgbClr val="434343"/>
                          </a:solidFill>
                        </a:rPr>
                        <a:t>171,508</a:t>
                      </a:r>
                      <a:endParaRPr sz="1300">
                        <a:solidFill>
                          <a:srgbClr val="434343"/>
                        </a:solidFill>
                      </a:endParaRPr>
                    </a:p>
                  </a:txBody>
                  <a:tcPr marT="91425" marB="91425" marR="91425" marL="91425" anchor="ctr"/>
                </a:tc>
                <a:tc>
                  <a:txBody>
                    <a:bodyPr/>
                    <a:lstStyle/>
                    <a:p>
                      <a:pPr indent="0" lvl="0" marL="0" rtl="0" algn="ctr">
                        <a:spcBef>
                          <a:spcPts val="0"/>
                        </a:spcBef>
                        <a:spcAft>
                          <a:spcPts val="0"/>
                        </a:spcAft>
                        <a:buNone/>
                      </a:pPr>
                      <a:r>
                        <a:rPr lang="zh-TW" sz="1300">
                          <a:solidFill>
                            <a:srgbClr val="434343"/>
                          </a:solidFill>
                        </a:rPr>
                        <a:t>16,890</a:t>
                      </a:r>
                      <a:endParaRPr sz="1300">
                        <a:solidFill>
                          <a:srgbClr val="434343"/>
                        </a:solidFill>
                      </a:endParaRPr>
                    </a:p>
                  </a:txBody>
                  <a:tcPr marT="91425" marB="91425" marR="91425" marL="91425" anchor="ctr"/>
                </a:tc>
                <a:tc>
                  <a:txBody>
                    <a:bodyPr/>
                    <a:lstStyle/>
                    <a:p>
                      <a:pPr indent="0" lvl="0" marL="0" rtl="0" algn="ctr">
                        <a:spcBef>
                          <a:spcPts val="0"/>
                        </a:spcBef>
                        <a:spcAft>
                          <a:spcPts val="0"/>
                        </a:spcAft>
                        <a:buNone/>
                      </a:pPr>
                      <a:r>
                        <a:rPr lang="zh-TW" sz="1300">
                          <a:solidFill>
                            <a:srgbClr val="434343"/>
                          </a:solidFill>
                        </a:rPr>
                        <a:t>193,844</a:t>
                      </a:r>
                      <a:endParaRPr sz="1300">
                        <a:solidFill>
                          <a:srgbClr val="434343"/>
                        </a:solidFill>
                      </a:endParaRPr>
                    </a:p>
                  </a:txBody>
                  <a:tcPr marT="91425" marB="91425" marR="91425" marL="91425" anchor="ctr"/>
                </a:tc>
                <a:tc>
                  <a:txBody>
                    <a:bodyPr/>
                    <a:lstStyle/>
                    <a:p>
                      <a:pPr indent="0" lvl="0" marL="0" rtl="0" algn="ctr">
                        <a:spcBef>
                          <a:spcPts val="0"/>
                        </a:spcBef>
                        <a:spcAft>
                          <a:spcPts val="0"/>
                        </a:spcAft>
                        <a:buNone/>
                      </a:pPr>
                      <a:r>
                        <a:rPr lang="zh-TW" sz="1300">
                          <a:solidFill>
                            <a:srgbClr val="434343"/>
                          </a:solidFill>
                        </a:rPr>
                        <a:t>138,986</a:t>
                      </a:r>
                      <a:endParaRPr sz="1300">
                        <a:solidFill>
                          <a:srgbClr val="434343"/>
                        </a:solidFill>
                      </a:endParaRPr>
                    </a:p>
                  </a:txBody>
                  <a:tcPr marT="91425" marB="91425" marR="91425" marL="91425" anchor="ctr"/>
                </a:tc>
              </a:tr>
              <a:tr h="343000">
                <a:tc>
                  <a:txBody>
                    <a:bodyPr/>
                    <a:lstStyle/>
                    <a:p>
                      <a:pPr indent="0" lvl="0" marL="0" rtl="0" algn="ctr">
                        <a:spcBef>
                          <a:spcPts val="0"/>
                        </a:spcBef>
                        <a:spcAft>
                          <a:spcPts val="0"/>
                        </a:spcAft>
                        <a:buNone/>
                      </a:pPr>
                      <a:r>
                        <a:rPr lang="zh-TW" sz="1300">
                          <a:solidFill>
                            <a:srgbClr val="434343"/>
                          </a:solidFill>
                        </a:rPr>
                        <a:t>寵物領養數</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TW" sz="1300">
                          <a:solidFill>
                            <a:srgbClr val="434343"/>
                          </a:solidFill>
                        </a:rPr>
                        <a:t>209,194</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TW" sz="1300">
                          <a:solidFill>
                            <a:srgbClr val="434343"/>
                          </a:solidFill>
                        </a:rPr>
                        <a:t>211,490</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TW" sz="1300">
                          <a:solidFill>
                            <a:srgbClr val="434343"/>
                          </a:solidFill>
                        </a:rPr>
                        <a:t>22,143</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TW" sz="1300">
                          <a:solidFill>
                            <a:srgbClr val="434343"/>
                          </a:solidFill>
                        </a:rPr>
                        <a:t>241,925</a:t>
                      </a:r>
                      <a:endParaRPr sz="1300">
                        <a:solidFill>
                          <a:srgbClr val="434343"/>
                        </a:solidFill>
                      </a:endParaRPr>
                    </a:p>
                  </a:txBody>
                  <a:tcPr marT="91425" marB="91425" marR="91425" marL="91425"/>
                </a:tc>
                <a:tc>
                  <a:txBody>
                    <a:bodyPr/>
                    <a:lstStyle/>
                    <a:p>
                      <a:pPr indent="0" lvl="0" marL="0" rtl="0" algn="ctr">
                        <a:spcBef>
                          <a:spcPts val="0"/>
                        </a:spcBef>
                        <a:spcAft>
                          <a:spcPts val="0"/>
                        </a:spcAft>
                        <a:buNone/>
                      </a:pPr>
                      <a:r>
                        <a:rPr lang="zh-TW" sz="1300">
                          <a:solidFill>
                            <a:srgbClr val="434343"/>
                          </a:solidFill>
                        </a:rPr>
                        <a:t>167,617</a:t>
                      </a:r>
                      <a:endParaRPr sz="1300">
                        <a:solidFill>
                          <a:srgbClr val="434343"/>
                        </a:solidFill>
                      </a:endParaRPr>
                    </a:p>
                  </a:txBody>
                  <a:tcPr marT="91425" marB="91425" marR="91425" marL="91425"/>
                </a:tc>
              </a:tr>
            </a:tbl>
          </a:graphicData>
        </a:graphic>
      </p:graphicFrame>
      <p:sp>
        <p:nvSpPr>
          <p:cNvPr id="103" name="Google Shape;103;p15"/>
          <p:cNvSpPr txBox="1"/>
          <p:nvPr/>
        </p:nvSpPr>
        <p:spPr>
          <a:xfrm>
            <a:off x="917575" y="2628150"/>
            <a:ext cx="19314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500">
                <a:solidFill>
                  <a:schemeClr val="dk2"/>
                </a:solidFill>
                <a:latin typeface="Microsoft JhengHei"/>
                <a:ea typeface="Microsoft JhengHei"/>
                <a:cs typeface="Microsoft JhengHei"/>
                <a:sym typeface="Microsoft JhengHei"/>
              </a:rPr>
              <a:t>統計資料參考數據</a:t>
            </a:r>
            <a:endParaRPr b="1" sz="1500">
              <a:solidFill>
                <a:schemeClr val="dk2"/>
              </a:solidFill>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3. Problem formulation</a:t>
            </a:r>
            <a:endParaRPr sz="2800"/>
          </a:p>
        </p:txBody>
      </p:sp>
      <p:sp>
        <p:nvSpPr>
          <p:cNvPr id="109" name="Google Shape;109;p16"/>
          <p:cNvSpPr txBox="1"/>
          <p:nvPr/>
        </p:nvSpPr>
        <p:spPr>
          <a:xfrm>
            <a:off x="1576650" y="1316325"/>
            <a:ext cx="1710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10" name="Google Shape;110;p16"/>
          <p:cNvPicPr preferRelativeResize="0"/>
          <p:nvPr/>
        </p:nvPicPr>
        <p:blipFill>
          <a:blip r:embed="rId3">
            <a:alphaModFix/>
          </a:blip>
          <a:stretch>
            <a:fillRect/>
          </a:stretch>
        </p:blipFill>
        <p:spPr>
          <a:xfrm>
            <a:off x="1838325" y="1017800"/>
            <a:ext cx="5362600" cy="335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3</a:t>
            </a:r>
            <a:r>
              <a:rPr lang="zh-TW" sz="2800"/>
              <a:t>. Problem formulation</a:t>
            </a:r>
            <a:endParaRPr sz="2800"/>
          </a:p>
        </p:txBody>
      </p:sp>
      <p:pic>
        <p:nvPicPr>
          <p:cNvPr id="116" name="Google Shape;116;p17"/>
          <p:cNvPicPr preferRelativeResize="0"/>
          <p:nvPr/>
        </p:nvPicPr>
        <p:blipFill>
          <a:blip r:embed="rId3">
            <a:alphaModFix/>
          </a:blip>
          <a:stretch>
            <a:fillRect/>
          </a:stretch>
        </p:blipFill>
        <p:spPr>
          <a:xfrm>
            <a:off x="4617725" y="1229875"/>
            <a:ext cx="4214575" cy="2941600"/>
          </a:xfrm>
          <a:prstGeom prst="rect">
            <a:avLst/>
          </a:prstGeom>
          <a:noFill/>
          <a:ln>
            <a:noFill/>
          </a:ln>
        </p:spPr>
      </p:pic>
      <p:sp>
        <p:nvSpPr>
          <p:cNvPr id="117" name="Google Shape;117;p17"/>
          <p:cNvSpPr txBox="1"/>
          <p:nvPr/>
        </p:nvSpPr>
        <p:spPr>
          <a:xfrm>
            <a:off x="396050" y="1229875"/>
            <a:ext cx="6663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700">
                <a:solidFill>
                  <a:schemeClr val="dk2"/>
                </a:solidFill>
                <a:latin typeface="Microsoft JhengHei"/>
                <a:ea typeface="Microsoft JhengHei"/>
                <a:cs typeface="Microsoft JhengHei"/>
                <a:sym typeface="Microsoft JhengHei"/>
              </a:rPr>
              <a:t>寵物領養數</a:t>
            </a:r>
            <a:endParaRPr sz="700">
              <a:solidFill>
                <a:schemeClr val="dk2"/>
              </a:solidFill>
              <a:latin typeface="Microsoft JhengHei"/>
              <a:ea typeface="Microsoft JhengHei"/>
              <a:cs typeface="Microsoft JhengHei"/>
              <a:sym typeface="Microsoft JhengHei"/>
            </a:endParaRPr>
          </a:p>
        </p:txBody>
      </p:sp>
      <p:sp>
        <p:nvSpPr>
          <p:cNvPr id="118" name="Google Shape;118;p17"/>
          <p:cNvSpPr txBox="1"/>
          <p:nvPr/>
        </p:nvSpPr>
        <p:spPr>
          <a:xfrm>
            <a:off x="4021200" y="3621475"/>
            <a:ext cx="5508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700">
                <a:solidFill>
                  <a:schemeClr val="dk2"/>
                </a:solidFill>
                <a:latin typeface="Microsoft JhengHei"/>
                <a:ea typeface="Microsoft JhengHei"/>
                <a:cs typeface="Microsoft JhengHei"/>
                <a:sym typeface="Microsoft JhengHei"/>
              </a:rPr>
              <a:t>出生人數</a:t>
            </a:r>
            <a:endParaRPr sz="700">
              <a:solidFill>
                <a:schemeClr val="dk2"/>
              </a:solidFill>
              <a:latin typeface="Microsoft JhengHei"/>
              <a:ea typeface="Microsoft JhengHei"/>
              <a:cs typeface="Microsoft JhengHei"/>
              <a:sym typeface="Microsoft JhengHei"/>
            </a:endParaRPr>
          </a:p>
        </p:txBody>
      </p:sp>
      <p:sp>
        <p:nvSpPr>
          <p:cNvPr id="119" name="Google Shape;119;p17"/>
          <p:cNvSpPr txBox="1"/>
          <p:nvPr/>
        </p:nvSpPr>
        <p:spPr>
          <a:xfrm>
            <a:off x="1576650" y="1316325"/>
            <a:ext cx="1710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20" name="Google Shape;120;p17"/>
          <p:cNvSpPr txBox="1"/>
          <p:nvPr/>
        </p:nvSpPr>
        <p:spPr>
          <a:xfrm>
            <a:off x="6118125" y="868125"/>
            <a:ext cx="1551300" cy="4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11">
                <a:latin typeface="Roboto"/>
                <a:ea typeface="Roboto"/>
                <a:cs typeface="Roboto"/>
                <a:sym typeface="Roboto"/>
              </a:rPr>
              <a:t>Scatter Plot</a:t>
            </a:r>
            <a:endParaRPr sz="100"/>
          </a:p>
        </p:txBody>
      </p:sp>
      <p:sp>
        <p:nvSpPr>
          <p:cNvPr id="121" name="Google Shape;121;p17"/>
          <p:cNvSpPr txBox="1"/>
          <p:nvPr/>
        </p:nvSpPr>
        <p:spPr>
          <a:xfrm>
            <a:off x="4572000" y="4286525"/>
            <a:ext cx="4093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200">
                <a:solidFill>
                  <a:srgbClr val="073763"/>
                </a:solidFill>
                <a:latin typeface="Calibri"/>
                <a:ea typeface="Calibri"/>
                <a:cs typeface="Calibri"/>
                <a:sym typeface="Calibri"/>
              </a:rPr>
              <a:t>The Scatter Plot indicates a Negative linear relationship</a:t>
            </a:r>
            <a:endParaRPr b="1" sz="1200">
              <a:solidFill>
                <a:srgbClr val="073763"/>
              </a:solidFill>
              <a:latin typeface="Calibri"/>
              <a:ea typeface="Calibri"/>
              <a:cs typeface="Calibri"/>
              <a:sym typeface="Calibri"/>
            </a:endParaRPr>
          </a:p>
        </p:txBody>
      </p:sp>
      <p:pic>
        <p:nvPicPr>
          <p:cNvPr id="122" name="Google Shape;122;p17"/>
          <p:cNvPicPr preferRelativeResize="0"/>
          <p:nvPr/>
        </p:nvPicPr>
        <p:blipFill>
          <a:blip r:embed="rId4">
            <a:alphaModFix/>
          </a:blip>
          <a:stretch>
            <a:fillRect/>
          </a:stretch>
        </p:blipFill>
        <p:spPr>
          <a:xfrm>
            <a:off x="225000" y="1256112"/>
            <a:ext cx="4267200" cy="2941600"/>
          </a:xfrm>
          <a:prstGeom prst="rect">
            <a:avLst/>
          </a:prstGeom>
          <a:noFill/>
          <a:ln>
            <a:noFill/>
          </a:ln>
        </p:spPr>
      </p:pic>
      <p:sp>
        <p:nvSpPr>
          <p:cNvPr id="123" name="Google Shape;123;p17"/>
          <p:cNvSpPr txBox="1"/>
          <p:nvPr/>
        </p:nvSpPr>
        <p:spPr>
          <a:xfrm>
            <a:off x="1062350" y="868125"/>
            <a:ext cx="2406600" cy="4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11">
                <a:latin typeface="Roboto"/>
                <a:ea typeface="Roboto"/>
                <a:cs typeface="Roboto"/>
                <a:sym typeface="Roboto"/>
              </a:rPr>
              <a:t>s</a:t>
            </a:r>
            <a:r>
              <a:rPr lang="zh-TW" sz="1711">
                <a:latin typeface="Roboto"/>
                <a:ea typeface="Roboto"/>
                <a:cs typeface="Roboto"/>
                <a:sym typeface="Roboto"/>
              </a:rPr>
              <a:t>ide-by-side bar chart</a:t>
            </a:r>
            <a:endParaRPr sz="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4</a:t>
            </a:r>
            <a:r>
              <a:rPr lang="zh-TW" sz="2800"/>
              <a:t>.Analysis</a:t>
            </a:r>
            <a:endParaRPr sz="2800"/>
          </a:p>
        </p:txBody>
      </p:sp>
      <p:sp>
        <p:nvSpPr>
          <p:cNvPr id="129" name="Google Shape;129;p18"/>
          <p:cNvSpPr txBox="1"/>
          <p:nvPr/>
        </p:nvSpPr>
        <p:spPr>
          <a:xfrm>
            <a:off x="463950" y="1158875"/>
            <a:ext cx="30966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rgbClr val="434343"/>
                </a:solidFill>
                <a:latin typeface="DFKai-SB"/>
                <a:ea typeface="DFKai-SB"/>
                <a:cs typeface="DFKai-SB"/>
                <a:sym typeface="DFKai-SB"/>
              </a:rPr>
              <a:t>假設x =出生人數，y =寵物領養數</a:t>
            </a:r>
            <a:endParaRPr sz="1200">
              <a:solidFill>
                <a:srgbClr val="434343"/>
              </a:solidFill>
              <a:latin typeface="DFKai-SB"/>
              <a:ea typeface="DFKai-SB"/>
              <a:cs typeface="DFKai-SB"/>
              <a:sym typeface="DFKai-SB"/>
            </a:endParaRPr>
          </a:p>
        </p:txBody>
      </p:sp>
      <p:pic>
        <p:nvPicPr>
          <p:cNvPr id="130" name="Google Shape;130;p18"/>
          <p:cNvPicPr preferRelativeResize="0"/>
          <p:nvPr/>
        </p:nvPicPr>
        <p:blipFill>
          <a:blip r:embed="rId3">
            <a:alphaModFix/>
          </a:blip>
          <a:stretch>
            <a:fillRect/>
          </a:stretch>
        </p:blipFill>
        <p:spPr>
          <a:xfrm>
            <a:off x="547925" y="1526375"/>
            <a:ext cx="2246350" cy="2789225"/>
          </a:xfrm>
          <a:prstGeom prst="rect">
            <a:avLst/>
          </a:prstGeom>
          <a:noFill/>
          <a:ln>
            <a:noFill/>
          </a:ln>
        </p:spPr>
      </p:pic>
      <p:sp>
        <p:nvSpPr>
          <p:cNvPr id="131" name="Google Shape;131;p18"/>
          <p:cNvSpPr txBox="1"/>
          <p:nvPr/>
        </p:nvSpPr>
        <p:spPr>
          <a:xfrm>
            <a:off x="3633950" y="861325"/>
            <a:ext cx="40518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200">
                <a:solidFill>
                  <a:srgbClr val="666666"/>
                </a:solidFill>
                <a:latin typeface="DFKai-SB"/>
                <a:ea typeface="DFKai-SB"/>
                <a:cs typeface="DFKai-SB"/>
                <a:sym typeface="DFKai-SB"/>
              </a:rPr>
              <a:t>令 y=a+bx，可得出迴歸方程式  y=-1.2524x+420,273</a:t>
            </a:r>
            <a:endParaRPr b="1" sz="1200">
              <a:solidFill>
                <a:srgbClr val="666666"/>
              </a:solidFill>
              <a:latin typeface="DFKai-SB"/>
              <a:ea typeface="DFKai-SB"/>
              <a:cs typeface="DFKai-SB"/>
              <a:sym typeface="DFKai-SB"/>
            </a:endParaRPr>
          </a:p>
        </p:txBody>
      </p:sp>
      <p:pic>
        <p:nvPicPr>
          <p:cNvPr id="132" name="Google Shape;132;p18"/>
          <p:cNvPicPr preferRelativeResize="0"/>
          <p:nvPr/>
        </p:nvPicPr>
        <p:blipFill>
          <a:blip r:embed="rId4">
            <a:alphaModFix/>
          </a:blip>
          <a:stretch>
            <a:fillRect/>
          </a:stretch>
        </p:blipFill>
        <p:spPr>
          <a:xfrm>
            <a:off x="3198575" y="1264825"/>
            <a:ext cx="5117476" cy="3106100"/>
          </a:xfrm>
          <a:prstGeom prst="rect">
            <a:avLst/>
          </a:prstGeom>
          <a:noFill/>
          <a:ln>
            <a:noFill/>
          </a:ln>
        </p:spPr>
      </p:pic>
      <p:sp>
        <p:nvSpPr>
          <p:cNvPr id="133" name="Google Shape;133;p18"/>
          <p:cNvSpPr txBox="1"/>
          <p:nvPr/>
        </p:nvSpPr>
        <p:spPr>
          <a:xfrm>
            <a:off x="3198563" y="4423425"/>
            <a:ext cx="4093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200">
                <a:solidFill>
                  <a:srgbClr val="073763"/>
                </a:solidFill>
                <a:latin typeface="Calibri"/>
                <a:ea typeface="Calibri"/>
                <a:cs typeface="Calibri"/>
                <a:sym typeface="Calibri"/>
              </a:rPr>
              <a:t>The Scatter Plot indicates a Negative linear relationship</a:t>
            </a:r>
            <a:endParaRPr b="1" sz="1200">
              <a:solidFill>
                <a:srgbClr val="07376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4.Analysis</a:t>
            </a:r>
            <a:endParaRPr sz="2800"/>
          </a:p>
        </p:txBody>
      </p:sp>
      <p:pic>
        <p:nvPicPr>
          <p:cNvPr id="139" name="Google Shape;139;p19"/>
          <p:cNvPicPr preferRelativeResize="0"/>
          <p:nvPr/>
        </p:nvPicPr>
        <p:blipFill>
          <a:blip r:embed="rId3">
            <a:alphaModFix/>
          </a:blip>
          <a:stretch>
            <a:fillRect/>
          </a:stretch>
        </p:blipFill>
        <p:spPr>
          <a:xfrm>
            <a:off x="562150" y="2347575"/>
            <a:ext cx="5877176" cy="2354550"/>
          </a:xfrm>
          <a:prstGeom prst="rect">
            <a:avLst/>
          </a:prstGeom>
          <a:noFill/>
          <a:ln>
            <a:noFill/>
          </a:ln>
        </p:spPr>
      </p:pic>
      <p:pic>
        <p:nvPicPr>
          <p:cNvPr id="140" name="Google Shape;140;p19"/>
          <p:cNvPicPr preferRelativeResize="0"/>
          <p:nvPr/>
        </p:nvPicPr>
        <p:blipFill>
          <a:blip r:embed="rId4">
            <a:alphaModFix/>
          </a:blip>
          <a:stretch>
            <a:fillRect/>
          </a:stretch>
        </p:blipFill>
        <p:spPr>
          <a:xfrm>
            <a:off x="603900" y="1068426"/>
            <a:ext cx="2087534" cy="1228525"/>
          </a:xfrm>
          <a:prstGeom prst="rect">
            <a:avLst/>
          </a:prstGeom>
          <a:noFill/>
          <a:ln>
            <a:noFill/>
          </a:ln>
        </p:spPr>
      </p:pic>
      <p:sp>
        <p:nvSpPr>
          <p:cNvPr id="141" name="Google Shape;141;p19"/>
          <p:cNvSpPr txBox="1"/>
          <p:nvPr/>
        </p:nvSpPr>
        <p:spPr>
          <a:xfrm>
            <a:off x="3728375" y="832150"/>
            <a:ext cx="4794000" cy="1308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Times New Roman"/>
                <a:ea typeface="Times New Roman"/>
                <a:cs typeface="Times New Roman"/>
                <a:sym typeface="Times New Roman"/>
              </a:rPr>
              <a:t>H0：β=0 vs Ha：β≠0</a:t>
            </a:r>
            <a:endParaRPr sz="1800">
              <a:latin typeface="Times New Roman"/>
              <a:ea typeface="Times New Roman"/>
              <a:cs typeface="Times New Roman"/>
              <a:sym typeface="Times New Roman"/>
            </a:endParaRPr>
          </a:p>
          <a:p>
            <a:pPr indent="0" lvl="0" marL="0" rtl="0" algn="l">
              <a:spcBef>
                <a:spcPts val="0"/>
              </a:spcBef>
              <a:spcAft>
                <a:spcPts val="0"/>
              </a:spcAft>
              <a:buNone/>
            </a:pPr>
            <a:r>
              <a:rPr lang="zh-TW" sz="2000">
                <a:latin typeface="Times New Roman"/>
                <a:ea typeface="Times New Roman"/>
                <a:cs typeface="Times New Roman"/>
                <a:sym typeface="Times New Roman"/>
              </a:rPr>
              <a:t>α </a:t>
            </a:r>
            <a:r>
              <a:rPr lang="zh-TW" sz="1800">
                <a:latin typeface="Times New Roman"/>
                <a:ea typeface="Times New Roman"/>
                <a:cs typeface="Times New Roman"/>
                <a:sym typeface="Times New Roman"/>
              </a:rPr>
              <a:t>= 0.05</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Source Sans Pro"/>
              <a:ea typeface="Source Sans Pro"/>
              <a:cs typeface="Source Sans Pro"/>
              <a:sym typeface="Source Sans Pro"/>
            </a:endParaRPr>
          </a:p>
          <a:p>
            <a:pPr indent="0" lvl="0" marL="0" rtl="0" algn="l">
              <a:spcBef>
                <a:spcPts val="0"/>
              </a:spcBef>
              <a:spcAft>
                <a:spcPts val="0"/>
              </a:spcAft>
              <a:buNone/>
            </a:pPr>
            <a:r>
              <a:t/>
            </a:r>
            <a:endParaRPr sz="1900">
              <a:latin typeface="Source Sans Pro"/>
              <a:ea typeface="Source Sans Pro"/>
              <a:cs typeface="Source Sans Pro"/>
              <a:sym typeface="Source Sans Pro"/>
            </a:endParaRPr>
          </a:p>
        </p:txBody>
      </p:sp>
      <p:pic>
        <p:nvPicPr>
          <p:cNvPr id="142" name="Google Shape;142;p19"/>
          <p:cNvPicPr preferRelativeResize="0"/>
          <p:nvPr/>
        </p:nvPicPr>
        <p:blipFill>
          <a:blip r:embed="rId5">
            <a:alphaModFix/>
          </a:blip>
          <a:stretch>
            <a:fillRect/>
          </a:stretch>
        </p:blipFill>
        <p:spPr>
          <a:xfrm>
            <a:off x="3828400" y="1539750"/>
            <a:ext cx="2452200" cy="456023"/>
          </a:xfrm>
          <a:prstGeom prst="rect">
            <a:avLst/>
          </a:prstGeom>
          <a:noFill/>
          <a:ln>
            <a:noFill/>
          </a:ln>
        </p:spPr>
      </p:pic>
      <p:pic>
        <p:nvPicPr>
          <p:cNvPr id="143" name="Google Shape;143;p19"/>
          <p:cNvPicPr preferRelativeResize="0"/>
          <p:nvPr/>
        </p:nvPicPr>
        <p:blipFill>
          <a:blip r:embed="rId6">
            <a:alphaModFix/>
          </a:blip>
          <a:stretch>
            <a:fillRect/>
          </a:stretch>
        </p:blipFill>
        <p:spPr>
          <a:xfrm>
            <a:off x="6389475" y="1645875"/>
            <a:ext cx="286400" cy="243750"/>
          </a:xfrm>
          <a:prstGeom prst="rect">
            <a:avLst/>
          </a:prstGeom>
          <a:noFill/>
          <a:ln>
            <a:noFill/>
          </a:ln>
        </p:spPr>
      </p:pic>
      <p:sp>
        <p:nvSpPr>
          <p:cNvPr id="144" name="Google Shape;144;p19"/>
          <p:cNvSpPr txBox="1"/>
          <p:nvPr/>
        </p:nvSpPr>
        <p:spPr>
          <a:xfrm>
            <a:off x="6784750" y="1536400"/>
            <a:ext cx="8583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rgbClr val="434343"/>
                </a:solidFill>
                <a:latin typeface="Times New Roman"/>
                <a:ea typeface="Times New Roman"/>
                <a:cs typeface="Times New Roman"/>
                <a:sym typeface="Times New Roman"/>
              </a:rPr>
              <a:t>-6.46</a:t>
            </a:r>
            <a:endParaRPr sz="1800">
              <a:solidFill>
                <a:srgbClr val="434343"/>
              </a:solidFill>
              <a:latin typeface="Times New Roman"/>
              <a:ea typeface="Times New Roman"/>
              <a:cs typeface="Times New Roman"/>
              <a:sym typeface="Times New Roman"/>
            </a:endParaRPr>
          </a:p>
        </p:txBody>
      </p:sp>
      <p:sp>
        <p:nvSpPr>
          <p:cNvPr id="145" name="Google Shape;145;p19"/>
          <p:cNvSpPr txBox="1"/>
          <p:nvPr/>
        </p:nvSpPr>
        <p:spPr>
          <a:xfrm>
            <a:off x="3728375" y="2067775"/>
            <a:ext cx="4794000" cy="1358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900">
                <a:solidFill>
                  <a:srgbClr val="434343"/>
                </a:solidFill>
                <a:latin typeface="Times New Roman"/>
                <a:ea typeface="Times New Roman"/>
                <a:cs typeface="Times New Roman"/>
                <a:sym typeface="Times New Roman"/>
              </a:rPr>
              <a:t>rejection region ={ t:|t| &gt; </a:t>
            </a:r>
            <a:r>
              <a:rPr lang="zh-TW" sz="1800">
                <a:solidFill>
                  <a:srgbClr val="434343"/>
                </a:solidFill>
                <a:latin typeface="Times New Roman"/>
                <a:ea typeface="Times New Roman"/>
                <a:cs typeface="Times New Roman"/>
                <a:sym typeface="Times New Roman"/>
              </a:rPr>
              <a:t>2.776}</a:t>
            </a:r>
            <a:endParaRPr sz="18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lang="zh-TW" sz="1800">
                <a:solidFill>
                  <a:srgbClr val="434343"/>
                </a:solidFill>
                <a:latin typeface="Times New Roman"/>
                <a:ea typeface="Times New Roman"/>
                <a:cs typeface="Times New Roman"/>
                <a:sym typeface="Times New Roman"/>
              </a:rPr>
              <a:t>                            ={t:t &gt;2.776 or t &lt;-2.776}</a:t>
            </a:r>
            <a:endParaRPr sz="18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lang="zh-TW" sz="1800">
                <a:solidFill>
                  <a:srgbClr val="434343"/>
                </a:solidFill>
                <a:latin typeface="Times New Roman"/>
                <a:ea typeface="Times New Roman"/>
                <a:cs typeface="Times New Roman"/>
                <a:sym typeface="Times New Roman"/>
              </a:rPr>
              <a:t>t = -6.46 falls into the </a:t>
            </a:r>
            <a:r>
              <a:rPr lang="zh-TW" sz="1900">
                <a:solidFill>
                  <a:srgbClr val="434343"/>
                </a:solidFill>
                <a:latin typeface="Times New Roman"/>
                <a:ea typeface="Times New Roman"/>
                <a:cs typeface="Times New Roman"/>
                <a:sym typeface="Times New Roman"/>
              </a:rPr>
              <a:t>rejection region</a:t>
            </a:r>
            <a:endParaRPr sz="19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lang="zh-TW" sz="1800">
                <a:solidFill>
                  <a:srgbClr val="434343"/>
                </a:solidFill>
                <a:latin typeface="Times New Roman"/>
                <a:ea typeface="Times New Roman"/>
                <a:cs typeface="Times New Roman"/>
                <a:sym typeface="Times New Roman"/>
              </a:rPr>
              <a:t>We rejected H0．</a:t>
            </a:r>
            <a:endParaRPr sz="18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43434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800"/>
              <a:t>5</a:t>
            </a:r>
            <a:r>
              <a:rPr lang="zh-TW" sz="2800"/>
              <a:t>.Conclusion</a:t>
            </a:r>
            <a:endParaRPr sz="2800"/>
          </a:p>
        </p:txBody>
      </p:sp>
      <p:sp>
        <p:nvSpPr>
          <p:cNvPr id="151" name="Google Shape;151;p20"/>
          <p:cNvSpPr txBox="1"/>
          <p:nvPr>
            <p:ph idx="1" type="body"/>
          </p:nvPr>
        </p:nvSpPr>
        <p:spPr>
          <a:xfrm>
            <a:off x="594300" y="1194350"/>
            <a:ext cx="80568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a:solidFill>
                  <a:srgbClr val="000000"/>
                </a:solidFill>
                <a:latin typeface="DFKai-SB"/>
                <a:ea typeface="DFKai-SB"/>
                <a:cs typeface="DFKai-SB"/>
                <a:sym typeface="DFKai-SB"/>
              </a:rPr>
              <a:t>1.由散佈圖之趨勢線，可判定X(出生人數)可用來預測Ｙ(寵物領養數)</a:t>
            </a:r>
            <a:endParaRPr>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rPr lang="zh-TW">
                <a:solidFill>
                  <a:srgbClr val="000000"/>
                </a:solidFill>
                <a:latin typeface="DFKai-SB"/>
                <a:ea typeface="DFKai-SB"/>
                <a:cs typeface="DFKai-SB"/>
                <a:sym typeface="DFKai-SB"/>
              </a:rPr>
              <a:t>2.依迴歸分析統計結果，相關係數R為-0.96,可得知兩者為負向之線性關係。</a:t>
            </a:r>
            <a:endParaRPr>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rPr lang="zh-TW">
                <a:solidFill>
                  <a:srgbClr val="000000"/>
                </a:solidFill>
                <a:latin typeface="DFKai-SB"/>
                <a:ea typeface="DFKai-SB"/>
                <a:cs typeface="DFKai-SB"/>
                <a:sym typeface="DFKai-SB"/>
              </a:rPr>
              <a:t>3.由於</a:t>
            </a:r>
            <a:r>
              <a:rPr lang="zh-TW">
                <a:solidFill>
                  <a:srgbClr val="000000"/>
                </a:solidFill>
                <a:latin typeface="Times New Roman"/>
                <a:ea typeface="Times New Roman"/>
                <a:cs typeface="Times New Roman"/>
                <a:sym typeface="Times New Roman"/>
              </a:rPr>
              <a:t> t = -6.46 </a:t>
            </a:r>
            <a:r>
              <a:rPr lang="zh-TW">
                <a:solidFill>
                  <a:srgbClr val="000000"/>
                </a:solidFill>
                <a:latin typeface="DFKai-SB"/>
                <a:ea typeface="DFKai-SB"/>
                <a:cs typeface="DFKai-SB"/>
                <a:sym typeface="DFKai-SB"/>
              </a:rPr>
              <a:t>落入拒絕域</a:t>
            </a:r>
            <a:r>
              <a:rPr lang="zh-TW" sz="1900">
                <a:solidFill>
                  <a:srgbClr val="000000"/>
                </a:solidFill>
                <a:latin typeface="Times New Roman"/>
                <a:ea typeface="Times New Roman"/>
                <a:cs typeface="Times New Roman"/>
                <a:sym typeface="Times New Roman"/>
              </a:rPr>
              <a:t>，</a:t>
            </a:r>
            <a:r>
              <a:rPr lang="zh-TW" sz="1900">
                <a:solidFill>
                  <a:srgbClr val="000000"/>
                </a:solidFill>
                <a:latin typeface="DFKai-SB"/>
                <a:ea typeface="DFKai-SB"/>
                <a:cs typeface="DFKai-SB"/>
                <a:sym typeface="DFKai-SB"/>
              </a:rPr>
              <a:t>故拒絶</a:t>
            </a:r>
            <a:r>
              <a:rPr lang="zh-TW" sz="1900">
                <a:solidFill>
                  <a:srgbClr val="000000"/>
                </a:solidFill>
                <a:latin typeface="Times New Roman"/>
                <a:ea typeface="Times New Roman"/>
                <a:cs typeface="Times New Roman"/>
                <a:sym typeface="Times New Roman"/>
              </a:rPr>
              <a:t> H0．</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zh-TW" sz="1900">
                <a:solidFill>
                  <a:srgbClr val="000000"/>
                </a:solidFill>
                <a:latin typeface="Times New Roman"/>
                <a:ea typeface="Times New Roman"/>
                <a:cs typeface="Times New Roman"/>
                <a:sym typeface="Times New Roman"/>
              </a:rPr>
              <a:t>4. </a:t>
            </a:r>
            <a:r>
              <a:rPr lang="zh-TW" sz="1900">
                <a:solidFill>
                  <a:srgbClr val="000000"/>
                </a:solidFill>
                <a:latin typeface="DFKai-SB"/>
                <a:ea typeface="DFKai-SB"/>
                <a:cs typeface="DFKai-SB"/>
                <a:sym typeface="DFKai-SB"/>
              </a:rPr>
              <a:t>由t分佈分析結果得知，無充份證據顯示兩者無相關，故</a:t>
            </a:r>
            <a:r>
              <a:rPr lang="zh-TW">
                <a:solidFill>
                  <a:srgbClr val="000000"/>
                </a:solidFill>
                <a:latin typeface="DFKai-SB"/>
                <a:ea typeface="DFKai-SB"/>
                <a:cs typeface="DFKai-SB"/>
                <a:sym typeface="DFKai-SB"/>
              </a:rPr>
              <a:t>出生人數與寵物</a:t>
            </a:r>
            <a:endParaRPr>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rPr lang="zh-TW">
                <a:solidFill>
                  <a:srgbClr val="000000"/>
                </a:solidFill>
                <a:latin typeface="DFKai-SB"/>
                <a:ea typeface="DFKai-SB"/>
                <a:cs typeface="DFKai-SB"/>
                <a:sym typeface="DFKai-SB"/>
              </a:rPr>
              <a:t>  領養數具有高度的關連性。</a:t>
            </a:r>
            <a:endParaRPr>
              <a:solidFill>
                <a:srgbClr val="000000"/>
              </a:solidFill>
              <a:latin typeface="DFKai-SB"/>
              <a:ea typeface="DFKai-SB"/>
              <a:cs typeface="DFKai-SB"/>
              <a:sym typeface="DFKai-SB"/>
            </a:endParaRPr>
          </a:p>
          <a:p>
            <a:pPr indent="0" lvl="0" marL="0" rtl="0" algn="l">
              <a:lnSpc>
                <a:spcPct val="100000"/>
              </a:lnSpc>
              <a:spcBef>
                <a:spcPts val="0"/>
              </a:spcBef>
              <a:spcAft>
                <a:spcPts val="0"/>
              </a:spcAft>
              <a:buClr>
                <a:schemeClr val="dk2"/>
              </a:buClr>
              <a:buSzPts val="1100"/>
              <a:buFont typeface="Arial"/>
              <a:buNone/>
            </a:pPr>
            <a:r>
              <a:t/>
            </a:r>
            <a:endParaRPr sz="1900">
              <a:solidFill>
                <a:srgbClr val="434343"/>
              </a:solidFill>
              <a:latin typeface="DFKai-SB"/>
              <a:ea typeface="DFKai-SB"/>
              <a:cs typeface="DFKai-SB"/>
              <a:sym typeface="DFKai-S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6.Reference</a:t>
            </a:r>
            <a:endParaRPr/>
          </a:p>
        </p:txBody>
      </p:sp>
      <p:sp>
        <p:nvSpPr>
          <p:cNvPr id="157" name="Google Shape;157;p21"/>
          <p:cNvSpPr txBox="1"/>
          <p:nvPr>
            <p:ph idx="1" type="body"/>
          </p:nvPr>
        </p:nvSpPr>
        <p:spPr>
          <a:xfrm>
            <a:off x="311700" y="1101275"/>
            <a:ext cx="8520600" cy="3339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SzPts val="1700"/>
              <a:buFont typeface="Arial"/>
              <a:buAutoNum type="arabicPeriod"/>
            </a:pPr>
            <a:r>
              <a:rPr lang="zh-TW" sz="1700" u="sng">
                <a:solidFill>
                  <a:srgbClr val="1155CC"/>
                </a:solidFill>
                <a:latin typeface="Arial"/>
                <a:ea typeface="Arial"/>
                <a:cs typeface="Arial"/>
                <a:sym typeface="Arial"/>
                <a:hlinkClick r:id="rId3">
                  <a:extLst>
                    <a:ext uri="{A12FA001-AC4F-418D-AE19-62706E023703}">
                      <ahyp:hlinkClr val="tx"/>
                    </a:ext>
                  </a:extLst>
                </a:hlinkClick>
              </a:rPr>
              <a:t>中華民國內政部戶政司-全國人口資料庫統計地圖 (ris.gov.tw)</a:t>
            </a:r>
            <a:endParaRPr sz="17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t/>
            </a:r>
            <a:endParaRPr sz="900" u="sng">
              <a:solidFill>
                <a:srgbClr val="1155CC"/>
              </a:solidFill>
              <a:latin typeface="Arial"/>
              <a:ea typeface="Arial"/>
              <a:cs typeface="Arial"/>
              <a:sym typeface="Arial"/>
            </a:endParaRPr>
          </a:p>
          <a:p>
            <a:pPr indent="-336550" lvl="0" marL="457200" rtl="0" algn="l">
              <a:lnSpc>
                <a:spcPct val="100000"/>
              </a:lnSpc>
              <a:spcBef>
                <a:spcPts val="0"/>
              </a:spcBef>
              <a:spcAft>
                <a:spcPts val="0"/>
              </a:spcAft>
              <a:buSzPts val="1700"/>
              <a:buFont typeface="Arial"/>
              <a:buAutoNum type="arabicPeriod"/>
            </a:pPr>
            <a:r>
              <a:rPr lang="zh-TW" sz="1700" u="sng">
                <a:solidFill>
                  <a:srgbClr val="1155CC"/>
                </a:solidFill>
                <a:latin typeface="Arial"/>
                <a:ea typeface="Arial"/>
                <a:cs typeface="Arial"/>
                <a:sym typeface="Arial"/>
                <a:hlinkClick r:id="rId4">
                  <a:extLst>
                    <a:ext uri="{A12FA001-AC4F-418D-AE19-62706E023703}">
                      <ahyp:hlinkClr val="tx"/>
                    </a:ext>
                  </a:extLst>
                </a:hlinkClick>
              </a:rPr>
              <a:t>登記狀況 - 寵物登記管理資訊網 (pet.gov.tw)</a:t>
            </a:r>
            <a:endParaRPr sz="2300">
              <a:solidFill>
                <a:schemeClr val="accent1"/>
              </a:solidFill>
            </a:endParaRPr>
          </a:p>
          <a:p>
            <a:pPr indent="0" lvl="0" marL="0" rtl="0" algn="l">
              <a:spcBef>
                <a:spcPts val="0"/>
              </a:spcBef>
              <a:spcAft>
                <a:spcPts val="1200"/>
              </a:spcAft>
              <a:buNone/>
            </a:pPr>
            <a:r>
              <a:t/>
            </a:r>
            <a:endParaRPr sz="2400"/>
          </a:p>
        </p:txBody>
      </p:sp>
      <p:pic>
        <p:nvPicPr>
          <p:cNvPr id="158" name="Google Shape;158;p21"/>
          <p:cNvPicPr preferRelativeResize="0"/>
          <p:nvPr/>
        </p:nvPicPr>
        <p:blipFill>
          <a:blip r:embed="rId5">
            <a:alphaModFix/>
          </a:blip>
          <a:stretch>
            <a:fillRect/>
          </a:stretch>
        </p:blipFill>
        <p:spPr>
          <a:xfrm>
            <a:off x="311700" y="2174275"/>
            <a:ext cx="4051399" cy="1960773"/>
          </a:xfrm>
          <a:prstGeom prst="rect">
            <a:avLst/>
          </a:prstGeom>
          <a:noFill/>
          <a:ln>
            <a:noFill/>
          </a:ln>
        </p:spPr>
      </p:pic>
      <p:pic>
        <p:nvPicPr>
          <p:cNvPr id="159" name="Google Shape;159;p21"/>
          <p:cNvPicPr preferRelativeResize="0"/>
          <p:nvPr/>
        </p:nvPicPr>
        <p:blipFill>
          <a:blip r:embed="rId6">
            <a:alphaModFix/>
          </a:blip>
          <a:stretch>
            <a:fillRect/>
          </a:stretch>
        </p:blipFill>
        <p:spPr>
          <a:xfrm>
            <a:off x="4439975" y="2174275"/>
            <a:ext cx="4392326" cy="196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