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/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Title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/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25" name="文字"/>
          <p:cNvSpPr txBox="1"/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 startAt="1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>
            <a:extLst/>
          </a:blip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fill="norm" stroke="1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/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/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" name="Section Title"/>
          <p:cNvSpPr txBox="1"/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38" name="Slide Title"/>
          <p:cNvSpPr txBox="1"/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9" name="文字"/>
          <p:cNvSpPr txBox="1"/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40" name="Title"/>
          <p:cNvSpPr txBox="1"/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>
            <a:extLst/>
          </a:blip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fill="norm" stroke="1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/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" name="Section Title"/>
          <p:cNvSpPr txBox="1"/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52" name="Slide Title"/>
          <p:cNvSpPr txBox="1"/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53" name="Use…"/>
          <p:cNvSpPr txBox="1"/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/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>
            <a:extLst/>
          </a:blip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fill="norm" stroke="1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your%20webpage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  <a:endParaRPr>
              <a:solidFill>
                <a:srgbClr val="5A5F5E"/>
              </a:solidFill>
            </a:endParaRP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rId3" invalidUrl="" action="" tgtFrame="" tooltip="" history="1" highlightClick="0" endSnd="0"/>
              </a:rPr>
              <a:t>Your Webpage</a:t>
            </a:r>
          </a:p>
        </p:txBody>
      </p:sp>
      <p:sp>
        <p:nvSpPr>
          <p:cNvPr id="6" name="大標題文字"/>
          <p:cNvSpPr txBox="1"/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7" name="內文層級一…"/>
          <p:cNvSpPr txBox="1"/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/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fontScale="100000" lnSpcReduction="0"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QuantLet/Styleguide-and-FAQ" TargetMode="Externa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/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/>
            <a:r>
              <a:t>TEN Template</a:t>
            </a:r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1500"/>
            </a:lvl1pPr>
          </a:lstStyle>
          <a:p>
            <a:pPr/>
            <a:r>
              <a:t>20240125 IDA Template Keynote.key</a:t>
            </a:r>
          </a:p>
        </p:txBody>
      </p:sp>
      <p:sp>
        <p:nvSpPr>
          <p:cNvPr id="67" name="always add date of touching a keynote"/>
          <p:cNvSpPr txBox="1"/>
          <p:nvPr/>
        </p:nvSpPr>
        <p:spPr>
          <a:xfrm>
            <a:off x="4380780" y="7642180"/>
            <a:ext cx="4540988" cy="41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2100"/>
            </a:lvl1pPr>
          </a:lstStyle>
          <a:p>
            <a:pPr/>
            <a:r>
              <a:t>always add date of touching a keynote</a:t>
            </a:r>
          </a:p>
        </p:txBody>
      </p:sp>
      <p:sp>
        <p:nvSpPr>
          <p:cNvPr id="68" name="線條"/>
          <p:cNvSpPr/>
          <p:nvPr/>
        </p:nvSpPr>
        <p:spPr>
          <a:xfrm>
            <a:off x="8197017" y="8192009"/>
            <a:ext cx="1469782" cy="1084404"/>
          </a:xfrm>
          <a:prstGeom prst="line">
            <a:avLst/>
          </a:prstGeom>
          <a:ln w="25400">
            <a:solidFill>
              <a:schemeClr val="accent5">
                <a:hueOff val="-608018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122" name="LvB notations 4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LvB notations 4</a:t>
            </a:r>
          </a:p>
        </p:txBody>
      </p:sp>
      <p:sp>
        <p:nvSpPr>
          <p:cNvPr id="123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124" name="Use \log for the natural logarithm:…"/>
          <p:cNvSpPr txBox="1"/>
          <p:nvPr/>
        </p:nvSpPr>
        <p:spPr>
          <a:xfrm>
            <a:off x="667478" y="2127911"/>
            <a:ext cx="11467783" cy="294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\log for the natural logarithm: </a:t>
            </a:r>
            <a14:m>
              <m:oMath>
                <m:r>
                  <m:rPr>
                    <m:sty m:val="p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log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{</m:t>
                </m:r>
                <m:r>
                  <m:rPr>
                    <m:sty m:val="p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exp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\mathsf{E} for expectation: </a:t>
            </a:r>
            <a14:m>
              <m:oMath>
                <m:r>
                  <m:rPr>
                    <m:sty m:val="p"/>
                    <m:scr m:val="sans-serif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μ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\operatorname{P} to write the symbol for probability: </a:t>
            </a:r>
            <a14:m>
              <m:oMath>
                <m:r>
                  <m:rPr>
                    <m:sty m:val="p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P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\operatorname{\mathbf{I}} for the indicator function: </a:t>
            </a:r>
            <a14:m>
              <m:oMath>
                <m:r>
                  <m:rPr>
                    <m:sty m:val="b"/>
                  </m:rPr>
                  <a:rPr xmlns:a="http://schemas.openxmlformats.org/drawingml/2006/main" sz="340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40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340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40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&lt;</m:t>
                </m:r>
                <m:r>
                  <a:rPr xmlns:a="http://schemas.openxmlformats.org/drawingml/2006/main" sz="340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40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\varepsilon instead of epsilon:  </a:t>
            </a:r>
            <a14:m>
              <m:oMath>
                <m:borderBox>
                  <m:borderBoxPr>
                    <m:ctrlP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</m:ctrlPr>
                    <m:hideLeft m:val="on"/>
                    <m:hideRight m:val="on"/>
                    <m:hideTop m:val="on"/>
                    <m:hideBot m:val="on"/>
                    <m:strikeBLTR m:val="on"/>
                  </m:borderBoxPr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ϵ</m:t>
                    </m:r>
                  </m:e>
                </m:borderBox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ε</m:t>
                </m:r>
              </m:oMath>
            </a14:m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128" name="Table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Tables</a:t>
            </a:r>
          </a:p>
        </p:txBody>
      </p:sp>
      <p:sp>
        <p:nvSpPr>
          <p:cNvPr id="129" name="Follow the Cambridge University Press Style…"/>
          <p:cNvSpPr txBox="1"/>
          <p:nvPr>
            <p:ph type="body" idx="23"/>
          </p:nvPr>
        </p:nvSpPr>
        <p:spPr>
          <a:xfrm>
            <a:off x="667478" y="2178711"/>
            <a:ext cx="11467783" cy="2925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Follow the Cambridge University Press Style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Round appropriately (as much information as necessary, as little as possible)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Align decimal points</a:t>
            </a:r>
          </a:p>
        </p:txBody>
      </p:sp>
      <p:sp>
        <p:nvSpPr>
          <p:cNvPr id="130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pic>
        <p:nvPicPr>
          <p:cNvPr id="131" name="pasted-image.pdf" descr="pasted-image.pdf"/>
          <p:cNvPicPr>
            <a:picLocks noChangeAspect="1"/>
          </p:cNvPicPr>
          <p:nvPr/>
        </p:nvPicPr>
        <p:blipFill>
          <a:blip r:embed="rId2">
            <a:alphaModFix amt="79761"/>
            <a:extLst/>
          </a:blip>
          <a:stretch>
            <a:fillRect/>
          </a:stretch>
        </p:blipFill>
        <p:spPr>
          <a:xfrm>
            <a:off x="1268214" y="4745065"/>
            <a:ext cx="4829576" cy="1726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135" name="Figure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Figures</a:t>
            </a:r>
          </a:p>
        </p:txBody>
      </p:sp>
      <p:sp>
        <p:nvSpPr>
          <p:cNvPr id="136" name="Give informative axis labels…"/>
          <p:cNvSpPr txBox="1"/>
          <p:nvPr>
            <p:ph type="body" idx="23"/>
          </p:nvPr>
        </p:nvSpPr>
        <p:spPr>
          <a:xfrm>
            <a:off x="667478" y="2178711"/>
            <a:ext cx="11467783" cy="23544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Give informative axis labels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If x- and y-axis are on the same domain, the plot should be square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same color scheme for multiple plots if they show the same content.</a:t>
            </a:r>
          </a:p>
        </p:txBody>
      </p:sp>
      <p:sp>
        <p:nvSpPr>
          <p:cNvPr id="137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N Template"/>
          <p:cNvSpPr txBox="1"/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/>
            <a:r>
              <a:t>TEN Template</a:t>
            </a:r>
          </a:p>
        </p:txBody>
      </p:sp>
      <p:sp>
        <p:nvSpPr>
          <p:cNvPr id="140" name="Repeat on last slide the lead picture"/>
          <p:cNvSpPr txBox="1"/>
          <p:nvPr/>
        </p:nvSpPr>
        <p:spPr>
          <a:xfrm>
            <a:off x="4842504" y="5038826"/>
            <a:ext cx="713506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Repeat on last slide the lead picture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Motiv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72" name="Motivation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73" name="Motivate your presentation on 3-10 slides…"/>
          <p:cNvSpPr txBox="1"/>
          <p:nvPr>
            <p:ph type="body" idx="23"/>
          </p:nvPr>
        </p:nvSpPr>
        <p:spPr>
          <a:xfrm>
            <a:off x="761999" y="1581811"/>
            <a:ext cx="11467783" cy="1782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Motivate your presentation on 3-10 slides 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Attract the audience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Disclaimer: A short summary of the style guide for presentations</a:t>
            </a:r>
          </a:p>
        </p:txBody>
      </p:sp>
      <p:sp>
        <p:nvSpPr>
          <p:cNvPr id="74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75" name="this is a lead picture"/>
          <p:cNvSpPr txBox="1"/>
          <p:nvPr/>
        </p:nvSpPr>
        <p:spPr>
          <a:xfrm>
            <a:off x="10510752" y="6882880"/>
            <a:ext cx="2386585" cy="41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2100"/>
            </a:lvl1pPr>
          </a:lstStyle>
          <a:p>
            <a:pPr/>
            <a:r>
              <a:t>this is a lead picture</a:t>
            </a:r>
          </a:p>
        </p:txBody>
      </p:sp>
      <p:sp>
        <p:nvSpPr>
          <p:cNvPr id="76" name="線條"/>
          <p:cNvSpPr/>
          <p:nvPr/>
        </p:nvSpPr>
        <p:spPr>
          <a:xfrm flipH="1">
            <a:off x="11866394" y="7341847"/>
            <a:ext cx="260354" cy="1090681"/>
          </a:xfrm>
          <a:prstGeom prst="line">
            <a:avLst/>
          </a:prstGeom>
          <a:ln w="25400">
            <a:solidFill>
              <a:schemeClr val="accent5">
                <a:hueOff val="-608018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79" name="Motivation ✓…"/>
          <p:cNvSpPr txBox="1"/>
          <p:nvPr>
            <p:ph type="body" idx="22"/>
          </p:nvPr>
        </p:nvSpPr>
        <p:spPr>
          <a:xfrm>
            <a:off x="761999" y="1581811"/>
            <a:ext cx="11467783" cy="12280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 startAt="1"/>
              <a:defRPr sz="3000">
                <a:solidFill>
                  <a:srgbClr val="5A5F5E"/>
                </a:solidFill>
              </a:defRPr>
            </a:pPr>
            <a:r>
              <a:t>Motivation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✓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 startAt="1"/>
              <a:defRPr sz="3000">
                <a:solidFill>
                  <a:srgbClr val="5A5F5E"/>
                </a:solidFill>
              </a:defRPr>
            </a:pPr>
            <a:r>
              <a:t>Styleguide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" name="Section 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Title</a:t>
            </a:r>
          </a:p>
        </p:txBody>
      </p:sp>
      <p:sp>
        <p:nvSpPr>
          <p:cNvPr id="83" name="Slide 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Use…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85" name="Titl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89" name="Logo and Links to Quantinar Courselet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Logo and Links to Quantinar Courselets</a:t>
            </a:r>
          </a:p>
        </p:txBody>
      </p:sp>
      <p:sp>
        <p:nvSpPr>
          <p:cNvPr id="90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91" name="Use Quantinar icon and name as source"/>
          <p:cNvSpPr txBox="1"/>
          <p:nvPr/>
        </p:nvSpPr>
        <p:spPr>
          <a:xfrm>
            <a:off x="667478" y="2124894"/>
            <a:ext cx="11467783" cy="63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lvl1pPr>
          </a:lstStyle>
          <a:p>
            <a:pPr/>
            <a:r>
              <a:t>Use Quantinar icon and name as source</a:t>
            </a:r>
          </a:p>
        </p:txBody>
      </p:sp>
      <p:pic>
        <p:nvPicPr>
          <p:cNvPr id="9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8300" y="1868537"/>
            <a:ext cx="1152666" cy="1152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96" name="Logo and Links to Quantlet/GitHub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Logo and Links to Quantlet/GitHub</a:t>
            </a:r>
          </a:p>
        </p:txBody>
      </p:sp>
      <p:sp>
        <p:nvSpPr>
          <p:cNvPr id="97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98" name="Use Quantlet icon and name as source…"/>
          <p:cNvSpPr txBox="1"/>
          <p:nvPr/>
        </p:nvSpPr>
        <p:spPr>
          <a:xfrm>
            <a:off x="667478" y="2124894"/>
            <a:ext cx="11467783" cy="235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Quantlet icon and name as source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Hyperlink both to GitHub repository</a:t>
            </a:r>
          </a:p>
          <a:p>
            <a:pPr marL="342900" indent="-3429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 Change the presentation logo in the master slide (see View/Edit Master Slide, shortcut: Shift-Command-E) </a:t>
            </a:r>
          </a:p>
        </p:txBody>
      </p:sp>
      <p:sp>
        <p:nvSpPr>
          <p:cNvPr id="99" name="Styleguide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7978673" y="2846692"/>
            <a:ext cx="1645007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2700">
                <a:solidFill>
                  <a:srgbClr val="5B5B5B"/>
                </a:solidFill>
              </a:defRPr>
            </a:lvl1pPr>
          </a:lstStyle>
          <a:p>
            <a:pPr/>
            <a:r>
              <a:t>Styleguide</a:t>
            </a:r>
          </a:p>
        </p:txBody>
      </p:sp>
      <p:pic>
        <p:nvPicPr>
          <p:cNvPr id="10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9300" y="2734660"/>
            <a:ext cx="734818" cy="734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104" name="LvB notations 1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LvB notations 1</a:t>
            </a:r>
          </a:p>
        </p:txBody>
      </p:sp>
      <p:sp>
        <p:nvSpPr>
          <p:cNvPr id="105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106" name="Use the formula creator within keynote ‘Insert/Equation’…"/>
          <p:cNvSpPr txBox="1"/>
          <p:nvPr/>
        </p:nvSpPr>
        <p:spPr>
          <a:xfrm>
            <a:off x="667478" y="2140611"/>
            <a:ext cx="11467783" cy="4661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the formula creator within keynote ‘Insert/Equation’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 operators are to be defined by \operatorname{}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without operatorname: </a:t>
            </a:r>
            <a14:m>
              <m:oMath>
                <m:borderBox>
                  <m:borderBoxPr>
                    <m:ctrlP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</m:ctrlPr>
                    <m:hideLeft m:val="on"/>
                    <m:hideRight m:val="on"/>
                    <m:hideTop m:val="on"/>
                    <m:hideBot m:val="on"/>
                    <m:strikeBLTR m:val="on"/>
                  </m:borderBoxPr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a</m:t>
                    </m:r>
                    <m:sSub>
                      <m:e>
                        <m:r>
                          <a:rPr xmlns:a="http://schemas.openxmlformats.org/drawingml/2006/main"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xmlns:a="http://schemas.openxmlformats.org/drawingml/2006/main" sz="3650" i="1">
                            <a:solidFill>
                              <a:srgbClr val="5A5F5E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borderBox>
              </m:oMath>
            </a14:m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with operatorname: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argmax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Equations covering multiple lines may be written aligned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bracket sequence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}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Conventional bracket rules represent and exemption of the rule above. For example: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∼</m:t>
                </m:r>
                <m:r>
                  <m:rPr>
                    <m:scr m:val="script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σ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110" name="LvB notations 2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LvB notations 2</a:t>
            </a:r>
          </a:p>
        </p:txBody>
      </p:sp>
      <p:sp>
        <p:nvSpPr>
          <p:cNvPr id="111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112" name="Use ^{\top} to write the transpose symbol:…"/>
          <p:cNvSpPr txBox="1"/>
          <p:nvPr/>
        </p:nvSpPr>
        <p:spPr>
          <a:xfrm>
            <a:off x="667478" y="2140611"/>
            <a:ext cx="11467783" cy="2372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^{\top} to write the transpose symbol: </a:t>
            </a:r>
            <a14:m>
              <m:oMath>
                <m:sSu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⊤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∥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∥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\ldots to write the three dots symbol: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1,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\widehat{} and \widetilde{} rather than \hat{}, \tilde{}: </a:t>
            </a:r>
            <a14:m>
              <m:oMath>
                <m:limUp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lim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,</m:t>
                </m:r>
                <m:limUp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lim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˜</m:t>
                    </m:r>
                  </m:lim>
                </m:limUpp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Write norms via \|: 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∥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∥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Styleguid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Styleguide</a:t>
            </a:r>
          </a:p>
        </p:txBody>
      </p:sp>
      <p:sp>
        <p:nvSpPr>
          <p:cNvPr id="116" name="LvB notations 3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LvB notations 3</a:t>
            </a:r>
          </a:p>
        </p:txBody>
      </p:sp>
      <p:sp>
        <p:nvSpPr>
          <p:cNvPr id="117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118" name="The for convergence may be written with \mathcal{O}:…"/>
          <p:cNvSpPr txBox="1"/>
          <p:nvPr/>
        </p:nvSpPr>
        <p:spPr>
          <a:xfrm>
            <a:off x="667478" y="2153311"/>
            <a:ext cx="11467783" cy="5805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The for convergence may be written with \mathcal{O}: </a:t>
            </a:r>
            <a14:m>
              <m:oMath>
                <m:r>
                  <m:rPr>
                    <m:scr m:val="script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O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The operator for exponential terms with Euler’s number as the base is defined by \exp: </a:t>
            </a:r>
            <a14:m>
              <m:oMath>
                <m:r>
                  <m:rPr>
                    <m:sty m:val="p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exp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≈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2.718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\overset{\mathcal{L}}{\rightarrow} to write the symbol for convergence in distribution and denote the normal distribution by \mathcal{N}, this produces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limUp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→</m:t>
                    </m:r>
                  </m:e>
                  <m:lim>
                    <m:r>
                      <m:rPr>
                        <m:scr m:val="script"/>
                      </m:rP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L</m:t>
                    </m:r>
                  </m:lim>
                </m:limUpp>
                <m:r>
                  <m:rPr>
                    <m:scr m:val="script"/>
                  </m:rP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0,</m:t>
                </m:r>
                <m:sSu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 \overset{\operatorname{as.}}{\sim} to write the symbol for asymptotic distribution 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limUp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∼</m:t>
                    </m:r>
                  </m:e>
                  <m:lim>
                    <m:r>
                      <m:rPr>
                        <m:sty m:val="p"/>
                      </m:rP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as</m:t>
                    </m:r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.</m:t>
                    </m:r>
                  </m:lim>
                </m:limUpp>
                <m:sSu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χ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To define a function, variable etc. use \overset{\operatorname{def}}{=} </a:t>
            </a:r>
            <a14:m>
              <m:oMath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)</m:t>
                </m:r>
                <m:limUpp>
                  <m:e>
                    <m: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=</m:t>
                    </m:r>
                  </m:e>
                  <m:lim>
                    <m:r>
                      <m:rPr>
                        <m:sty m:val="p"/>
                      </m:rPr>
                      <a:rPr xmlns:a="http://schemas.openxmlformats.org/drawingml/2006/main" sz="3650" i="1">
                        <a:solidFill>
                          <a:srgbClr val="5A5F5E"/>
                        </a:solidFill>
                        <a:latin typeface="Cambria Math" panose="02040503050406030204" pitchFamily="18" charset="0"/>
                      </a:rPr>
                      <m:t>def</m:t>
                    </m:r>
                  </m:lim>
                </m:limUpp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650" i="1">
                    <a:solidFill>
                      <a:srgbClr val="5A5F5E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normAutofit fontScale="100000" lnSpcReduction="0"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normAutofit fontScale="100000" lnSpcReduction="0"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