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71" r:id="rId5"/>
    <p:sldId id="270" r:id="rId6"/>
    <p:sldId id="273" r:id="rId7"/>
    <p:sldId id="275" r:id="rId8"/>
    <p:sldId id="276" r:id="rId9"/>
    <p:sldId id="259" r:id="rId10"/>
    <p:sldId id="278" r:id="rId11"/>
    <p:sldId id="281" r:id="rId12"/>
    <p:sldId id="277" r:id="rId13"/>
    <p:sldId id="280" r:id="rId14"/>
    <p:sldId id="282" r:id="rId15"/>
    <p:sldId id="283" r:id="rId16"/>
    <p:sldId id="284" r:id="rId17"/>
    <p:sldId id="274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202"/>
    <a:srgbClr val="EBEBE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4" autoAdjust="0"/>
    <p:restoredTop sz="94660"/>
  </p:normalViewPr>
  <p:slideViewPr>
    <p:cSldViewPr snapToGrid="0">
      <p:cViewPr>
        <p:scale>
          <a:sx n="53" d="100"/>
          <a:sy n="53" d="100"/>
        </p:scale>
        <p:origin x="1548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ance.com/en/orderbook/BTC_USDT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binance.com/docs/derivatives/option/market-data/Order-Boo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ance.com/en/orderbook/BTC_USD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binance.com/docs/derivatives/option/market-data/Order-Book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4800" dirty="0"/>
              <a:t>Cryptocurrency High-Frequency Trading Strategy based on Orderbook Behavior</a:t>
            </a:r>
            <a:endParaRPr sz="4800" dirty="0"/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Autofit/>
          </a:bodyPr>
          <a:lstStyle>
            <a:lvl1pPr>
              <a:defRPr sz="1500"/>
            </a:lvl1pPr>
          </a:lstStyle>
          <a:p>
            <a:r>
              <a:rPr sz="1600" dirty="0"/>
              <a:t>2024</a:t>
            </a:r>
            <a:r>
              <a:rPr lang="en-US" sz="1600" dirty="0"/>
              <a:t>/10/07 </a:t>
            </a:r>
            <a:r>
              <a:rPr lang="en-US" sz="1600" dirty="0" err="1"/>
              <a:t>ML_FinTech</a:t>
            </a:r>
            <a:r>
              <a:rPr lang="en-US" sz="1600" dirty="0"/>
              <a:t> Project Slide</a:t>
            </a: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5D521-2340-BD71-B69F-60F270A7BA25}"/>
              </a:ext>
            </a:extLst>
          </p:cNvPr>
          <p:cNvSpPr txBox="1"/>
          <p:nvPr/>
        </p:nvSpPr>
        <p:spPr>
          <a:xfrm>
            <a:off x="773350" y="4548341"/>
            <a:ext cx="1961303" cy="656917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 Lynn</a:t>
            </a: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kumimoji="0" lang="zh-TW" altLang="en-US" sz="24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DFKai-SB" panose="03000509000000000000" pitchFamily="65" charset="-120"/>
                <a:ea typeface="DFKai-SB" panose="03000509000000000000" pitchFamily="65" charset="-120"/>
                <a:sym typeface="Helvetica Neue Light"/>
              </a:rPr>
              <a:t>朱致伶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DFKai-SB" panose="03000509000000000000" pitchFamily="65" charset="-120"/>
              <a:ea typeface="DFKai-SB" panose="03000509000000000000" pitchFamily="65" charset="-120"/>
              <a:sym typeface="Helvetica Neue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9E2D2-AFF3-4444-EDF7-9BEB1CD0AF4F}"/>
              </a:ext>
            </a:extLst>
          </p:cNvPr>
          <p:cNvSpPr txBox="1"/>
          <p:nvPr/>
        </p:nvSpPr>
        <p:spPr>
          <a:xfrm>
            <a:off x="773350" y="6860449"/>
            <a:ext cx="2919857" cy="1206026"/>
          </a:xfrm>
          <a:prstGeom prst="rect">
            <a:avLst/>
          </a:prstGeom>
          <a:solidFill>
            <a:srgbClr val="EBEBE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 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DFKai-SB" panose="03000509000000000000" pitchFamily="65" charset="-120"/>
              <a:ea typeface="DFKai-SB" panose="03000509000000000000" pitchFamily="65" charset="-120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FE06E-9285-5791-90E9-68A21A3F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9C922561-48DC-D26A-AEE5-5408C870B40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3F0F9B89-475A-547D-CC02-11AAB8B76CD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C745F998-BD99-094E-EE28-DFC149027408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Method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Use…">
                <a:extLst>
                  <a:ext uri="{FF2B5EF4-FFF2-40B4-BE49-F238E27FC236}">
                    <a16:creationId xmlns:a16="http://schemas.microsoft.com/office/drawing/2014/main" id="{31AD4E45-6F5F-2419-2C9E-C4AD6D1C7532}"/>
                  </a:ext>
                </a:extLst>
              </p:cNvPr>
              <p:cNvSpPr txBox="1">
                <a:spLocks noGrp="1"/>
              </p:cNvSpPr>
              <p:nvPr>
                <p:ph type="body" idx="23"/>
              </p:nvPr>
            </p:nvSpPr>
            <p:spPr>
              <a:xfrm>
                <a:off x="761999" y="1476833"/>
                <a:ext cx="11467783" cy="3370282"/>
              </a:xfrm>
              <a:prstGeom prst="rect">
                <a:avLst/>
              </a:prstGeom>
            </p:spPr>
            <p:txBody>
              <a:bodyPr/>
              <a:lstStyle/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FontTx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rPr lang="en-US" sz="3000" dirty="0">
                    <a:solidFill>
                      <a:srgbClr val="160202"/>
                    </a:solidFill>
                  </a:rPr>
                  <a:t>Linear regression</a:t>
                </a:r>
                <a:endParaRPr lang="en-US" sz="3000" dirty="0"/>
              </a:p>
              <a:p>
                <a:pPr marL="889000" lvl="1" indent="-444500">
                  <a:lnSpc>
                    <a:spcPct val="120000"/>
                  </a:lnSpc>
                  <a:buClr>
                    <a:srgbClr val="00599E"/>
                  </a:buClr>
                  <a:buSzPct val="80000"/>
                  <a:buChar char="►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800" dirty="0">
                    <a:solidFill>
                      <a:srgbClr val="160202"/>
                    </a:solidFill>
                  </a:rPr>
                  <a:t>Predicts a continuous target variable by fitting a linear equation to the data.</a:t>
                </a:r>
              </a:p>
              <a:p>
                <a:pPr marL="889000" lvl="1" indent="-444500">
                  <a:lnSpc>
                    <a:spcPts val="4500"/>
                  </a:lnSpc>
                  <a:buClr>
                    <a:srgbClr val="00599E"/>
                  </a:buClr>
                  <a:buSzPct val="80000"/>
                  <a:buChar char="►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800" dirty="0">
                    <a:solidFill>
                      <a:srgbClr val="160202"/>
                    </a:solidFill>
                  </a:rPr>
                  <a:t>Formula:</a:t>
                </a:r>
              </a:p>
              <a:p>
                <a:pPr marL="444500" lvl="1" indent="0">
                  <a:lnSpc>
                    <a:spcPts val="4500"/>
                  </a:lnSpc>
                  <a:buClr>
                    <a:srgbClr val="00599E"/>
                  </a:buClr>
                  <a:buSzPct val="80000"/>
                  <a:defRPr sz="3000">
                    <a:solidFill>
                      <a:srgbClr val="5A5F5E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/>
              </a:p>
              <a:p>
                <a:pPr marL="444500" lvl="1" indent="0">
                  <a:lnSpc>
                    <a:spcPts val="4500"/>
                  </a:lnSpc>
                  <a:buClr>
                    <a:srgbClr val="00599E"/>
                  </a:buClr>
                  <a:buSzPct val="80000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target,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’s are the features,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the intercept,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the coefficients.</a:t>
                </a:r>
              </a:p>
            </p:txBody>
          </p:sp>
        </mc:Choice>
        <mc:Fallback>
          <p:sp>
            <p:nvSpPr>
              <p:cNvPr id="84" name="Use…">
                <a:extLst>
                  <a:ext uri="{FF2B5EF4-FFF2-40B4-BE49-F238E27FC236}">
                    <a16:creationId xmlns:a16="http://schemas.microsoft.com/office/drawing/2014/main" id="{31AD4E45-6F5F-2419-2C9E-C4AD6D1C753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3"/>
              </p:nvPr>
            </p:nvSpPr>
            <p:spPr>
              <a:xfrm>
                <a:off x="761999" y="1476833"/>
                <a:ext cx="11467783" cy="3370282"/>
              </a:xfrm>
              <a:prstGeom prst="rect">
                <a:avLst/>
              </a:prstGeom>
              <a:blipFill>
                <a:blip r:embed="rId2"/>
                <a:stretch>
                  <a:fillRect l="-1542" t="-542" b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Use…">
                <a:extLst>
                  <a:ext uri="{FF2B5EF4-FFF2-40B4-BE49-F238E27FC236}">
                    <a16:creationId xmlns:a16="http://schemas.microsoft.com/office/drawing/2014/main" id="{DD957024-1048-D118-C0AC-EE07767A47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40" y="5072125"/>
                <a:ext cx="11818836" cy="345331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marL="0" marR="0" indent="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  <a:lvl2pPr marL="0" marR="0" indent="2286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2pPr>
                <a:lvl3pPr marL="0" marR="0" indent="4572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3pPr>
                <a:lvl4pPr marL="0" marR="0" indent="6858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4pPr>
                <a:lvl5pPr marL="0" marR="0" indent="9144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5pPr>
                <a:lvl6pPr marL="0" marR="0" indent="11430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6pPr>
                <a:lvl7pPr marL="0" marR="0" indent="13716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7pPr>
                <a:lvl8pPr marL="0" marR="0" indent="16002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8pPr>
                <a:lvl9pPr marL="0" marR="0" indent="18288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9pPr>
              </a:lstStyle>
              <a:p>
                <a:pPr marL="444500" indent="-444500" hangingPunct="1">
                  <a:lnSpc>
                    <a:spcPts val="4500"/>
                  </a:lnSpc>
                  <a:buClr>
                    <a:srgbClr val="00599E"/>
                  </a:buClr>
                  <a:buSzPct val="100000"/>
                  <a:buFontTx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rPr lang="en-US" sz="3000" dirty="0">
                    <a:solidFill>
                      <a:srgbClr val="160202"/>
                    </a:solidFill>
                  </a:rPr>
                  <a:t>Super-vector Regression</a:t>
                </a:r>
              </a:p>
              <a:p>
                <a:pPr marL="889000" lvl="1" indent="-444500" hangingPunct="1">
                  <a:lnSpc>
                    <a:spcPct val="120000"/>
                  </a:lnSpc>
                  <a:buClr>
                    <a:srgbClr val="00599E"/>
                  </a:buClr>
                  <a:buSzPct val="80000"/>
                  <a:buFontTx/>
                  <a:buChar char="►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800" dirty="0">
                    <a:solidFill>
                      <a:srgbClr val="160202"/>
                    </a:solidFill>
                  </a:rPr>
                  <a:t>Predicts a continuous target variable while minimizing the margin of error, using a margin of tolerance.</a:t>
                </a:r>
              </a:p>
              <a:p>
                <a:pPr marL="889000" lvl="1" indent="-444500" hangingPunct="1">
                  <a:lnSpc>
                    <a:spcPts val="4500"/>
                  </a:lnSpc>
                  <a:buClr>
                    <a:srgbClr val="00599E"/>
                  </a:buClr>
                  <a:buSzPct val="80000"/>
                  <a:buFontTx/>
                  <a:buChar char="►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800" dirty="0">
                    <a:solidFill>
                      <a:srgbClr val="160202"/>
                    </a:solidFill>
                  </a:rPr>
                  <a:t>Formula:</a:t>
                </a:r>
                <a:endParaRPr lang="en-US" sz="2800" b="1" dirty="0">
                  <a:solidFill>
                    <a:srgbClr val="160202"/>
                  </a:solidFill>
                </a:endParaRPr>
              </a:p>
              <a:p>
                <a:pPr marL="444500" lvl="1" indent="0" hangingPunct="1">
                  <a:lnSpc>
                    <a:spcPts val="4500"/>
                  </a:lnSpc>
                  <a:buClr>
                    <a:srgbClr val="00599E"/>
                  </a:buClr>
                  <a:buSzPct val="80000"/>
                  <a:defRPr sz="3000">
                    <a:solidFill>
                      <a:srgbClr val="5A5F5E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5A5F5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rgbClr val="5A5F5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rgbClr val="5A5F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rgbClr val="5A5F5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5A5F5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rgbClr val="5A5F5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rgbClr val="5A5F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800" b="1" i="1" smtClean="0">
                                      <a:solidFill>
                                        <a:srgbClr val="5A5F5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5A5F5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rgbClr val="5A5F5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2800" b="1" i="1" smtClean="0">
                                      <a:solidFill>
                                        <a:srgbClr val="5A5F5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5A5F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5A5F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5A5F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1" i="1" smtClean="0">
                          <a:solidFill>
                            <a:srgbClr val="5A5F5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rgbClr val="5A5F5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800" b="1" dirty="0">
                  <a:solidFill>
                    <a:srgbClr val="5A5F5E"/>
                  </a:solidFill>
                  <a:ea typeface="Cambria Math" panose="02040503050406030204" pitchFamily="18" charset="0"/>
                </a:endParaRPr>
              </a:p>
              <a:p>
                <a:pPr marL="444500" lvl="1" indent="0" hangingPunct="1">
                  <a:lnSpc>
                    <a:spcPts val="4500"/>
                  </a:lnSpc>
                  <a:spcBef>
                    <a:spcPts val="600"/>
                  </a:spcBef>
                  <a:buClr>
                    <a:srgbClr val="00599E"/>
                  </a:buClr>
                  <a:buSzPct val="80000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400" dirty="0">
                    <a:solidFill>
                      <a:srgbClr val="5A5F5E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5A5F5E"/>
                    </a:solidFill>
                  </a:rPr>
                  <a:t> is target,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)is the kernel function,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5A5F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5A5F5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are Lagrange multipliers.</a:t>
                </a:r>
                <a:endParaRPr lang="en-US" sz="2400" dirty="0">
                  <a:solidFill>
                    <a:srgbClr val="5A5F5E"/>
                  </a:solidFill>
                </a:endParaRPr>
              </a:p>
            </p:txBody>
          </p:sp>
        </mc:Choice>
        <mc:Fallback>
          <p:sp>
            <p:nvSpPr>
              <p:cNvPr id="2" name="Use…">
                <a:extLst>
                  <a:ext uri="{FF2B5EF4-FFF2-40B4-BE49-F238E27FC236}">
                    <a16:creationId xmlns:a16="http://schemas.microsoft.com/office/drawing/2014/main" id="{DD957024-1048-D118-C0AC-EE07767A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40" y="5072125"/>
                <a:ext cx="11818836" cy="3453318"/>
              </a:xfrm>
              <a:prstGeom prst="rect">
                <a:avLst/>
              </a:prstGeom>
              <a:blipFill>
                <a:blip r:embed="rId3"/>
                <a:stretch>
                  <a:fillRect l="-1496" t="-529" b="-4744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4243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2E78-C74E-ED82-6B19-FECAE147F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D87CEC09-9E2D-A494-71BF-F783BBD6328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BE33F9B0-ED5C-241C-77B3-F9D2CD32EA1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BCA79EB0-281F-C839-80E2-71E76882B191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Method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Use…">
                <a:extLst>
                  <a:ext uri="{FF2B5EF4-FFF2-40B4-BE49-F238E27FC236}">
                    <a16:creationId xmlns:a16="http://schemas.microsoft.com/office/drawing/2014/main" id="{B032A31A-BC3F-5009-BCE0-7EE37B5C1BEA}"/>
                  </a:ext>
                </a:extLst>
              </p:cNvPr>
              <p:cNvSpPr txBox="1">
                <a:spLocks noGrp="1"/>
              </p:cNvSpPr>
              <p:nvPr>
                <p:ph type="body" idx="23"/>
              </p:nvPr>
            </p:nvSpPr>
            <p:spPr>
              <a:xfrm>
                <a:off x="761999" y="1476833"/>
                <a:ext cx="11818836" cy="4054700"/>
              </a:xfrm>
              <a:prstGeom prst="rect">
                <a:avLst/>
              </a:prstGeom>
            </p:spPr>
            <p:txBody>
              <a:bodyPr/>
              <a:lstStyle/>
              <a:p>
                <a:pPr marL="444500" indent="-444500">
                  <a:lnSpc>
                    <a:spcPts val="4500"/>
                  </a:lnSpc>
                  <a:buClr>
                    <a:srgbClr val="00599E"/>
                  </a:buClr>
                  <a:buSzPct val="100000"/>
                  <a:buFontTx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rPr lang="en-US" sz="3000" dirty="0">
                    <a:solidFill>
                      <a:srgbClr val="160202"/>
                    </a:solidFill>
                  </a:rPr>
                  <a:t>XGBoost(Extreme Gradient Boosting):</a:t>
                </a:r>
              </a:p>
              <a:p>
                <a:pPr marL="889000" lvl="1" indent="-444500">
                  <a:lnSpc>
                    <a:spcPct val="120000"/>
                  </a:lnSpc>
                  <a:buClr>
                    <a:srgbClr val="00599E"/>
                  </a:buClr>
                  <a:buSzPct val="80000"/>
                  <a:buChar char="►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800" dirty="0">
                    <a:solidFill>
                      <a:srgbClr val="160202"/>
                    </a:solidFill>
                  </a:rPr>
                  <a:t>A decision-tree-based ensemble machine learning model optimized with gradient boosting.</a:t>
                </a:r>
              </a:p>
              <a:p>
                <a:pPr marL="889000" lvl="1" indent="-444500">
                  <a:lnSpc>
                    <a:spcPts val="4500"/>
                  </a:lnSpc>
                  <a:spcAft>
                    <a:spcPts val="1200"/>
                  </a:spcAft>
                  <a:buClr>
                    <a:srgbClr val="00599E"/>
                  </a:buClr>
                  <a:buSzPct val="80000"/>
                  <a:buChar char="►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800" dirty="0">
                    <a:solidFill>
                      <a:srgbClr val="160202"/>
                    </a:solidFill>
                  </a:rPr>
                  <a:t>Formula (Objective):</a:t>
                </a:r>
              </a:p>
              <a:p>
                <a:pPr marL="444500" lvl="1" indent="0">
                  <a:lnSpc>
                    <a:spcPts val="45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599E"/>
                  </a:buClr>
                  <a:buSzPct val="80000"/>
                  <a:defRPr sz="3000">
                    <a:solidFill>
                      <a:srgbClr val="5A5F5E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1602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𝑂𝑏𝑗</m:t>
                      </m:r>
                      <m:r>
                        <a:rPr lang="en-US" sz="2400" b="0" i="1" smtClean="0">
                          <a:solidFill>
                            <a:srgbClr val="1602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16020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16020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16020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16020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rgbClr val="16020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16020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16020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l-GR" sz="3000">
                                  <a:solidFill>
                                    <a:srgbClr val="160202"/>
                                  </a:solidFill>
                                </a:rPr>
                                <m:t>Ω</m:t>
                              </m:r>
                              <m:r>
                                <a:rPr lang="en-US" sz="30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rgbClr val="16020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rgbClr val="16020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rgbClr val="16020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160202"/>
                  </a:solidFill>
                </a:endParaRPr>
              </a:p>
              <a:p>
                <a:pPr marL="444500" lvl="1" indent="0">
                  <a:lnSpc>
                    <a:spcPct val="120000"/>
                  </a:lnSpc>
                  <a:buClr>
                    <a:srgbClr val="00599E"/>
                  </a:buClr>
                  <a:buSzPct val="80000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400" dirty="0">
                    <a:solidFill>
                      <a:srgbClr val="160202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16020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000" dirty="0">
                    <a:solidFill>
                      <a:srgbClr val="160202"/>
                    </a:solidFill>
                  </a:rPr>
                  <a:t> </a:t>
                </a:r>
                <a:r>
                  <a:rPr lang="en-US" sz="2400" dirty="0">
                    <a:solidFill>
                      <a:srgbClr val="160202"/>
                    </a:solidFill>
                  </a:rPr>
                  <a:t>is the loss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16020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16020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16020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160202"/>
                    </a:solidFill>
                  </a:rPr>
                  <a:t>is the predicted value,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>
                        <a:solidFill>
                          <a:srgbClr val="160202"/>
                        </a:solidFill>
                      </a:rPr>
                      <m:t>Ω</m:t>
                    </m:r>
                    <m:r>
                      <a:rPr lang="en-US" sz="2400" i="1">
                        <a:solidFill>
                          <a:srgbClr val="16020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16020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160202"/>
                    </a:solidFill>
                  </a:rPr>
                  <a:t> is the regularization term for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16020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84" name="Use…">
                <a:extLst>
                  <a:ext uri="{FF2B5EF4-FFF2-40B4-BE49-F238E27FC236}">
                    <a16:creationId xmlns:a16="http://schemas.microsoft.com/office/drawing/2014/main" id="{B032A31A-BC3F-5009-BCE0-7EE37B5C1BE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3"/>
              </p:nvPr>
            </p:nvSpPr>
            <p:spPr>
              <a:xfrm>
                <a:off x="761999" y="1476833"/>
                <a:ext cx="11818836" cy="4054700"/>
              </a:xfrm>
              <a:prstGeom prst="rect">
                <a:avLst/>
              </a:prstGeom>
              <a:blipFill>
                <a:blip r:embed="rId2"/>
                <a:stretch>
                  <a:fillRect l="-1496" t="-451" b="-2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Use…">
                <a:extLst>
                  <a:ext uri="{FF2B5EF4-FFF2-40B4-BE49-F238E27FC236}">
                    <a16:creationId xmlns:a16="http://schemas.microsoft.com/office/drawing/2014/main" id="{672578EB-7CF7-4F03-3905-85EABCA4B7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999" y="5442086"/>
                <a:ext cx="11818836" cy="37130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marL="0" marR="0" indent="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  <a:lvl2pPr marL="0" marR="0" indent="2286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2pPr>
                <a:lvl3pPr marL="0" marR="0" indent="4572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3pPr>
                <a:lvl4pPr marL="0" marR="0" indent="6858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4pPr>
                <a:lvl5pPr marL="0" marR="0" indent="9144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5pPr>
                <a:lvl6pPr marL="0" marR="0" indent="11430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6pPr>
                <a:lvl7pPr marL="0" marR="0" indent="13716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7pPr>
                <a:lvl8pPr marL="0" marR="0" indent="16002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8pPr>
                <a:lvl9pPr marL="0" marR="0" indent="1828800" algn="l" defTabSz="58420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5400" b="0" i="0" u="none" strike="noStrike" cap="none" spc="0" baseline="0">
                    <a:solidFill>
                      <a:srgbClr val="D30F11"/>
                    </a:solidFill>
                    <a:uFillTx/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9pPr>
              </a:lstStyle>
              <a:p>
                <a:pPr marL="444500" indent="-444500" hangingPunct="1">
                  <a:lnSpc>
                    <a:spcPts val="4500"/>
                  </a:lnSpc>
                  <a:buClr>
                    <a:srgbClr val="00599E"/>
                  </a:buClr>
                  <a:buSzPct val="100000"/>
                  <a:buFontTx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rPr lang="en-US" sz="3000" dirty="0"/>
                  <a:t>Long Short-Term Memory (LSTM):</a:t>
                </a:r>
                <a:endParaRPr lang="en-US" sz="3000" dirty="0">
                  <a:solidFill>
                    <a:srgbClr val="160202"/>
                  </a:solidFill>
                </a:endParaRPr>
              </a:p>
              <a:p>
                <a:pPr marL="889000" lvl="1" indent="-444500" hangingPunct="1">
                  <a:lnSpc>
                    <a:spcPct val="120000"/>
                  </a:lnSpc>
                  <a:buClr>
                    <a:srgbClr val="00599E"/>
                  </a:buClr>
                  <a:buSzPct val="80000"/>
                  <a:buFontTx/>
                  <a:buChar char="►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800" dirty="0"/>
                  <a:t>A type of recurrent neural network (RNN) used for sequence prediction tasks.</a:t>
                </a:r>
                <a:endParaRPr lang="en-US" sz="2800" dirty="0">
                  <a:solidFill>
                    <a:srgbClr val="160202"/>
                  </a:solidFill>
                </a:endParaRPr>
              </a:p>
              <a:p>
                <a:pPr marL="889000" lvl="1" indent="-444500" hangingPunct="1">
                  <a:lnSpc>
                    <a:spcPts val="4500"/>
                  </a:lnSpc>
                  <a:buClr>
                    <a:srgbClr val="00599E"/>
                  </a:buClr>
                  <a:buSzPct val="80000"/>
                  <a:buFontTx/>
                  <a:buChar char="►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800" dirty="0">
                    <a:solidFill>
                      <a:srgbClr val="160202"/>
                    </a:solidFill>
                  </a:rPr>
                  <a:t>Formula (Cell State):</a:t>
                </a:r>
              </a:p>
              <a:p>
                <a:pPr marL="444500" lvl="1" indent="0" hangingPunct="1">
                  <a:lnSpc>
                    <a:spcPts val="4500"/>
                  </a:lnSpc>
                  <a:buClr>
                    <a:srgbClr val="00599E"/>
                  </a:buClr>
                  <a:buSzPct val="80000"/>
                  <a:defRPr sz="3000">
                    <a:solidFill>
                      <a:srgbClr val="5A5F5E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5A5F5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000" b="1"/>
                        <m:t>⊙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altLang="zh-TW" sz="2800" b="1" i="1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5A5F5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TW" sz="2800" b="1" i="1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000" b="1"/>
                        <m:t>⊙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1" i="1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2800" b="1" i="1" smtClean="0">
                                  <a:solidFill>
                                    <a:srgbClr val="5A5F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>
                                  <a:solidFill>
                                    <a:srgbClr val="5A5F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b>
                          <m:r>
                            <a:rPr lang="en-US" sz="2800" b="1" i="1">
                              <a:solidFill>
                                <a:srgbClr val="5A5F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5A5F5E"/>
                  </a:solidFill>
                  <a:ea typeface="Cambria Math" panose="02040503050406030204" pitchFamily="18" charset="0"/>
                </a:endParaRPr>
              </a:p>
              <a:p>
                <a:pPr marL="444500" lvl="1" indent="0" hangingPunct="1">
                  <a:lnSpc>
                    <a:spcPct val="120000"/>
                  </a:lnSpc>
                  <a:buClr>
                    <a:srgbClr val="00599E"/>
                  </a:buClr>
                  <a:buSzPct val="80000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400" dirty="0">
                    <a:solidFill>
                      <a:srgbClr val="5A5F5E"/>
                    </a:solidFill>
                  </a:rPr>
                  <a:t>where </a:t>
                </a:r>
                <a:r>
                  <a:rPr lang="en-US" sz="2400" dirty="0"/>
                  <a:t>​</a:t>
                </a:r>
                <a:r>
                  <a:rPr lang="en-US" sz="2400" dirty="0">
                    <a:solidFill>
                      <a:srgbClr val="5A5F5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 are the forget, input, and candidate cell states, and ⊙ represents element-wise multiplication.</a:t>
                </a:r>
                <a:endParaRPr lang="en-US" sz="2400" dirty="0">
                  <a:solidFill>
                    <a:srgbClr val="5A5F5E"/>
                  </a:solidFill>
                </a:endParaRPr>
              </a:p>
            </p:txBody>
          </p:sp>
        </mc:Choice>
        <mc:Fallback>
          <p:sp>
            <p:nvSpPr>
              <p:cNvPr id="2" name="Use…">
                <a:extLst>
                  <a:ext uri="{FF2B5EF4-FFF2-40B4-BE49-F238E27FC236}">
                    <a16:creationId xmlns:a16="http://schemas.microsoft.com/office/drawing/2014/main" id="{672578EB-7CF7-4F03-3905-85EABCA4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5442086"/>
                <a:ext cx="11818836" cy="3713068"/>
              </a:xfrm>
              <a:prstGeom prst="rect">
                <a:avLst/>
              </a:prstGeom>
              <a:blipFill>
                <a:blip r:embed="rId3"/>
                <a:stretch>
                  <a:fillRect l="-1496" t="-493" r="-1753" b="-262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1567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101DB-A67B-4508-65E0-010E7F4A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3F7DCD24-642A-6189-F625-264DCD9A72A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52E04D17-4119-15CC-98AC-C86B2EF61407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Model Performance Evaluation</a:t>
            </a:r>
            <a:endParaRPr dirty="0"/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6F071923-1BDA-6E5C-2032-B55F213423FC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Model Performance Evaluation</a:t>
            </a:r>
            <a:endParaRPr dirty="0"/>
          </a:p>
        </p:txBody>
      </p:sp>
      <p:sp>
        <p:nvSpPr>
          <p:cNvPr id="84" name="Use…">
            <a:extLst>
              <a:ext uri="{FF2B5EF4-FFF2-40B4-BE49-F238E27FC236}">
                <a16:creationId xmlns:a16="http://schemas.microsoft.com/office/drawing/2014/main" id="{40578F7C-CD87-FDAB-F3DC-8B4F526901E4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318921"/>
            <a:ext cx="11467783" cy="62222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Model Performance on Testing Dataset</a:t>
            </a:r>
            <a:endParaRPr dirty="0"/>
          </a:p>
        </p:txBody>
      </p:sp>
      <p:sp>
        <p:nvSpPr>
          <p:cNvPr id="85" name="Title">
            <a:extLst>
              <a:ext uri="{FF2B5EF4-FFF2-40B4-BE49-F238E27FC236}">
                <a16:creationId xmlns:a16="http://schemas.microsoft.com/office/drawing/2014/main" id="{D25144DC-585B-9CC0-D44B-FAC031793423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pic>
        <p:nvPicPr>
          <p:cNvPr id="3" name="Picture 2" descr="A group of blue and orange bars&#10;&#10;Description automatically generated">
            <a:extLst>
              <a:ext uri="{FF2B5EF4-FFF2-40B4-BE49-F238E27FC236}">
                <a16:creationId xmlns:a16="http://schemas.microsoft.com/office/drawing/2014/main" id="{98FD1239-86C4-75D7-50F8-5961BA893D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37" y="4568844"/>
            <a:ext cx="5121684" cy="409734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ACCA04-1682-31E7-90D4-3828B67A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25238"/>
              </p:ext>
            </p:extLst>
          </p:nvPr>
        </p:nvGraphicFramePr>
        <p:xfrm>
          <a:off x="1275803" y="2059791"/>
          <a:ext cx="8462870" cy="224373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692574">
                  <a:extLst>
                    <a:ext uri="{9D8B030D-6E8A-4147-A177-3AD203B41FA5}">
                      <a16:colId xmlns:a16="http://schemas.microsoft.com/office/drawing/2014/main" val="1180841832"/>
                    </a:ext>
                  </a:extLst>
                </a:gridCol>
                <a:gridCol w="1692574">
                  <a:extLst>
                    <a:ext uri="{9D8B030D-6E8A-4147-A177-3AD203B41FA5}">
                      <a16:colId xmlns:a16="http://schemas.microsoft.com/office/drawing/2014/main" val="1060497376"/>
                    </a:ext>
                  </a:extLst>
                </a:gridCol>
                <a:gridCol w="1692574">
                  <a:extLst>
                    <a:ext uri="{9D8B030D-6E8A-4147-A177-3AD203B41FA5}">
                      <a16:colId xmlns:a16="http://schemas.microsoft.com/office/drawing/2014/main" val="3602980392"/>
                    </a:ext>
                  </a:extLst>
                </a:gridCol>
                <a:gridCol w="1692574">
                  <a:extLst>
                    <a:ext uri="{9D8B030D-6E8A-4147-A177-3AD203B41FA5}">
                      <a16:colId xmlns:a16="http://schemas.microsoft.com/office/drawing/2014/main" val="2623982435"/>
                    </a:ext>
                  </a:extLst>
                </a:gridCol>
                <a:gridCol w="1692574">
                  <a:extLst>
                    <a:ext uri="{9D8B030D-6E8A-4147-A177-3AD203B41FA5}">
                      <a16:colId xmlns:a16="http://schemas.microsoft.com/office/drawing/2014/main" val="3170209197"/>
                    </a:ext>
                  </a:extLst>
                </a:gridCol>
              </a:tblGrid>
              <a:tr h="448746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37193"/>
                  </a:ext>
                </a:extLst>
              </a:tr>
              <a:tr h="448746">
                <a:tc>
                  <a:txBody>
                    <a:bodyPr/>
                    <a:lstStyle/>
                    <a:p>
                      <a:r>
                        <a:rPr lang="en-US" sz="2000" b="1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77862"/>
                  </a:ext>
                </a:extLst>
              </a:tr>
              <a:tr h="448746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XGBoost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Helvetica Neue Light"/>
                          <a:ea typeface="Helvetica Neue Light"/>
                          <a:cs typeface="Helvetica Neue Light"/>
                          <a:sym typeface="Helvetica Neue"/>
                        </a:rPr>
                        <a:t>0.0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Helvetica Neue Light"/>
                          <a:ea typeface="Helvetica Neue Light"/>
                          <a:cs typeface="Helvetica Neue Light"/>
                          <a:sym typeface="Helvetica Neue"/>
                        </a:rPr>
                        <a:t>0.017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Helvetica Neue Light"/>
                          <a:ea typeface="Helvetica Neue Light"/>
                          <a:cs typeface="Helvetica Neue Light"/>
                          <a:sym typeface="Helvetica Neue"/>
                        </a:rPr>
                        <a:t>0.01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Helvetica Neue Light"/>
                          <a:ea typeface="Helvetica Neue Light"/>
                          <a:cs typeface="Helvetica Neue Light"/>
                          <a:sym typeface="Helvetica Neue"/>
                        </a:rPr>
                        <a:t>0.999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521964"/>
                  </a:ext>
                </a:extLst>
              </a:tr>
              <a:tr h="448746">
                <a:tc>
                  <a:txBody>
                    <a:bodyPr/>
                    <a:lstStyle/>
                    <a:p>
                      <a:r>
                        <a:rPr lang="en-US" sz="2000" b="1" dirty="0"/>
                        <a:t>SVR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Helvetica Neue Light"/>
                          <a:ea typeface="Helvetica Neue Light"/>
                          <a:cs typeface="Helvetica Neue Light"/>
                          <a:sym typeface="Helvetica Neue"/>
                        </a:rPr>
                        <a:t>0.015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Helvetica Neue Light"/>
                          <a:ea typeface="Helvetica Neue Light"/>
                          <a:cs typeface="Helvetica Neue Light"/>
                          <a:sym typeface="Helvetica Neue"/>
                        </a:rPr>
                        <a:t>0.121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Helvetica Neue Light"/>
                          <a:ea typeface="Helvetica Neue Light"/>
                          <a:cs typeface="Helvetica Neue Light"/>
                          <a:sym typeface="Helvetica Neue"/>
                        </a:rPr>
                        <a:t>0.063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Helvetica Neue Light"/>
                          <a:ea typeface="Helvetica Neue Light"/>
                          <a:cs typeface="Helvetica Neue Light"/>
                          <a:sym typeface="Helvetica Neue"/>
                        </a:rPr>
                        <a:t>0.952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62762"/>
                  </a:ext>
                </a:extLst>
              </a:tr>
              <a:tr h="448746">
                <a:tc>
                  <a:txBody>
                    <a:bodyPr/>
                    <a:lstStyle/>
                    <a:p>
                      <a:r>
                        <a:rPr lang="en-US" sz="2000" b="1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Helvetica Neue Light"/>
                          <a:ea typeface="Helvetica Neue Light"/>
                          <a:cs typeface="Helvetica Neue Light"/>
                          <a:sym typeface="Helvetica Neue"/>
                        </a:rPr>
                        <a:t>0.002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Helvetica Neue Light"/>
                          <a:ea typeface="Helvetica Neue Light"/>
                          <a:cs typeface="Helvetica Neue Light"/>
                          <a:sym typeface="Helvetica Neue"/>
                        </a:rPr>
                        <a:t>0.042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Helvetica Neue Light"/>
                          <a:ea typeface="Helvetica Neue Light"/>
                          <a:cs typeface="Helvetica Neue Light"/>
                          <a:sym typeface="Helvetica Neue"/>
                        </a:rPr>
                        <a:t>0.028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Helvetica Neue Light"/>
                          <a:ea typeface="Helvetica Neue Light"/>
                          <a:cs typeface="Helvetica Neue Light"/>
                          <a:sym typeface="Helvetica Neue"/>
                        </a:rPr>
                        <a:t>0.994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4303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E7ADA-8433-98AF-53D5-DE1C674BC026}"/>
              </a:ext>
            </a:extLst>
          </p:cNvPr>
          <p:cNvSpPr txBox="1"/>
          <p:nvPr/>
        </p:nvSpPr>
        <p:spPr>
          <a:xfrm>
            <a:off x="7703821" y="7336861"/>
            <a:ext cx="3817620" cy="1329330"/>
          </a:xfrm>
          <a:prstGeom prst="rect">
            <a:avLst/>
          </a:prstGeom>
          <a:noFill/>
          <a:ln w="12700" cap="flat">
            <a:solidFill>
              <a:srgbClr val="160202"/>
            </a:solidFill>
            <a:prstDash val="dash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91440" rIns="91440" bIns="91440" numCol="1" spcCol="38100" rtlCol="0" anchor="t">
            <a:normAutofit lnSpcReduction="1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160202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MSE:</a:t>
            </a:r>
            <a:r>
              <a:rPr kumimoji="0" lang="zh-TW" altLang="en-US" sz="2000" b="0" i="0" u="none" strike="noStrike" cap="none" spc="0" normalizeH="0" baseline="0" dirty="0">
                <a:ln>
                  <a:noFill/>
                </a:ln>
                <a:solidFill>
                  <a:srgbClr val="160202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altLang="zh-TW" sz="2000" dirty="0">
                <a:solidFill>
                  <a:srgbClr val="160202"/>
                </a:solidFill>
              </a:rPr>
              <a:t>Mean Square Error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160202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RMSE: Root Mean Square Error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160202"/>
                </a:solidFill>
              </a:rPr>
              <a:t>MAE: Mean Absolute Error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160202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R2: R squ</a:t>
            </a:r>
            <a:r>
              <a:rPr lang="en-US" altLang="zh-TW" sz="2000" dirty="0">
                <a:solidFill>
                  <a:srgbClr val="160202"/>
                </a:solidFill>
              </a:rPr>
              <a:t>are</a:t>
            </a:r>
            <a:endParaRPr kumimoji="0" lang="en-US" altLang="zh-TW" sz="2000" b="0" i="0" u="none" strike="noStrike" cap="none" spc="0" normalizeH="0" baseline="0" dirty="0">
              <a:ln>
                <a:noFill/>
              </a:ln>
              <a:solidFill>
                <a:srgbClr val="160202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735302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FA808-7666-83AE-36D7-FE080181A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F7184ED1-BC49-2DF9-863F-97B14CBE106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C3DE1804-BC59-A66F-2CEC-D2FECCB5E80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Trading Strategy and Back Testing</a:t>
            </a:r>
            <a:endParaRPr dirty="0"/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5B0378A3-8C01-F070-0415-B35715FB3230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768509" y="921220"/>
            <a:ext cx="11467783" cy="6098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Trading Strategy and Back Testing</a:t>
            </a:r>
            <a:endParaRPr dirty="0"/>
          </a:p>
        </p:txBody>
      </p:sp>
      <p:sp>
        <p:nvSpPr>
          <p:cNvPr id="84" name="Use…">
            <a:extLst>
              <a:ext uri="{FF2B5EF4-FFF2-40B4-BE49-F238E27FC236}">
                <a16:creationId xmlns:a16="http://schemas.microsoft.com/office/drawing/2014/main" id="{A4000E30-A725-996D-4D53-33FF4858E794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42573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2800" dirty="0">
                <a:solidFill>
                  <a:srgbClr val="160202"/>
                </a:solidFill>
              </a:rPr>
              <a:t>Predictions from the models are translated into trading signals based on thresholds (θ) derived from historical analysis with </a:t>
            </a:r>
            <a:r>
              <a:rPr lang="en-US" sz="2800" b="1" dirty="0">
                <a:solidFill>
                  <a:srgbClr val="160202"/>
                </a:solidFill>
              </a:rPr>
              <a:t>θ = 0.001</a:t>
            </a:r>
            <a:r>
              <a:rPr lang="en-US" sz="2800" dirty="0">
                <a:solidFill>
                  <a:srgbClr val="160202"/>
                </a:solidFill>
              </a:rPr>
              <a:t>:</a:t>
            </a:r>
          </a:p>
          <a:p>
            <a:pPr marL="444500" indent="-444500">
              <a:lnSpc>
                <a:spcPts val="4500"/>
              </a:lnSpc>
              <a:spcBef>
                <a:spcPts val="1200"/>
              </a:spcBef>
              <a:spcAft>
                <a:spcPts val="600"/>
              </a:spcAft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2800" dirty="0">
                <a:solidFill>
                  <a:srgbClr val="160202"/>
                </a:solidFill>
              </a:rPr>
              <a:t>Trading strategy determine the </a:t>
            </a:r>
            <a:r>
              <a:rPr lang="en-US" sz="2800" b="1" dirty="0">
                <a:solidFill>
                  <a:srgbClr val="160202"/>
                </a:solidFill>
              </a:rPr>
              <a:t>best time </a:t>
            </a:r>
            <a:r>
              <a:rPr lang="en-US" sz="2800" dirty="0">
                <a:solidFill>
                  <a:srgbClr val="160202"/>
                </a:solidFill>
              </a:rPr>
              <a:t>to buy/sell cryptocurrency with </a:t>
            </a:r>
            <a:r>
              <a:rPr lang="en-US" sz="2800" b="1" dirty="0">
                <a:solidFill>
                  <a:srgbClr val="160202"/>
                </a:solidFill>
              </a:rPr>
              <a:t>Price Rate of Change per second</a:t>
            </a:r>
            <a:r>
              <a:rPr lang="en-US" sz="2800" dirty="0">
                <a:solidFill>
                  <a:srgbClr val="160202"/>
                </a:solidFill>
              </a:rPr>
              <a:t>. 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rPr lang="en-US" sz="2800" b="1" dirty="0">
                <a:solidFill>
                  <a:srgbClr val="160202"/>
                </a:solidFill>
              </a:rPr>
              <a:t>Signal = 1 </a:t>
            </a:r>
            <a:r>
              <a:rPr lang="en-US" sz="2800" dirty="0">
                <a:solidFill>
                  <a:srgbClr val="160202"/>
                </a:solidFill>
              </a:rPr>
              <a:t>if (</a:t>
            </a:r>
            <a:r>
              <a:rPr lang="en-US" sz="2800" dirty="0" err="1">
                <a:solidFill>
                  <a:srgbClr val="160202"/>
                </a:solidFill>
              </a:rPr>
              <a:t>P_pred</a:t>
            </a:r>
            <a:r>
              <a:rPr lang="en-US" sz="2800" dirty="0">
                <a:solidFill>
                  <a:srgbClr val="160202"/>
                </a:solidFill>
              </a:rPr>
              <a:t> - </a:t>
            </a:r>
            <a:r>
              <a:rPr lang="en-US" sz="2800" dirty="0" err="1">
                <a:solidFill>
                  <a:srgbClr val="160202"/>
                </a:solidFill>
              </a:rPr>
              <a:t>P_current</a:t>
            </a:r>
            <a:r>
              <a:rPr lang="en-US" sz="2800" dirty="0">
                <a:solidFill>
                  <a:srgbClr val="160202"/>
                </a:solidFill>
              </a:rPr>
              <a:t>) / </a:t>
            </a:r>
            <a:r>
              <a:rPr lang="en-US" sz="2800" dirty="0" err="1">
                <a:solidFill>
                  <a:srgbClr val="160202"/>
                </a:solidFill>
              </a:rPr>
              <a:t>P_current</a:t>
            </a:r>
            <a:r>
              <a:rPr lang="en-US" sz="2800" dirty="0">
                <a:solidFill>
                  <a:srgbClr val="160202"/>
                </a:solidFill>
              </a:rPr>
              <a:t> &gt; θ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rPr lang="en-US" sz="2800" b="1" dirty="0">
                <a:solidFill>
                  <a:srgbClr val="160202"/>
                </a:solidFill>
              </a:rPr>
              <a:t>Signal = -1 </a:t>
            </a:r>
            <a:r>
              <a:rPr lang="en-US" sz="2800" dirty="0">
                <a:solidFill>
                  <a:srgbClr val="160202"/>
                </a:solidFill>
              </a:rPr>
              <a:t>if (</a:t>
            </a:r>
            <a:r>
              <a:rPr lang="en-US" sz="2800" dirty="0" err="1">
                <a:solidFill>
                  <a:srgbClr val="160202"/>
                </a:solidFill>
              </a:rPr>
              <a:t>P_pred</a:t>
            </a:r>
            <a:r>
              <a:rPr lang="en-US" sz="2800" dirty="0">
                <a:solidFill>
                  <a:srgbClr val="160202"/>
                </a:solidFill>
              </a:rPr>
              <a:t> - </a:t>
            </a:r>
            <a:r>
              <a:rPr lang="en-US" sz="2800" dirty="0" err="1">
                <a:solidFill>
                  <a:srgbClr val="160202"/>
                </a:solidFill>
              </a:rPr>
              <a:t>P_current</a:t>
            </a:r>
            <a:r>
              <a:rPr lang="en-US" sz="2800" dirty="0">
                <a:solidFill>
                  <a:srgbClr val="160202"/>
                </a:solidFill>
              </a:rPr>
              <a:t>) / </a:t>
            </a:r>
            <a:r>
              <a:rPr lang="en-US" sz="2800" dirty="0" err="1">
                <a:solidFill>
                  <a:srgbClr val="160202"/>
                </a:solidFill>
              </a:rPr>
              <a:t>P_current</a:t>
            </a:r>
            <a:r>
              <a:rPr lang="en-US" sz="2800" dirty="0">
                <a:solidFill>
                  <a:srgbClr val="160202"/>
                </a:solidFill>
              </a:rPr>
              <a:t> &lt; -θ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rPr lang="en-US" sz="2800" b="1" dirty="0">
                <a:solidFill>
                  <a:srgbClr val="160202"/>
                </a:solidFill>
              </a:rPr>
              <a:t>Signal = 0 </a:t>
            </a:r>
            <a:r>
              <a:rPr lang="en-US" sz="2800" dirty="0">
                <a:solidFill>
                  <a:srgbClr val="160202"/>
                </a:solidFill>
              </a:rPr>
              <a:t>otherwise</a:t>
            </a:r>
          </a:p>
          <a:p>
            <a:pPr marL="444500" indent="-444500">
              <a:lnSpc>
                <a:spcPts val="4500"/>
              </a:lnSpc>
              <a:spcBef>
                <a:spcPts val="1200"/>
              </a:spcBef>
              <a:spcAft>
                <a:spcPts val="1200"/>
              </a:spcAft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2800" dirty="0">
                <a:solidFill>
                  <a:srgbClr val="160202"/>
                </a:solidFill>
              </a:rPr>
              <a:t>A </a:t>
            </a:r>
            <a:r>
              <a:rPr lang="en-US" sz="2800" b="1" dirty="0">
                <a:solidFill>
                  <a:srgbClr val="160202"/>
                </a:solidFill>
              </a:rPr>
              <a:t>stop-loss</a:t>
            </a:r>
            <a:r>
              <a:rPr lang="en-US" sz="2800" dirty="0">
                <a:solidFill>
                  <a:srgbClr val="160202"/>
                </a:solidFill>
              </a:rPr>
              <a:t> mechanism is integrated to mitigate potential risks from adverse price movements.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sz="2800" dirty="0">
              <a:solidFill>
                <a:srgbClr val="160202"/>
              </a:solidFill>
            </a:endParaRPr>
          </a:p>
        </p:txBody>
      </p:sp>
      <p:sp>
        <p:nvSpPr>
          <p:cNvPr id="85" name="Title">
            <a:extLst>
              <a:ext uri="{FF2B5EF4-FFF2-40B4-BE49-F238E27FC236}">
                <a16:creationId xmlns:a16="http://schemas.microsoft.com/office/drawing/2014/main" id="{75DE6D78-C0B8-ECF8-F0E6-A3CCCF827B2B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8292890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C6638-F660-958F-71FD-462F07D61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B109E0F9-479B-6FE3-C07C-1F2B40D67D5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0F6316E7-7FEC-74C7-A05B-B4ED79FD16CC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Trading Strategy and Back Testing</a:t>
            </a:r>
            <a:endParaRPr dirty="0"/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35097D04-7629-CE18-5E81-1AC7C383471F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Back Testing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Use…">
                <a:extLst>
                  <a:ext uri="{FF2B5EF4-FFF2-40B4-BE49-F238E27FC236}">
                    <a16:creationId xmlns:a16="http://schemas.microsoft.com/office/drawing/2014/main" id="{7D844426-07EF-3297-35BC-02A3EAEF344C}"/>
                  </a:ext>
                </a:extLst>
              </p:cNvPr>
              <p:cNvSpPr txBox="1">
                <a:spLocks noGrp="1"/>
              </p:cNvSpPr>
              <p:nvPr>
                <p:ph type="body" idx="23"/>
              </p:nvPr>
            </p:nvSpPr>
            <p:spPr>
              <a:xfrm>
                <a:off x="761999" y="1581810"/>
                <a:ext cx="11467783" cy="7248844"/>
              </a:xfrm>
              <a:prstGeom prst="rect">
                <a:avLst/>
              </a:prstGeom>
            </p:spPr>
            <p:txBody>
              <a:bodyPr/>
              <a:lstStyle/>
              <a:p>
                <a:pPr marL="444500" indent="-444500">
                  <a:lnSpc>
                    <a:spcPts val="45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599E"/>
                  </a:buClr>
                  <a:buSzPct val="100000"/>
                  <a:buFontTx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800" dirty="0">
                    <a:solidFill>
                      <a:srgbClr val="160202"/>
                    </a:solidFill>
                  </a:rPr>
                  <a:t>Market indicators to implement back testing. The strategy parameters, including θ, are optimized during back testing.:</a:t>
                </a:r>
              </a:p>
              <a:p>
                <a:pPr marL="444500" indent="-44450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rPr lang="en-US" altLang="en-US" sz="3000" b="1" dirty="0">
                    <a:solidFill>
                      <a:srgbClr val="160202"/>
                    </a:solidFill>
                    <a:ea typeface="+mn-ea"/>
                  </a:rPr>
                  <a:t>Sharpe Ratio (SR)</a:t>
                </a:r>
                <a:r>
                  <a:rPr lang="en-US" altLang="en-US" sz="3000" dirty="0">
                    <a:solidFill>
                      <a:srgbClr val="160202"/>
                    </a:solidFill>
                    <a:ea typeface="+mn-ea"/>
                  </a:rPr>
                  <a:t>: </a:t>
                </a:r>
                <a:r>
                  <a:rPr lang="en-US" altLang="en-US" sz="2800" dirty="0">
                    <a:solidFill>
                      <a:srgbClr val="160202"/>
                    </a:solidFill>
                    <a:ea typeface="+mn-ea"/>
                  </a:rPr>
                  <a:t>Measures the </a:t>
                </a:r>
                <a:r>
                  <a:rPr lang="en-US" altLang="en-US" sz="2800" b="1" dirty="0">
                    <a:solidFill>
                      <a:srgbClr val="160202"/>
                    </a:solidFill>
                    <a:ea typeface="+mn-ea"/>
                  </a:rPr>
                  <a:t>risk-adjusted return </a:t>
                </a:r>
                <a:r>
                  <a:rPr lang="en-US" altLang="en-US" sz="2800" dirty="0">
                    <a:solidFill>
                      <a:srgbClr val="160202"/>
                    </a:solidFill>
                    <a:ea typeface="+mn-ea"/>
                  </a:rPr>
                  <a:t>of an investment. A higher Sharpe ratio indicates better risk-adjusted performance.</a:t>
                </a:r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  <a:buClr>
                    <a:srgbClr val="00599E"/>
                  </a:buClr>
                  <a:buSzPct val="100000"/>
                  <a:defRPr sz="3000">
                    <a:solidFill>
                      <a:srgbClr val="5A5F5E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solidFill>
                            <a:srgbClr val="16020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𝑆𝑅</m:t>
                      </m:r>
                      <m:r>
                        <a:rPr lang="en-US" altLang="en-US" sz="2800" b="0" i="1" smtClean="0">
                          <a:solidFill>
                            <a:srgbClr val="16020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16020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800" dirty="0">
                  <a:solidFill>
                    <a:srgbClr val="160202"/>
                  </a:solidFill>
                  <a:ea typeface="+mn-ea"/>
                </a:endParaRPr>
              </a:p>
              <a:p>
                <a:pPr lvl="2">
                  <a:buClr>
                    <a:srgbClr val="00599E"/>
                  </a:buClr>
                  <a:buSzPct val="100000"/>
                  <a:defRPr sz="3000">
                    <a:solidFill>
                      <a:srgbClr val="5A5F5E"/>
                    </a:solidFill>
                  </a:defRPr>
                </a:pPr>
                <a:r>
                  <a:rPr lang="en-US" altLang="en-US" sz="2800" dirty="0">
                    <a:solidFill>
                      <a:srgbClr val="160202"/>
                    </a:solidFill>
                    <a:ea typeface="+mn-ea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𝑅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160202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160202"/>
                    </a:solidFill>
                  </a:rPr>
                  <a:t>​ is the portfolio return,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en-US" sz="2400" i="1">
                        <a:solidFill>
                          <a:srgbClr val="16020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160202"/>
                    </a:solidFill>
                  </a:rPr>
                  <a:t>is the risk-free rate,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16020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sz="2400" i="1">
                        <a:solidFill>
                          <a:srgbClr val="16020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160202"/>
                    </a:solidFill>
                  </a:rPr>
                  <a:t>​ is the standard     </a:t>
                </a:r>
              </a:p>
              <a:p>
                <a:pPr lvl="2">
                  <a:buClr>
                    <a:srgbClr val="00599E"/>
                  </a:buClr>
                  <a:buSzPct val="100000"/>
                  <a:defRPr sz="3000">
                    <a:solidFill>
                      <a:srgbClr val="5A5F5E"/>
                    </a:solidFill>
                  </a:defRPr>
                </a:pPr>
                <a:r>
                  <a:rPr lang="en-US" sz="2400" dirty="0">
                    <a:solidFill>
                      <a:srgbClr val="160202"/>
                    </a:solidFill>
                  </a:rPr>
                  <a:t>deviation of the portfolio's excess return.</a:t>
                </a:r>
              </a:p>
              <a:p>
                <a:pPr marL="444500" indent="-444500">
                  <a:lnSpc>
                    <a:spcPts val="45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rPr lang="en-US" sz="3000" b="1" dirty="0"/>
                  <a:t>Maximum Drawdown (MDD)</a:t>
                </a:r>
                <a:r>
                  <a:rPr lang="en-US" sz="3000" dirty="0"/>
                  <a:t>: </a:t>
                </a:r>
                <a:r>
                  <a:rPr lang="en-US" sz="2800" dirty="0"/>
                  <a:t>Represents the maximum observed loss from a peak to a trough before a new peak is reached.</a:t>
                </a:r>
                <a:endParaRPr lang="en-US" sz="2800" dirty="0">
                  <a:solidFill>
                    <a:srgbClr val="160202"/>
                  </a:solidFill>
                </a:endParaRPr>
              </a:p>
              <a:p>
                <a:pPr>
                  <a:buClr>
                    <a:srgbClr val="00599E"/>
                  </a:buClr>
                  <a:buSzPct val="100000"/>
                  <a:defRPr sz="3000">
                    <a:solidFill>
                      <a:srgbClr val="5A5F5E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160202"/>
                          </a:solidFill>
                          <a:latin typeface="Cambria Math" panose="02040503050406030204" pitchFamily="18" charset="0"/>
                        </a:rPr>
                        <m:t>𝑀𝐷𝐷</m:t>
                      </m:r>
                      <m:r>
                        <a:rPr lang="en-US" sz="2800" b="0" i="1" smtClean="0">
                          <a:solidFill>
                            <a:srgbClr val="16020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</a:rPr>
                            <m:t>𝑃𝑒𝑎𝑘</m:t>
                          </m:r>
                          <m:r>
                            <a:rPr 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</a:rPr>
                            <m:t>𝑇𝑟𝑜𝑢𝑔h</m:t>
                          </m:r>
                          <m:r>
                            <a:rPr 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</a:rPr>
                            <m:t>𝑃𝑒𝑎𝑘</m:t>
                          </m:r>
                          <m:r>
                            <a:rPr 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160202"/>
                  </a:solidFill>
                </a:endParaRPr>
              </a:p>
            </p:txBody>
          </p:sp>
        </mc:Choice>
        <mc:Fallback>
          <p:sp>
            <p:nvSpPr>
              <p:cNvPr id="84" name="Use…">
                <a:extLst>
                  <a:ext uri="{FF2B5EF4-FFF2-40B4-BE49-F238E27FC236}">
                    <a16:creationId xmlns:a16="http://schemas.microsoft.com/office/drawing/2014/main" id="{7D844426-07EF-3297-35BC-02A3EAEF344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3"/>
              </p:nvPr>
            </p:nvSpPr>
            <p:spPr>
              <a:xfrm>
                <a:off x="761999" y="1581810"/>
                <a:ext cx="11467783" cy="7248844"/>
              </a:xfrm>
              <a:prstGeom prst="rect">
                <a:avLst/>
              </a:prstGeom>
              <a:blipFill>
                <a:blip r:embed="rId2"/>
                <a:stretch>
                  <a:fillRect l="-1542" r="-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4679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14E9D-4C1C-8CF5-1EBF-10E38477B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12F8F848-D111-18DB-6043-18E107F375A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8B6DD92B-B8E8-FDC5-04A0-D09DCB9E3DE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Trading Strategy and Back Testing</a:t>
            </a:r>
            <a:endParaRPr dirty="0"/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E185074C-2B54-A825-29D9-D627799F92A7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755809" y="797735"/>
            <a:ext cx="11467783" cy="6098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Back Testing and Mocked Live Trading Implementation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Use…">
                <a:extLst>
                  <a:ext uri="{FF2B5EF4-FFF2-40B4-BE49-F238E27FC236}">
                    <a16:creationId xmlns:a16="http://schemas.microsoft.com/office/drawing/2014/main" id="{7BCC99FF-AA60-3E34-27DA-AA503140C65E}"/>
                  </a:ext>
                </a:extLst>
              </p:cNvPr>
              <p:cNvSpPr txBox="1">
                <a:spLocks noGrp="1"/>
              </p:cNvSpPr>
              <p:nvPr>
                <p:ph type="body" idx="23"/>
              </p:nvPr>
            </p:nvSpPr>
            <p:spPr>
              <a:xfrm>
                <a:off x="761999" y="1581810"/>
                <a:ext cx="11467783" cy="3882601"/>
              </a:xfrm>
              <a:prstGeom prst="rect">
                <a:avLst/>
              </a:prstGeom>
            </p:spPr>
            <p:txBody>
              <a:bodyPr/>
              <a:lstStyle/>
              <a:p>
                <a:pPr marL="444500" indent="-44450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rPr lang="en-US" b="1" dirty="0"/>
                  <a:t>Profitability (Win Rate)</a:t>
                </a:r>
                <a:r>
                  <a:rPr lang="en-US" altLang="en-US" sz="3000" dirty="0">
                    <a:solidFill>
                      <a:srgbClr val="160202"/>
                    </a:solidFill>
                    <a:ea typeface="+mn-ea"/>
                  </a:rPr>
                  <a:t>: </a:t>
                </a:r>
                <a:r>
                  <a:rPr lang="en-US" sz="2800" dirty="0"/>
                  <a:t>Measures the percentage of trades that are profitable.</a:t>
                </a:r>
                <a:endParaRPr lang="en-US" altLang="en-US" sz="2800" b="0" i="1" dirty="0">
                  <a:solidFill>
                    <a:srgbClr val="160202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00599E"/>
                  </a:buClr>
                  <a:buSzPct val="100000"/>
                  <a:defRPr sz="3000">
                    <a:solidFill>
                      <a:srgbClr val="5A5F5E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solidFill>
                            <a:srgbClr val="16020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𝑃𝑟𝑜𝑓𝑖𝑡𝑎𝑏𝑖𝑙𝑖𝑡𝑦</m:t>
                      </m:r>
                      <m:r>
                        <a:rPr lang="en-US" altLang="en-US" sz="2800" b="0" i="1" smtClean="0">
                          <a:solidFill>
                            <a:srgbClr val="16020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 </m:t>
                      </m:r>
                      <m:f>
                        <m:fPr>
                          <m:ctrlP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𝑁𝑢𝑚𝑏𝑒𝑟</m:t>
                          </m:r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𝑜𝑓</m:t>
                          </m:r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𝑊𝑖𝑛𝑛𝑖𝑛𝑔</m:t>
                          </m:r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𝑇𝑟𝑎𝑑𝑒</m:t>
                          </m:r>
                        </m:num>
                        <m:den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𝑇𝑜𝑡𝑎𝑙</m:t>
                          </m:r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𝑁𝑢𝑚𝑏𝑒𝑟</m:t>
                          </m:r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𝑜𝑓</m:t>
                          </m:r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en-US" sz="2800" b="0" i="1" smtClean="0">
                              <a:solidFill>
                                <a:srgbClr val="16020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𝑇𝑟𝑎𝑑𝑒</m:t>
                          </m:r>
                        </m:den>
                      </m:f>
                      <m:r>
                        <a:rPr lang="en-US" altLang="en-US" sz="2800" b="0" i="1" smtClean="0">
                          <a:solidFill>
                            <a:srgbClr val="1602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altLang="en-US" sz="2800" b="0" dirty="0">
                  <a:solidFill>
                    <a:srgbClr val="160202"/>
                  </a:solidFill>
                  <a:ea typeface="Cambria Math" panose="02040503050406030204" pitchFamily="18" charset="0"/>
                </a:endParaRPr>
              </a:p>
              <a:p>
                <a:pPr marL="444500" indent="-444500">
                  <a:lnSpc>
                    <a:spcPts val="45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rPr lang="en-US" sz="3000" b="1" dirty="0"/>
                  <a:t>Range of Market Indicators (</a:t>
                </a:r>
                <a:r>
                  <a:rPr lang="en-US" sz="3000" b="1" dirty="0" err="1"/>
                  <a:t>XGBoost</a:t>
                </a:r>
                <a:r>
                  <a:rPr lang="en-US" sz="3000" b="1" dirty="0"/>
                  <a:t> in real-world live trading):</a:t>
                </a:r>
              </a:p>
              <a:p>
                <a:pPr marL="444500" indent="-444500">
                  <a:lnSpc>
                    <a:spcPts val="45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rPr lang="en-US" sz="3000" b="1" dirty="0"/>
                  <a:t> </a:t>
                </a:r>
                <a:endParaRPr lang="en-US" sz="2800" dirty="0">
                  <a:solidFill>
                    <a:srgbClr val="160202"/>
                  </a:solidFill>
                </a:endParaRPr>
              </a:p>
            </p:txBody>
          </p:sp>
        </mc:Choice>
        <mc:Fallback>
          <p:sp>
            <p:nvSpPr>
              <p:cNvPr id="84" name="Use…">
                <a:extLst>
                  <a:ext uri="{FF2B5EF4-FFF2-40B4-BE49-F238E27FC236}">
                    <a16:creationId xmlns:a16="http://schemas.microsoft.com/office/drawing/2014/main" id="{7BCC99FF-AA60-3E34-27DA-AA503140C65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3"/>
              </p:nvPr>
            </p:nvSpPr>
            <p:spPr>
              <a:xfrm>
                <a:off x="761999" y="1581810"/>
                <a:ext cx="11467783" cy="3882601"/>
              </a:xfrm>
              <a:prstGeom prst="rect">
                <a:avLst/>
              </a:prstGeom>
              <a:blipFill>
                <a:blip r:embed="rId2"/>
                <a:stretch>
                  <a:fillRect l="-1542" t="-785" b="-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93EE69-E611-5A6C-BADC-D6088D70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7736"/>
              </p:ext>
            </p:extLst>
          </p:nvPr>
        </p:nvGraphicFramePr>
        <p:xfrm>
          <a:off x="1367366" y="5027224"/>
          <a:ext cx="11262783" cy="2995648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1978353">
                  <a:extLst>
                    <a:ext uri="{9D8B030D-6E8A-4147-A177-3AD203B41FA5}">
                      <a16:colId xmlns:a16="http://schemas.microsoft.com/office/drawing/2014/main" val="689521089"/>
                    </a:ext>
                  </a:extLst>
                </a:gridCol>
                <a:gridCol w="2597881">
                  <a:extLst>
                    <a:ext uri="{9D8B030D-6E8A-4147-A177-3AD203B41FA5}">
                      <a16:colId xmlns:a16="http://schemas.microsoft.com/office/drawing/2014/main" val="1682324025"/>
                    </a:ext>
                  </a:extLst>
                </a:gridCol>
                <a:gridCol w="4194810">
                  <a:extLst>
                    <a:ext uri="{9D8B030D-6E8A-4147-A177-3AD203B41FA5}">
                      <a16:colId xmlns:a16="http://schemas.microsoft.com/office/drawing/2014/main" val="2826916060"/>
                    </a:ext>
                  </a:extLst>
                </a:gridCol>
                <a:gridCol w="2491739">
                  <a:extLst>
                    <a:ext uri="{9D8B030D-6E8A-4147-A177-3AD203B41FA5}">
                      <a16:colId xmlns:a16="http://schemas.microsoft.com/office/drawing/2014/main" val="3319372467"/>
                    </a:ext>
                  </a:extLst>
                </a:gridCol>
              </a:tblGrid>
              <a:tr h="674864">
                <a:tc>
                  <a:txBody>
                    <a:bodyPr/>
                    <a:lstStyle/>
                    <a:p>
                      <a:r>
                        <a:rPr lang="en-US" sz="24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Common Range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 Trading Strategy</a:t>
                      </a:r>
                    </a:p>
                    <a:p>
                      <a:r>
                        <a:rPr lang="en-US" sz="2400" dirty="0"/>
                        <a:t>(Good/Excellent)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XGBoost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447297"/>
                  </a:ext>
                </a:extLst>
              </a:tr>
              <a:tr h="674864">
                <a:tc>
                  <a:txBody>
                    <a:bodyPr/>
                    <a:lstStyle/>
                    <a:p>
                      <a:r>
                        <a:rPr lang="en-US" sz="2400" dirty="0"/>
                        <a:t>Sharpe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 </a:t>
                      </a:r>
                      <a:r>
                        <a:rPr lang="en-US" altLang="zh-TW" sz="2400" dirty="0"/>
                        <a:t>~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&gt;1.5 / &gt;2.0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-0.034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82613"/>
                  </a:ext>
                </a:extLst>
              </a:tr>
              <a:tr h="674864">
                <a:tc>
                  <a:txBody>
                    <a:bodyPr/>
                    <a:lstStyle/>
                    <a:p>
                      <a:r>
                        <a:rPr lang="en-US" sz="2400" dirty="0"/>
                        <a:t>Maximum Drawdown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10% ~ 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&gt;20% / &gt;10%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579370"/>
                  </a:ext>
                </a:extLst>
              </a:tr>
              <a:tr h="674864">
                <a:tc>
                  <a:txBody>
                    <a:bodyPr/>
                    <a:lstStyle/>
                    <a:p>
                      <a:r>
                        <a:rPr lang="en-US" sz="2400" dirty="0"/>
                        <a:t>Profitability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40% ~ 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&gt;55%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56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0417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BC0E5-FFD8-2BD7-EAFC-DB6121FB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601EEE32-0FF7-41ED-4ED2-BAC3588EF3E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0832217F-2BC3-84C6-70AA-8B7F1D5C732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DD5921D8-9AE1-CFFB-ABF1-C3316AECFDD5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715409" y="911709"/>
            <a:ext cx="11467783" cy="6098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120B8227-939D-E4EB-90D5-FA2857933DB6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52388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In the project, …</a:t>
            </a:r>
            <a:endParaRPr lang="en-US" b="1" dirty="0">
              <a:hlinkClick r:id="rId2"/>
            </a:endParaRP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Crawl meaningful orderbook feature from raw data.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Train four machine learning model, and compare the performance. </a:t>
            </a:r>
            <a:r>
              <a:rPr lang="en-US" dirty="0" err="1"/>
              <a:t>XGBoost</a:t>
            </a:r>
            <a:r>
              <a:rPr lang="en-US" dirty="0"/>
              <a:t> has the best model performance among four ML model.</a:t>
            </a:r>
            <a:endParaRPr lang="en-US" dirty="0">
              <a:hlinkClick r:id="rId2"/>
            </a:endParaRP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Develop trading strategy based on learned model.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Implement back testing on trained </a:t>
            </a:r>
            <a:r>
              <a:rPr lang="en-US" dirty="0" err="1"/>
              <a:t>XGBoost</a:t>
            </a:r>
            <a:r>
              <a:rPr lang="en-US" dirty="0"/>
              <a:t> in real-world live trading environment, model performance is under expectation.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48C7ECE2-7C90-D8A5-CAE2-B47D5C1020F0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</p:spTree>
    <p:extLst>
      <p:ext uri="{BB962C8B-B14F-4D97-AF65-F5344CB8AC3E}">
        <p14:creationId xmlns:p14="http://schemas.microsoft.com/office/powerpoint/2010/main" val="5009464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8E447-996E-552E-4257-95C670CD3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燈片編號">
            <a:extLst>
              <a:ext uri="{FF2B5EF4-FFF2-40B4-BE49-F238E27FC236}">
                <a16:creationId xmlns:a16="http://schemas.microsoft.com/office/drawing/2014/main" id="{5B83D94F-E98C-3997-75E6-97CC8AC0323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134" name="Styleguide">
            <a:extLst>
              <a:ext uri="{FF2B5EF4-FFF2-40B4-BE49-F238E27FC236}">
                <a16:creationId xmlns:a16="http://schemas.microsoft.com/office/drawing/2014/main" id="{A88890F9-4A6F-DA61-8DCE-1DE3AD31049C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Styleguide</a:t>
            </a:r>
          </a:p>
        </p:txBody>
      </p:sp>
      <p:sp>
        <p:nvSpPr>
          <p:cNvPr id="135" name="Figures">
            <a:extLst>
              <a:ext uri="{FF2B5EF4-FFF2-40B4-BE49-F238E27FC236}">
                <a16:creationId xmlns:a16="http://schemas.microsoft.com/office/drawing/2014/main" id="{8934D40F-CE33-D5F9-F1C5-DE154348DC3B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715409" y="6927410"/>
            <a:ext cx="11467783" cy="6098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Reference</a:t>
            </a:r>
            <a:endParaRPr dirty="0"/>
          </a:p>
        </p:txBody>
      </p:sp>
      <p:sp>
        <p:nvSpPr>
          <p:cNvPr id="137" name="IDA Template">
            <a:extLst>
              <a:ext uri="{FF2B5EF4-FFF2-40B4-BE49-F238E27FC236}">
                <a16:creationId xmlns:a16="http://schemas.microsoft.com/office/drawing/2014/main" id="{A95181B9-3624-7131-3B1F-8E173E4F8766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BC72B-F302-C345-195C-42DBFB57CB0C}"/>
              </a:ext>
            </a:extLst>
          </p:cNvPr>
          <p:cNvSpPr txBox="1"/>
          <p:nvPr/>
        </p:nvSpPr>
        <p:spPr>
          <a:xfrm>
            <a:off x="721918" y="7687085"/>
            <a:ext cx="11467783" cy="868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Binance Order Book API: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https://developers.binance.com/docs/derivatives/option/market-data/Order-Book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0" i="0" dirty="0">
                <a:solidFill>
                  <a:srgbClr val="002060"/>
                </a:solidFill>
                <a:effectLst/>
              </a:rPr>
              <a:t>The Short-Term Predictability of Returns in Order Book Markets: a Deep Learning Perspective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sym typeface="Helvetica Neue Light"/>
            </a:endParaRPr>
          </a:p>
        </p:txBody>
      </p:sp>
      <p:sp>
        <p:nvSpPr>
          <p:cNvPr id="2" name="Figures">
            <a:extLst>
              <a:ext uri="{FF2B5EF4-FFF2-40B4-BE49-F238E27FC236}">
                <a16:creationId xmlns:a16="http://schemas.microsoft.com/office/drawing/2014/main" id="{50ED291D-EADF-2168-D140-E03DC30DFA29}"/>
              </a:ext>
            </a:extLst>
          </p:cNvPr>
          <p:cNvSpPr txBox="1">
            <a:spLocks/>
          </p:cNvSpPr>
          <p:nvPr/>
        </p:nvSpPr>
        <p:spPr>
          <a:xfrm>
            <a:off x="755809" y="851431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dirty="0"/>
              <a:t>Future Work</a:t>
            </a:r>
          </a:p>
        </p:txBody>
      </p:sp>
      <p:sp>
        <p:nvSpPr>
          <p:cNvPr id="3" name="Motivate your presentation on 3-10 slides…">
            <a:extLst>
              <a:ext uri="{FF2B5EF4-FFF2-40B4-BE49-F238E27FC236}">
                <a16:creationId xmlns:a16="http://schemas.microsoft.com/office/drawing/2014/main" id="{EFF25168-85E4-C8C1-F362-BD7A8843AA13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93054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Study relationship between simple and complex data and learning model.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Design and modify ML structure, tune model parameters to handle real-world trading environment.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0879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840319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dirty="0"/>
              <a:t>Motivation </a:t>
            </a:r>
            <a:endParaRPr dirty="0"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444500" indent="-444500"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dirty="0"/>
              <a:t>Design of Analysis</a:t>
            </a:r>
          </a:p>
          <a:p>
            <a:pPr marL="444500" indent="-444500"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dirty="0"/>
              <a:t>Data </a:t>
            </a:r>
          </a:p>
          <a:p>
            <a:pPr marL="444500" indent="-444500"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dirty="0"/>
              <a:t>4. Method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dirty="0"/>
              <a:t>5. Experiment and Result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dirty="0"/>
              <a:t>6. Strategy Design and Back Testing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dirty="0"/>
              <a:t>7. Conclusion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ct val="150000"/>
              </a:lnSpc>
              <a:spcAft>
                <a:spcPts val="600"/>
              </a:spcAft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D25B3-E9A2-46BC-6188-A8AF3330C03A}"/>
              </a:ext>
            </a:extLst>
          </p:cNvPr>
          <p:cNvSpPr txBox="1"/>
          <p:nvPr/>
        </p:nvSpPr>
        <p:spPr>
          <a:xfrm>
            <a:off x="1255619" y="3900668"/>
            <a:ext cx="11050325" cy="14698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Pre-processing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accent6"/>
                </a:solidFill>
              </a:rPr>
              <a:t>Feature engineering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Exploratory data analysis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xfrm>
            <a:off x="715409" y="911709"/>
            <a:ext cx="11467783" cy="6098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9701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Cryptocurrency market is renowned for its high volatility and fragmented liquidity across different exchanges.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b="1" dirty="0">
                <a:hlinkClick r:id="rId2"/>
              </a:rPr>
              <a:t>Orderbook Behavior </a:t>
            </a:r>
            <a:r>
              <a:rPr lang="en-US" dirty="0"/>
              <a:t>which reflects real-time market, related to price, volume and liquidity conditions.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Goal: Develop a </a:t>
            </a:r>
            <a:r>
              <a:rPr lang="en-US" b="1" dirty="0"/>
              <a:t>cryptocurrency trading predictive model with </a:t>
            </a:r>
            <a:r>
              <a:rPr lang="en-US" dirty="0"/>
              <a:t>orderbook data.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Why the project is important:</a:t>
            </a:r>
          </a:p>
          <a:p>
            <a:pPr marL="457200" lvl="8" indent="-457200">
              <a:lnSpc>
                <a:spcPts val="4500"/>
              </a:lnSpc>
              <a:buClr>
                <a:srgbClr val="00599E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sz="2800" dirty="0"/>
              <a:t>Study on Orderbook data and behavior</a:t>
            </a:r>
          </a:p>
          <a:p>
            <a:pPr marL="457200" lvl="8" indent="-457200">
              <a:lnSpc>
                <a:spcPts val="4500"/>
              </a:lnSpc>
              <a:buClr>
                <a:srgbClr val="00599E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sz="2800" dirty="0"/>
              <a:t>Risk Management through Liquidity</a:t>
            </a:r>
          </a:p>
          <a:p>
            <a:pPr marL="457200" lvl="8" indent="-457200">
              <a:lnSpc>
                <a:spcPts val="4500"/>
              </a:lnSpc>
              <a:buClr>
                <a:srgbClr val="00599E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5A5F5E"/>
                </a:solidFill>
              </a:defRPr>
            </a:pPr>
            <a:r>
              <a:rPr lang="en-US" sz="2800" dirty="0"/>
              <a:t>Practical use of machine learning model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84661-EBC3-98EF-1531-6C6462914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28F945C0-C093-2BBC-DE99-A93893BFD33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C8A2EEEC-4F41-CADF-03DD-3AE87AA3C1F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Design of Analysis</a:t>
            </a:r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54AF86B2-BB82-5B77-3C02-722CD1DE1074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Design of Analysis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A88315-2AE1-C56A-A973-2FD32BF851F7}"/>
              </a:ext>
            </a:extLst>
          </p:cNvPr>
          <p:cNvSpPr/>
          <p:nvPr/>
        </p:nvSpPr>
        <p:spPr>
          <a:xfrm>
            <a:off x="1143237" y="1774903"/>
            <a:ext cx="3558545" cy="14491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Data Collection</a:t>
            </a:r>
          </a:p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 and Preprocessing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B0802-9649-52DC-61D6-9133022D7E64}"/>
              </a:ext>
            </a:extLst>
          </p:cNvPr>
          <p:cNvSpPr txBox="1"/>
          <p:nvPr/>
        </p:nvSpPr>
        <p:spPr>
          <a:xfrm>
            <a:off x="1364533" y="3367353"/>
            <a:ext cx="33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0202"/>
                </a:solidFill>
              </a:rPr>
              <a:t>Crawl order book data From Binance API, implement rolling window approach.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0C1FD-5CCF-72F0-CAAF-2F6BD62FD672}"/>
              </a:ext>
            </a:extLst>
          </p:cNvPr>
          <p:cNvSpPr/>
          <p:nvPr/>
        </p:nvSpPr>
        <p:spPr>
          <a:xfrm>
            <a:off x="5375305" y="1768413"/>
            <a:ext cx="2602339" cy="14491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Data Featuring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83136-E8AD-0067-0FCC-B7F34E3CC91A}"/>
              </a:ext>
            </a:extLst>
          </p:cNvPr>
          <p:cNvSpPr txBox="1"/>
          <p:nvPr/>
        </p:nvSpPr>
        <p:spPr>
          <a:xfrm>
            <a:off x="5224034" y="3325578"/>
            <a:ext cx="338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0202"/>
                </a:solidFill>
              </a:rPr>
              <a:t>Design and craft meaningful feature from raw data.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4BD40-C832-B918-ED03-166E777247BB}"/>
              </a:ext>
            </a:extLst>
          </p:cNvPr>
          <p:cNvSpPr/>
          <p:nvPr/>
        </p:nvSpPr>
        <p:spPr>
          <a:xfrm>
            <a:off x="8522397" y="1768414"/>
            <a:ext cx="3339166" cy="14556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Model Training and 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BA511-DECE-D829-C2D2-63B5E222CB68}"/>
              </a:ext>
            </a:extLst>
          </p:cNvPr>
          <p:cNvSpPr txBox="1"/>
          <p:nvPr/>
        </p:nvSpPr>
        <p:spPr>
          <a:xfrm>
            <a:off x="8490868" y="3358787"/>
            <a:ext cx="3695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0202"/>
                </a:solidFill>
              </a:rPr>
              <a:t>Design and train different models, including: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60202"/>
                </a:solidFill>
              </a:rPr>
              <a:t>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60202"/>
                </a:solidFill>
              </a:rPr>
              <a:t>Super vector machine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160202"/>
                </a:solidFill>
              </a:rPr>
              <a:t>XGBoost</a:t>
            </a:r>
            <a:endParaRPr lang="en-US" sz="1800" b="1" dirty="0">
              <a:solidFill>
                <a:srgbClr val="16020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60202"/>
                </a:solidFill>
              </a:rPr>
              <a:t>Long-short term machine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89A68-CC41-8A9B-EB6B-03CE1FBEE2E1}"/>
              </a:ext>
            </a:extLst>
          </p:cNvPr>
          <p:cNvSpPr/>
          <p:nvPr/>
        </p:nvSpPr>
        <p:spPr>
          <a:xfrm>
            <a:off x="1091725" y="5656110"/>
            <a:ext cx="3047936" cy="13598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Model Evaluation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EC79E5-F5CD-68A4-24EB-B200B6431DFB}"/>
              </a:ext>
            </a:extLst>
          </p:cNvPr>
          <p:cNvSpPr txBox="1"/>
          <p:nvPr/>
        </p:nvSpPr>
        <p:spPr>
          <a:xfrm>
            <a:off x="1025595" y="7131688"/>
            <a:ext cx="311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160202"/>
                </a:solidFill>
              </a:rPr>
              <a:t>Assess model performance employed metrics </a:t>
            </a:r>
            <a:r>
              <a:rPr lang="en-US" altLang="zh-TW" sz="1800" b="1" dirty="0">
                <a:solidFill>
                  <a:srgbClr val="160202"/>
                </a:solidFill>
              </a:rPr>
              <a:t>MSE, RMSE, MAE, R^2.</a:t>
            </a:r>
            <a:endParaRPr lang="en-US" sz="1800" b="1" dirty="0">
              <a:solidFill>
                <a:srgbClr val="16020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56406E-DD34-6876-4BC8-D65883DE86BD}"/>
              </a:ext>
            </a:extLst>
          </p:cNvPr>
          <p:cNvSpPr/>
          <p:nvPr/>
        </p:nvSpPr>
        <p:spPr>
          <a:xfrm>
            <a:off x="4836920" y="5672714"/>
            <a:ext cx="3140724" cy="13266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Strategy Design and Back Testing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C19A14-6FE4-350E-CC76-61EB31D3E18C}"/>
              </a:ext>
            </a:extLst>
          </p:cNvPr>
          <p:cNvSpPr txBox="1"/>
          <p:nvPr/>
        </p:nvSpPr>
        <p:spPr>
          <a:xfrm>
            <a:off x="4750532" y="7162113"/>
            <a:ext cx="3349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0202"/>
                </a:solidFill>
              </a:rPr>
              <a:t>Design trading strategy based on trained model and back test model with market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60202"/>
                </a:solidFill>
              </a:rPr>
              <a:t>Sharpe Ration</a:t>
            </a:r>
            <a:r>
              <a:rPr lang="zh-TW" altLang="en-US" sz="1800" b="1" dirty="0">
                <a:solidFill>
                  <a:srgbClr val="160202"/>
                </a:solidFill>
              </a:rPr>
              <a:t> </a:t>
            </a:r>
            <a:r>
              <a:rPr lang="en-US" altLang="zh-TW" sz="1800" b="1" dirty="0">
                <a:solidFill>
                  <a:srgbClr val="160202"/>
                </a:solidFill>
              </a:rPr>
              <a:t>(SR)</a:t>
            </a:r>
            <a:endParaRPr lang="en-US" sz="1800" b="1" dirty="0">
              <a:solidFill>
                <a:srgbClr val="16020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60202"/>
                </a:solidFill>
              </a:rPr>
              <a:t>Maximum Drawdown</a:t>
            </a:r>
            <a:r>
              <a:rPr lang="zh-TW" altLang="en-US" sz="1800" b="1" dirty="0">
                <a:solidFill>
                  <a:srgbClr val="160202"/>
                </a:solidFill>
              </a:rPr>
              <a:t> </a:t>
            </a:r>
            <a:r>
              <a:rPr lang="en-US" altLang="zh-TW" sz="1800" b="1" dirty="0">
                <a:solidFill>
                  <a:srgbClr val="160202"/>
                </a:solidFill>
              </a:rPr>
              <a:t>(MDD)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rgbClr val="160202"/>
                </a:solidFill>
              </a:rPr>
              <a:t>Profitability (Win Rate)</a:t>
            </a:r>
            <a:endParaRPr lang="en-US" sz="1800" b="1" dirty="0">
              <a:solidFill>
                <a:srgbClr val="16020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F32431-3B82-12DE-6369-D267AC348AF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701782" y="2493005"/>
            <a:ext cx="673523" cy="6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BA8D9-6B50-66E9-60A5-8D1F26EC800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977644" y="2493005"/>
            <a:ext cx="544753" cy="3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35B936-C187-B801-47C5-4345AFB686B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139661" y="6336030"/>
            <a:ext cx="697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4B2D8F2-5782-2E63-0FBC-F7CD83E7BE7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1091725" y="2496251"/>
            <a:ext cx="10769838" cy="3839779"/>
          </a:xfrm>
          <a:prstGeom prst="bentConnector5">
            <a:avLst>
              <a:gd name="adj1" fmla="val -2123"/>
              <a:gd name="adj2" fmla="val 72880"/>
              <a:gd name="adj3" fmla="val 102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F234968-DC23-9797-1CC9-4ED7CE1967AC}"/>
              </a:ext>
            </a:extLst>
          </p:cNvPr>
          <p:cNvSpPr/>
          <p:nvPr/>
        </p:nvSpPr>
        <p:spPr>
          <a:xfrm>
            <a:off x="8865140" y="5681207"/>
            <a:ext cx="2640872" cy="13266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1BC14-D647-8BC9-5DB7-E93FA9F28209}"/>
              </a:ext>
            </a:extLst>
          </p:cNvPr>
          <p:cNvSpPr txBox="1"/>
          <p:nvPr/>
        </p:nvSpPr>
        <p:spPr>
          <a:xfrm>
            <a:off x="8716190" y="7173268"/>
            <a:ext cx="307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0202"/>
                </a:solidFill>
              </a:rPr>
              <a:t>Interpret model performance and propose a strategy.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31D485-35AA-D543-5D25-AEF6D9E72D0A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7977644" y="6336030"/>
            <a:ext cx="887496" cy="8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826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Data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Data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479868"/>
            <a:ext cx="11467783" cy="52388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>
                <a:hlinkClick r:id="rId2"/>
              </a:rPr>
              <a:t>Binance Order Book API</a:t>
            </a:r>
            <a:r>
              <a:rPr lang="en-US" altLang="zh-TW" dirty="0"/>
              <a:t> : BTC/USDT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Response example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Order book data schematic diagram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8D8B3-6491-C27A-D7F2-48E019AC6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08" y="2781114"/>
            <a:ext cx="5024405" cy="3434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1C3B7-243C-B2D9-3762-1DEE8AB0A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08" y="6718738"/>
            <a:ext cx="6675640" cy="2258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DC674-9759-11B7-7739-AB6014F76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057" y="1599013"/>
            <a:ext cx="2920819" cy="737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33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ADF6D-1BA1-FAEE-6D69-72CF13C6C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25923B63-3E6D-6312-5521-503F0820BA4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49F57C36-64EC-FF40-58BB-35D461C977BD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</a:t>
            </a:r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C01F7899-12BE-CEEE-5101-3C6F2B364A93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755809" y="900541"/>
            <a:ext cx="11467783" cy="6098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Data and Pre-processing</a:t>
            </a:r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78AD6383-C467-6D26-2A1A-A879E8F1546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pic>
        <p:nvPicPr>
          <p:cNvPr id="8" name="Picture 7" descr="A grid of blue and white squares&#10;&#10;Description automatically generated">
            <a:extLst>
              <a:ext uri="{FF2B5EF4-FFF2-40B4-BE49-F238E27FC236}">
                <a16:creationId xmlns:a16="http://schemas.microsoft.com/office/drawing/2014/main" id="{FB30AD94-1127-5A1B-8275-566B385BD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87" y="5298332"/>
            <a:ext cx="5586513" cy="2873457"/>
          </a:xfrm>
          <a:prstGeom prst="rect">
            <a:avLst/>
          </a:prstGeom>
        </p:spPr>
      </p:pic>
      <p:sp>
        <p:nvSpPr>
          <p:cNvPr id="10" name="Use…">
            <a:extLst>
              <a:ext uri="{FF2B5EF4-FFF2-40B4-BE49-F238E27FC236}">
                <a16:creationId xmlns:a16="http://schemas.microsoft.com/office/drawing/2014/main" id="{EF50C2FD-71B5-D67F-5D0D-ADA40BA1568B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584571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Bitcoin (BTC) paired with Tether (USDT)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rPr lang="en-US" dirty="0"/>
              <a:t>Market Dominance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rPr lang="en-US" dirty="0"/>
              <a:t>Liquidity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rPr lang="en-US" dirty="0"/>
              <a:t>Price Stability</a:t>
            </a:r>
          </a:p>
          <a:p>
            <a:pPr marL="889000" lvl="1" indent="-444500">
              <a:lnSpc>
                <a:spcPts val="4500"/>
              </a:lnSpc>
              <a:spcAft>
                <a:spcPts val="600"/>
              </a:spcAft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rPr lang="en-US" dirty="0"/>
              <a:t>Data Quality</a:t>
            </a:r>
            <a:endParaRPr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Implement rolling window approach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48776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3FEE-F9EC-7A00-FFD8-EBD729AF1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DEE43326-7DE4-B346-F4C0-DF65B44EF06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52721E5B-0460-0935-B5D2-ADFEFB8306B2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</a:t>
            </a:r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2ACA0D01-63CE-3A86-C88C-4F7F651170F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Feature Engineering</a:t>
            </a:r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CE4D8894-C2A6-4963-D1BE-7E480E1E5133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Use…">
                <a:extLst>
                  <a:ext uri="{FF2B5EF4-FFF2-40B4-BE49-F238E27FC236}">
                    <a16:creationId xmlns:a16="http://schemas.microsoft.com/office/drawing/2014/main" id="{763D5E14-3119-224C-03BD-8A621D3920C8}"/>
                  </a:ext>
                </a:extLst>
              </p:cNvPr>
              <p:cNvSpPr txBox="1">
                <a:spLocks noGrp="1"/>
              </p:cNvSpPr>
              <p:nvPr>
                <p:ph type="body" idx="23"/>
              </p:nvPr>
            </p:nvSpPr>
            <p:spPr>
              <a:xfrm>
                <a:off x="761999" y="1581811"/>
                <a:ext cx="11467783" cy="6719788"/>
              </a:xfrm>
              <a:prstGeom prst="rect">
                <a:avLst/>
              </a:prstGeom>
            </p:spPr>
            <p:txBody>
              <a:bodyPr/>
              <a:lstStyle/>
              <a:p>
                <a:pPr marL="444500" indent="-444500">
                  <a:lnSpc>
                    <a:spcPts val="4500"/>
                  </a:lnSpc>
                  <a:spcAft>
                    <a:spcPts val="1800"/>
                  </a:spcAft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rPr lang="en-US" dirty="0"/>
                  <a:t>Extract several features from the raw order book dataset for better model learning performance.</a:t>
                </a:r>
              </a:p>
              <a:p>
                <a:pPr marL="444500" indent="-444500">
                  <a:lnSpc>
                    <a:spcPts val="4500"/>
                  </a:lnSpc>
                  <a:spcAft>
                    <a:spcPts val="600"/>
                  </a:spcAft>
                  <a:buClr>
                    <a:srgbClr val="00599E"/>
                  </a:buClr>
                  <a:buSzPct val="100000"/>
                  <a:buChar char="⊡"/>
                  <a:defRPr sz="3000">
                    <a:solidFill>
                      <a:srgbClr val="5A5F5E"/>
                    </a:solidFill>
                  </a:defRPr>
                </a:pPr>
                <a:r>
                  <a:rPr lang="en-US" dirty="0"/>
                  <a:t>To explicitly show cryptocurrency micro-market structure:</a:t>
                </a:r>
              </a:p>
              <a:p>
                <a:pPr marL="889000" lvl="1" indent="-444500">
                  <a:lnSpc>
                    <a:spcPts val="4500"/>
                  </a:lnSpc>
                  <a:spcBef>
                    <a:spcPts val="1200"/>
                  </a:spcBef>
                  <a:spcAft>
                    <a:spcPts val="1800"/>
                  </a:spcAft>
                  <a:buClr>
                    <a:srgbClr val="00599E"/>
                  </a:buClr>
                  <a:buSzPct val="80000"/>
                  <a:buChar char="►"/>
                  <a:defRPr sz="3000">
                    <a:solidFill>
                      <a:srgbClr val="5A5F5E"/>
                    </a:solidFill>
                  </a:defRPr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𝑇𝑎𝑟𝑔𝑒𝑡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type m:val="skw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𝑎𝑠𝑘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𝑏𝑖𝑑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889000" lvl="1" indent="-444500">
                  <a:lnSpc>
                    <a:spcPts val="4500"/>
                  </a:lnSpc>
                  <a:spcBef>
                    <a:spcPts val="1200"/>
                  </a:spcBef>
                  <a:spcAft>
                    <a:spcPts val="1800"/>
                  </a:spcAft>
                  <a:buClr>
                    <a:srgbClr val="00599E"/>
                  </a:buClr>
                  <a:buSzPct val="80000"/>
                  <a:buChar char="►"/>
                  <a:defRPr sz="3000">
                    <a:solidFill>
                      <a:srgbClr val="5A5F5E"/>
                    </a:solidFill>
                  </a:defRPr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𝑆𝑝𝑟𝑒𝑎𝑑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𝑎𝑠𝑘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𝑏𝑖𝑑</m:t>
                        </m:r>
                      </m:sub>
                    </m:sSub>
                  </m:oMath>
                </a14:m>
                <a:r>
                  <a:rPr lang="en-US" sz="2400" dirty="0"/>
                  <a:t> : Product value difference between buyer and seller</a:t>
                </a:r>
              </a:p>
              <a:p>
                <a:pPr marL="889000" lvl="1" indent="-444500">
                  <a:lnSpc>
                    <a:spcPts val="4500"/>
                  </a:lnSpc>
                  <a:spcBef>
                    <a:spcPts val="1200"/>
                  </a:spcBef>
                  <a:spcAft>
                    <a:spcPts val="1800"/>
                  </a:spcAft>
                  <a:buClr>
                    <a:srgbClr val="00599E"/>
                  </a:buClr>
                  <a:buSzPct val="80000"/>
                  <a:buChar char="►"/>
                  <a:defRPr sz="3000">
                    <a:solidFill>
                      <a:srgbClr val="5A5F5E"/>
                    </a:solidFill>
                  </a:defRPr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𝐼𝑚𝑏𝑎𝑙𝑎𝑛𝑐𝑒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𝑉𝑜𝑙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𝑎𝑠𝑘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𝑉𝑜𝑙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𝑏𝑖𝑑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𝑉𝑜𝑙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𝑉𝑜𝑙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𝑎𝑠𝑘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: Strength of volume market trend</a:t>
                </a:r>
              </a:p>
              <a:p>
                <a:pPr marL="889000" lvl="1" indent="-444500">
                  <a:lnSpc>
                    <a:spcPts val="4500"/>
                  </a:lnSpc>
                  <a:spcBef>
                    <a:spcPts val="1200"/>
                  </a:spcBef>
                  <a:spcAft>
                    <a:spcPts val="1800"/>
                  </a:spcAft>
                  <a:buClr>
                    <a:srgbClr val="00599E"/>
                  </a:buClr>
                  <a:buSzPct val="80000"/>
                  <a:buChar char="►"/>
                  <a:defRPr sz="3000">
                    <a:solidFill>
                      <a:srgbClr val="5A5F5E"/>
                    </a:solidFill>
                  </a:defRPr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𝐼𝑚𝑝𝑎𝑐𝑡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𝑚𝑖𝑑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400" dirty="0"/>
              </a:p>
              <a:p>
                <a:pPr marL="889000" lvl="1" indent="-444500">
                  <a:lnSpc>
                    <a:spcPts val="4500"/>
                  </a:lnSpc>
                  <a:spcBef>
                    <a:spcPts val="1200"/>
                  </a:spcBef>
                  <a:spcAft>
                    <a:spcPts val="1800"/>
                  </a:spcAft>
                  <a:buClr>
                    <a:srgbClr val="00599E"/>
                  </a:buClr>
                  <a:buSzPct val="80000"/>
                  <a:buChar char="►"/>
                  <a:defRPr sz="3000">
                    <a:solidFill>
                      <a:srgbClr val="5A5F5E"/>
                    </a:solidFill>
                  </a:defRPr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𝑊𝑒𝑖𝑔h𝑡𝑒𝑑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sz="2400" dirty="0"/>
              </a:p>
            </p:txBody>
          </p:sp>
        </mc:Choice>
        <mc:Fallback>
          <p:sp>
            <p:nvSpPr>
              <p:cNvPr id="9" name="Use…">
                <a:extLst>
                  <a:ext uri="{FF2B5EF4-FFF2-40B4-BE49-F238E27FC236}">
                    <a16:creationId xmlns:a16="http://schemas.microsoft.com/office/drawing/2014/main" id="{763D5E14-3119-224C-03BD-8A621D3920C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3"/>
              </p:nvPr>
            </p:nvSpPr>
            <p:spPr>
              <a:xfrm>
                <a:off x="761999" y="1581811"/>
                <a:ext cx="11467783" cy="6719788"/>
              </a:xfrm>
              <a:prstGeom prst="rect">
                <a:avLst/>
              </a:prstGeom>
              <a:blipFill>
                <a:blip r:embed="rId2"/>
                <a:stretch>
                  <a:fillRect l="-1542" t="-272" r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169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DCAB1-230B-8898-FCD1-7BF6AB447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057BE842-48E6-B87E-0824-0FC53AF74C5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BD2B1B39-2206-3AA9-E923-06250822305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</a:t>
            </a:r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D6B7FFD9-CADA-4D6B-5B8F-F9E41C27214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Exploratory Data Analysis</a:t>
            </a:r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C76C6474-1487-F2FE-1A3B-F9D728BFA512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3189C1-6997-99B6-39AF-253D4E244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4287059"/>
            <a:ext cx="5616306" cy="4680255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B5041785-C70F-50B3-2B4E-FDD564F1B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"/>
          <a:stretch/>
        </p:blipFill>
        <p:spPr>
          <a:xfrm>
            <a:off x="6843916" y="891680"/>
            <a:ext cx="4786911" cy="8075634"/>
          </a:xfrm>
          <a:prstGeom prst="rect">
            <a:avLst/>
          </a:prstGeom>
        </p:spPr>
      </p:pic>
      <p:sp>
        <p:nvSpPr>
          <p:cNvPr id="3" name="Use…">
            <a:extLst>
              <a:ext uri="{FF2B5EF4-FFF2-40B4-BE49-F238E27FC236}">
                <a16:creationId xmlns:a16="http://schemas.microsoft.com/office/drawing/2014/main" id="{65B9C7B2-E1F4-3605-665B-3D1FCB956DDB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847933" y="1718232"/>
            <a:ext cx="11467783" cy="119930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Data distribution</a:t>
            </a:r>
            <a:endParaRPr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Correlation heatmap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1487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82" name="Section Title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84" name="Use…"/>
          <p:cNvSpPr txBox="1">
            <a:spLocks noGrp="1"/>
          </p:cNvSpPr>
          <p:nvPr>
            <p:ph type="body" idx="23"/>
          </p:nvPr>
        </p:nvSpPr>
        <p:spPr>
          <a:xfrm>
            <a:off x="761999" y="1510339"/>
            <a:ext cx="11467783" cy="119930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Split dataset to training(70%) and testing(30%)</a:t>
            </a:r>
            <a:endParaRPr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Train and optimize the below machine learning model</a:t>
            </a:r>
            <a:endParaRPr dirty="0"/>
          </a:p>
        </p:txBody>
      </p:sp>
      <p:sp>
        <p:nvSpPr>
          <p:cNvPr id="85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C8807B-6975-05FC-EA28-4C328D2BF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53284"/>
              </p:ext>
            </p:extLst>
          </p:nvPr>
        </p:nvGraphicFramePr>
        <p:xfrm>
          <a:off x="743484" y="2991070"/>
          <a:ext cx="11125025" cy="5409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350">
                  <a:extLst>
                    <a:ext uri="{9D8B030D-6E8A-4147-A177-3AD203B41FA5}">
                      <a16:colId xmlns:a16="http://schemas.microsoft.com/office/drawing/2014/main" val="1703544296"/>
                    </a:ext>
                  </a:extLst>
                </a:gridCol>
                <a:gridCol w="2042445">
                  <a:extLst>
                    <a:ext uri="{9D8B030D-6E8A-4147-A177-3AD203B41FA5}">
                      <a16:colId xmlns:a16="http://schemas.microsoft.com/office/drawing/2014/main" val="3327443616"/>
                    </a:ext>
                  </a:extLst>
                </a:gridCol>
                <a:gridCol w="2281727">
                  <a:extLst>
                    <a:ext uri="{9D8B030D-6E8A-4147-A177-3AD203B41FA5}">
                      <a16:colId xmlns:a16="http://schemas.microsoft.com/office/drawing/2014/main" val="2166258854"/>
                    </a:ext>
                  </a:extLst>
                </a:gridCol>
                <a:gridCol w="2646963">
                  <a:extLst>
                    <a:ext uri="{9D8B030D-6E8A-4147-A177-3AD203B41FA5}">
                      <a16:colId xmlns:a16="http://schemas.microsoft.com/office/drawing/2014/main" val="828569121"/>
                    </a:ext>
                  </a:extLst>
                </a:gridCol>
                <a:gridCol w="2222540">
                  <a:extLst>
                    <a:ext uri="{9D8B030D-6E8A-4147-A177-3AD203B41FA5}">
                      <a16:colId xmlns:a16="http://schemas.microsoft.com/office/drawing/2014/main" val="1157091786"/>
                    </a:ext>
                  </a:extLst>
                </a:gridCol>
              </a:tblGrid>
              <a:tr h="692167">
                <a:tc>
                  <a:txBody>
                    <a:bodyPr/>
                    <a:lstStyle/>
                    <a:p>
                      <a:r>
                        <a:rPr lang="en-US" sz="2000" b="1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Advantages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Disadvantages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Use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87381"/>
                  </a:ext>
                </a:extLst>
              </a:tr>
              <a:tr h="1179311">
                <a:tc>
                  <a:txBody>
                    <a:bodyPr/>
                    <a:lstStyle/>
                    <a:p>
                      <a:r>
                        <a:rPr lang="en-US" sz="1800" b="1"/>
                        <a:t>Linear Regression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60202"/>
                          </a:solidFill>
                        </a:rPr>
                        <a:t>Predict continuous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60202"/>
                          </a:solidFill>
                        </a:rPr>
                        <a:t>Simple, </a:t>
                      </a:r>
                      <a:r>
                        <a:rPr lang="en-US" sz="1800" b="1" dirty="0">
                          <a:solidFill>
                            <a:srgbClr val="160202"/>
                          </a:solidFill>
                        </a:rPr>
                        <a:t>interpretable</a:t>
                      </a:r>
                      <a:r>
                        <a:rPr lang="en-US" sz="1800" dirty="0">
                          <a:solidFill>
                            <a:srgbClr val="160202"/>
                          </a:solidFill>
                        </a:rPr>
                        <a:t>, efficient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160202"/>
                          </a:solidFill>
                        </a:rPr>
                        <a:t>Assumes linearity, sensitive to outliers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160202"/>
                          </a:solidFill>
                        </a:rPr>
                        <a:t>Price prediction, trend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327319"/>
                  </a:ext>
                </a:extLst>
              </a:tr>
              <a:tr h="1179311">
                <a:tc>
                  <a:txBody>
                    <a:bodyPr/>
                    <a:lstStyle/>
                    <a:p>
                      <a:r>
                        <a:rPr lang="en-US" sz="1800" b="1"/>
                        <a:t>Support Vector Regression (SVR)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160202"/>
                          </a:solidFill>
                        </a:rPr>
                        <a:t>Predict continuous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60202"/>
                          </a:solidFill>
                        </a:rPr>
                        <a:t>Effective in high dimensions, </a:t>
                      </a:r>
                      <a:r>
                        <a:rPr lang="en-US" sz="1800" b="1" dirty="0">
                          <a:solidFill>
                            <a:srgbClr val="160202"/>
                          </a:solidFill>
                        </a:rPr>
                        <a:t>flexible kernel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60202"/>
                          </a:solidFill>
                        </a:rPr>
                        <a:t>Computationally expensive, sensitive to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160202"/>
                          </a:solidFill>
                        </a:rPr>
                        <a:t>Stock price prediction, regression tasks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039346"/>
                  </a:ext>
                </a:extLst>
              </a:tr>
              <a:tr h="1179311">
                <a:tc>
                  <a:txBody>
                    <a:bodyPr/>
                    <a:lstStyle/>
                    <a:p>
                      <a:r>
                        <a:rPr lang="en-US" sz="1800" b="1"/>
                        <a:t>XGBoost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160202"/>
                          </a:solidFill>
                        </a:rPr>
                        <a:t>Boosting for predictions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60202"/>
                          </a:solidFill>
                        </a:rPr>
                        <a:t>Handles </a:t>
                      </a:r>
                      <a:r>
                        <a:rPr lang="en-US" sz="1800" b="1" dirty="0">
                          <a:solidFill>
                            <a:srgbClr val="160202"/>
                          </a:solidFill>
                        </a:rPr>
                        <a:t>large datasets</a:t>
                      </a:r>
                      <a:r>
                        <a:rPr lang="en-US" sz="1800" dirty="0">
                          <a:solidFill>
                            <a:srgbClr val="160202"/>
                          </a:solidFill>
                        </a:rPr>
                        <a:t>, regularization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60202"/>
                          </a:solidFill>
                        </a:rPr>
                        <a:t>Complex to tune, overfitting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60202"/>
                          </a:solidFill>
                        </a:rPr>
                        <a:t>Classification, regression tasks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503259"/>
                  </a:ext>
                </a:extLst>
              </a:tr>
              <a:tr h="1179311">
                <a:tc>
                  <a:txBody>
                    <a:bodyPr/>
                    <a:lstStyle/>
                    <a:p>
                      <a:r>
                        <a:rPr lang="en-US" sz="1800" b="1"/>
                        <a:t>LSTM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160202"/>
                          </a:solidFill>
                        </a:rPr>
                        <a:t>Sequence prediction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60202"/>
                          </a:solidFill>
                        </a:rPr>
                        <a:t>Captures </a:t>
                      </a:r>
                      <a:r>
                        <a:rPr lang="en-US" sz="1800" b="1" dirty="0">
                          <a:solidFill>
                            <a:srgbClr val="160202"/>
                          </a:solidFill>
                        </a:rPr>
                        <a:t>temporal dependencies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160202"/>
                          </a:solidFill>
                        </a:rPr>
                        <a:t>Computationally expensive, requires tuning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60202"/>
                          </a:solidFill>
                        </a:rPr>
                        <a:t>Time series, speech recognition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75404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1207</Words>
  <Application>Microsoft Office PowerPoint</Application>
  <PresentationFormat>Custom</PresentationFormat>
  <Paragraphs>243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Avenir Roman</vt:lpstr>
      <vt:lpstr>DFKai-SB</vt:lpstr>
      <vt:lpstr>Helvetica Neue</vt:lpstr>
      <vt:lpstr>Helvetica Neue Light</vt:lpstr>
      <vt:lpstr>Helvetica Neue Thin</vt:lpstr>
      <vt:lpstr>Lucida Grande</vt:lpstr>
      <vt:lpstr>Arial</vt:lpstr>
      <vt:lpstr>Cambria Math</vt:lpstr>
      <vt:lpstr>Times New Roman</vt:lpstr>
      <vt:lpstr>Showroom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朱致伶</cp:lastModifiedBy>
  <cp:revision>8</cp:revision>
  <dcterms:modified xsi:type="dcterms:W3CDTF">2024-12-08T12:20:25Z</dcterms:modified>
</cp:coreProperties>
</file>