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6"/>
  </p:notesMasterIdLst>
  <p:sldIdLst>
    <p:sldId id="270" r:id="rId3"/>
    <p:sldId id="258" r:id="rId4"/>
    <p:sldId id="257" r:id="rId5"/>
    <p:sldId id="259" r:id="rId6"/>
    <p:sldId id="260" r:id="rId7"/>
    <p:sldId id="272" r:id="rId8"/>
    <p:sldId id="273" r:id="rId9"/>
    <p:sldId id="274" r:id="rId10"/>
    <p:sldId id="275" r:id="rId11"/>
    <p:sldId id="277" r:id="rId12"/>
    <p:sldId id="278" r:id="rId13"/>
    <p:sldId id="280" r:id="rId14"/>
    <p:sldId id="281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0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43915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4900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176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251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26930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531622">
              <a:lnSpc>
                <a:spcPct val="120000"/>
              </a:lnSpc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Predicting Rental Prices with Machine </a:t>
            </a:r>
            <a:r>
              <a:rPr lang="en-US" altLang="zh-TW" sz="5400" dirty="0" err="1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Learning:Insights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 and Applications</a:t>
            </a:r>
          </a:p>
          <a:p>
            <a:pPr defTabSz="531622">
              <a:defRPr sz="5005"/>
            </a:pPr>
            <a:endParaRPr lang="en-US" altLang="zh-TW" sz="5400" dirty="0">
              <a:latin typeface="Microsoft Tai Le" panose="020B0502040204020203" pitchFamily="34" charset="0"/>
              <a:ea typeface="微軟正黑體" panose="020B0604030504040204" pitchFamily="34" charset="-120"/>
              <a:cs typeface="Microsoft Tai Le" panose="020B0502040204020203" pitchFamily="34" charset="0"/>
            </a:endParaRPr>
          </a:p>
          <a:p>
            <a:pPr defTabSz="531622"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Hung-Cheng Chang, </a:t>
            </a:r>
            <a:r>
              <a:rPr lang="zh-TW" altLang="en-US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張宏正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(Jack)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10712825" y="8906615"/>
            <a:ext cx="986117" cy="349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D30F1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2024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D30F1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1209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D30F11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C6CE-1C56-0E50-9FE9-BBDF9D42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A1E02DE5-B935-1E7F-1EF9-942BAB0F47F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F590750C-E1F2-B2D5-69FA-BAE0913EDAD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Hyperparameter</a:t>
            </a:r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00497FFD-90C2-9444-D6EE-3242CA262A3C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FB18EFDE-B66B-DE94-61B4-6AAA7E8C4160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46617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Linear Regression(benchmark)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No hyperparameter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Dicision</a:t>
            </a:r>
            <a:r>
              <a:rPr lang="en-US" altLang="zh-TW" dirty="0"/>
              <a:t> Tree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0318572A-D2A9-33BF-78B0-7D169AFED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77312"/>
              </p:ext>
            </p:extLst>
          </p:nvPr>
        </p:nvGraphicFramePr>
        <p:xfrm>
          <a:off x="5361135" y="3365230"/>
          <a:ext cx="4897534" cy="347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71964" imgH="2676661" progId="Excel.Sheet.12">
                  <p:embed/>
                </p:oleObj>
              </mc:Choice>
              <mc:Fallback>
                <p:oleObj name="Worksheet" r:id="rId2" imgW="3771964" imgH="2676661" progId="Excel.Sheet.12">
                  <p:embed/>
                  <p:pic>
                    <p:nvPicPr>
                      <p:cNvPr id="3" name="物件 2">
                        <a:extLst>
                          <a:ext uri="{FF2B5EF4-FFF2-40B4-BE49-F238E27FC236}">
                            <a16:creationId xmlns:a16="http://schemas.microsoft.com/office/drawing/2014/main" id="{0318572A-D2A9-33BF-78B0-7D169AFED8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1135" y="3365230"/>
                        <a:ext cx="4897534" cy="347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0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EBA17-A8C6-F202-D621-4E5C1A81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C4DDFF2D-69B3-AE7D-963A-9E616D310B9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6293A3E7-D035-4B08-985F-C3EE646D537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Validation &amp; Test</a:t>
            </a:r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565C88DC-A80C-0B5E-AD9E-C756B17837AE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A9678D-6272-FBE9-DCB5-E5CD40DAA9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D3D0314-55A1-BC98-CE5F-84E8C60F3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82753"/>
              </p:ext>
            </p:extLst>
          </p:nvPr>
        </p:nvGraphicFramePr>
        <p:xfrm>
          <a:off x="3048048" y="3559828"/>
          <a:ext cx="6908703" cy="263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048204" imgH="1162186" progId="Excel.Sheet.12">
                  <p:embed/>
                </p:oleObj>
              </mc:Choice>
              <mc:Fallback>
                <p:oleObj name="Worksheet" r:id="rId2" imgW="3048204" imgH="116218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48" y="3559828"/>
                        <a:ext cx="6908703" cy="2633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41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296D6-B9F6-BE70-4621-101A0383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94ABCB19-624D-4AC4-EFD0-F2E5EC73E44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5FC0A861-5951-02E4-172B-21C94BD7ADE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C8ED9324-3EF6-ECED-2730-91731FA227C5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Result</a:t>
            </a:r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D0B7A2-95E7-D1E2-8F4B-FCEA891B2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14CA30A9-7B9C-0F58-07A0-D40116B77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60" y="1620188"/>
            <a:ext cx="8862259" cy="737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965D0-AC44-832E-45FA-285FF89F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>
            <a:extLst>
              <a:ext uri="{FF2B5EF4-FFF2-40B4-BE49-F238E27FC236}">
                <a16:creationId xmlns:a16="http://schemas.microsoft.com/office/drawing/2014/main" id="{4C4B1191-59B7-0342-F3AE-BF70778883D4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269301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531622">
              <a:lnSpc>
                <a:spcPct val="120000"/>
              </a:lnSpc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Predicting Rental Prices with Machine </a:t>
            </a:r>
            <a:r>
              <a:rPr lang="en-US" altLang="zh-TW" sz="5400" dirty="0" err="1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Learning:Insights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 and Applications</a:t>
            </a:r>
          </a:p>
          <a:p>
            <a:pPr defTabSz="531622">
              <a:defRPr sz="5005"/>
            </a:pPr>
            <a:endParaRPr lang="en-US" altLang="zh-TW" sz="5400" dirty="0">
              <a:latin typeface="Microsoft Tai Le" panose="020B0502040204020203" pitchFamily="34" charset="0"/>
              <a:ea typeface="微軟正黑體" panose="020B0604030504040204" pitchFamily="34" charset="-120"/>
              <a:cs typeface="Microsoft Tai Le" panose="020B0502040204020203" pitchFamily="34" charset="0"/>
            </a:endParaRPr>
          </a:p>
          <a:p>
            <a:pPr defTabSz="531622">
              <a:defRPr sz="5005"/>
            </a:pP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Hung-Cheng Chang, </a:t>
            </a:r>
            <a:r>
              <a:rPr lang="zh-TW" altLang="en-US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張宏正</a:t>
            </a:r>
            <a:r>
              <a:rPr lang="en-US" altLang="zh-TW" sz="5400" dirty="0">
                <a:latin typeface="Microsoft Tai Le" panose="020B0502040204020203" pitchFamily="34" charset="0"/>
                <a:ea typeface="微軟正黑體" panose="020B0604030504040204" pitchFamily="34" charset="-120"/>
                <a:cs typeface="Microsoft Tai Le" panose="020B0502040204020203" pitchFamily="34" charset="0"/>
              </a:rPr>
              <a:t>(Jack)</a:t>
            </a:r>
            <a:endParaRPr dirty="0"/>
          </a:p>
        </p:txBody>
      </p:sp>
      <p:sp>
        <p:nvSpPr>
          <p:cNvPr id="52" name="Your name">
            <a:extLst>
              <a:ext uri="{FF2B5EF4-FFF2-40B4-BE49-F238E27FC236}">
                <a16:creationId xmlns:a16="http://schemas.microsoft.com/office/drawing/2014/main" id="{D246CB52-2970-EA88-8AEA-C9C9E440C8D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3" name="Your affiliation">
            <a:extLst>
              <a:ext uri="{FF2B5EF4-FFF2-40B4-BE49-F238E27FC236}">
                <a16:creationId xmlns:a16="http://schemas.microsoft.com/office/drawing/2014/main" id="{708327F6-56DC-6A48-5210-3D6DC2137CE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54" name="20240419 TEN MFS.key">
            <a:extLst>
              <a:ext uri="{FF2B5EF4-FFF2-40B4-BE49-F238E27FC236}">
                <a16:creationId xmlns:a16="http://schemas.microsoft.com/office/drawing/2014/main" id="{C25C89F9-7F08-D307-2DCF-8CD144C3478F}"/>
              </a:ext>
            </a:extLst>
          </p:cNvPr>
          <p:cNvSpPr txBox="1"/>
          <p:nvPr/>
        </p:nvSpPr>
        <p:spPr>
          <a:xfrm>
            <a:off x="10712825" y="8906615"/>
            <a:ext cx="986117" cy="349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/>
          </a:bodyPr>
          <a:lstStyle>
            <a:lvl1pPr>
              <a:defRPr sz="1500"/>
            </a:lvl1pPr>
          </a:lstStyle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D30F1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2024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D30F11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1209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D30F11"/>
              </a:solidFill>
              <a:effectLst/>
              <a:uLnTx/>
              <a:uFillTx/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55641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dirty="0"/>
              <a:t>Motivation </a:t>
            </a:r>
            <a:endParaRPr dirty="0">
              <a:latin typeface="Lucida Grande"/>
              <a:ea typeface="Lucida Grande"/>
              <a:cs typeface="Lucida Grande"/>
              <a:sym typeface="Lucida Grande"/>
            </a:endParaRP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Flow Chart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Data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Method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Result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7307E4-3420-0470-4C5D-3C9CB106D9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46617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In recent years, the housing issue in Taiwan has become a hot topic, which has led to a sharp rise in housing prices.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Rent plays an important role in the housing market, directly reflecting the supply and demand relationship.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It is hoped that the model can serve as a benchmark for both landlords and tenants in deciding rental prices.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82" name="Section Title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Flow Chart</a:t>
            </a:r>
          </a:p>
        </p:txBody>
      </p:sp>
      <p:sp>
        <p:nvSpPr>
          <p:cNvPr id="83" name="Slide Tit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Flow Chart</a:t>
            </a:r>
            <a:endParaRPr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39BE3D-B705-D9AB-2729-C49AEC90BC0B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 descr="一張含有 文字, 螢幕擷取畫面, 字型, 白色 的圖片&#10;&#10;自動產生的描述">
            <a:extLst>
              <a:ext uri="{FF2B5EF4-FFF2-40B4-BE49-F238E27FC236}">
                <a16:creationId xmlns:a16="http://schemas.microsoft.com/office/drawing/2014/main" id="{3B25B19D-78E0-3053-193B-643CA4360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37" y="3855707"/>
            <a:ext cx="10296525" cy="1724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88" name="Styleguide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endParaRPr dirty="0"/>
          </a:p>
        </p:txBody>
      </p:sp>
      <p:sp>
        <p:nvSpPr>
          <p:cNvPr id="89" name="Logo and Links to Quantinar Courselet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Data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0FBEC2FF-6626-8982-2ACC-025BA3657689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2930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Source:</a:t>
            </a:r>
            <a:r>
              <a:rPr lang="zh-TW" altLang="en-US" dirty="0"/>
              <a:t>不動產成交案件</a:t>
            </a:r>
            <a:r>
              <a:rPr lang="en-US" altLang="zh-TW" dirty="0"/>
              <a:t>(</a:t>
            </a:r>
            <a:r>
              <a:rPr lang="en-US" dirty="0"/>
              <a:t>Dept of Land Administration M. O. I.)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Release Date:240811~240921(Total 5 periods)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Size:n</a:t>
            </a:r>
            <a:r>
              <a:rPr lang="en-US" dirty="0"/>
              <a:t>=36498, p=35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23BA09-00F1-C73D-1E01-07167DB8D2A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6E6A5-4C60-1050-AD21-24B313AC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17AFF966-51EE-0655-DC35-59F6D9D5DF6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B2675E9A-2A83-CB41-2AC8-79B7CB9B14A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Preprocessing</a:t>
            </a:r>
            <a:endParaRPr dirty="0"/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229A0192-A727-EBE8-0C17-25E36A489914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Data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6B92FB05-57A9-5C07-C337-FB53F0E674AA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177638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FontTx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Drop nan ratio&gt;0.5 features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Drop</a:t>
            </a:r>
            <a:r>
              <a:rPr lang="zh-TW" altLang="en-US" dirty="0"/>
              <a:t> </a:t>
            </a:r>
            <a:r>
              <a:rPr lang="en-US" altLang="zh-TW" dirty="0"/>
              <a:t>note type features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</p:txBody>
      </p:sp>
      <p:pic>
        <p:nvPicPr>
          <p:cNvPr id="3" name="圖片 2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0697DE4D-B8A0-ADF2-0767-58CACFC2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656" y="3667149"/>
            <a:ext cx="6390521" cy="4262712"/>
          </a:xfrm>
          <a:prstGeom prst="rect">
            <a:avLst/>
          </a:prstGeom>
        </p:spPr>
      </p:pic>
      <p:pic>
        <p:nvPicPr>
          <p:cNvPr id="4" name="圖片 3" descr="一張含有 文字, 螢幕擷取畫面, 平行, 圖表 的圖片&#10;&#10;自動產生的描述">
            <a:extLst>
              <a:ext uri="{FF2B5EF4-FFF2-40B4-BE49-F238E27FC236}">
                <a16:creationId xmlns:a16="http://schemas.microsoft.com/office/drawing/2014/main" id="{2C93DDDA-147A-9172-6CED-72E3AC79B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0" y="3667149"/>
            <a:ext cx="5837924" cy="42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999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8212-7C3C-D3F0-BE2C-2B1DECE9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8B433D7D-028D-5897-C01F-FD831973DDC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43909C3D-6E19-ADB3-EDBC-6D036E20763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Exploratory data analysis</a:t>
            </a:r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9F96A14B-7F5A-8E4E-A98E-7B4233EEBFFF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Data</a:t>
            </a:r>
            <a:endParaRPr dirty="0"/>
          </a:p>
        </p:txBody>
      </p:sp>
      <p:pic>
        <p:nvPicPr>
          <p:cNvPr id="6" name="圖片 5" descr="一張含有 螢幕擷取畫面, 文字, 樣式, 正方形 的圖片&#10;&#10;自動產生的描述">
            <a:extLst>
              <a:ext uri="{FF2B5EF4-FFF2-40B4-BE49-F238E27FC236}">
                <a16:creationId xmlns:a16="http://schemas.microsoft.com/office/drawing/2014/main" id="{8E83B22C-C621-6001-561D-8559498F2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17" y="3121209"/>
            <a:ext cx="5896913" cy="6025506"/>
          </a:xfrm>
          <a:prstGeom prst="rect">
            <a:avLst/>
          </a:prstGeom>
        </p:spPr>
      </p:pic>
      <p:pic>
        <p:nvPicPr>
          <p:cNvPr id="8" name="圖片 7" descr="一張含有 文字, 平行, 行, 圖表 的圖片&#10;&#10;自動產生的描述">
            <a:extLst>
              <a:ext uri="{FF2B5EF4-FFF2-40B4-BE49-F238E27FC236}">
                <a16:creationId xmlns:a16="http://schemas.microsoft.com/office/drawing/2014/main" id="{94C10392-6DD6-1A97-12AC-727CF8A4C9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9" y="3121209"/>
            <a:ext cx="6025506" cy="6025506"/>
          </a:xfrm>
          <a:prstGeom prst="rect">
            <a:avLst/>
          </a:prstGeom>
        </p:spPr>
      </p:pic>
      <p:graphicFrame>
        <p:nvGraphicFramePr>
          <p:cNvPr id="16" name="物件 15">
            <a:extLst>
              <a:ext uri="{FF2B5EF4-FFF2-40B4-BE49-F238E27FC236}">
                <a16:creationId xmlns:a16="http://schemas.microsoft.com/office/drawing/2014/main" id="{89B167F7-A639-317B-52C3-F566BD7D8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59017"/>
              </p:ext>
            </p:extLst>
          </p:nvPr>
        </p:nvGraphicFramePr>
        <p:xfrm>
          <a:off x="1276644" y="1367757"/>
          <a:ext cx="10382279" cy="175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0715481" imgH="1809614" progId="Excel.Sheet.12">
                  <p:embed/>
                </p:oleObj>
              </mc:Choice>
              <mc:Fallback>
                <p:oleObj name="Worksheet" r:id="rId4" imgW="10715481" imgH="18096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6644" y="1367757"/>
                        <a:ext cx="10382279" cy="1753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2220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0E9CE-CC05-368B-1D21-A5A8BCDD0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836DBD30-0637-E803-F632-7E024832CBF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0FE5F913-C3AE-4075-E9E4-804511448C2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Method</a:t>
            </a:r>
            <a:endParaRPr dirty="0"/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4952DF7F-2699-CBDB-D86E-6BF67990C4FC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Method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BA9BDA6F-82D4-D395-E682-6F0BFF87EE20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40847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Linear Regression(benchmark)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Dicision</a:t>
            </a:r>
            <a:r>
              <a:rPr lang="en-US" altLang="zh-TW" dirty="0"/>
              <a:t> Tree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altLang="zh-TW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FEEF9FD-6CBD-BADA-82C7-DD3ED53069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716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0D26A-EF60-DABB-890D-E88AC7CA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>
            <a:extLst>
              <a:ext uri="{FF2B5EF4-FFF2-40B4-BE49-F238E27FC236}">
                <a16:creationId xmlns:a16="http://schemas.microsoft.com/office/drawing/2014/main" id="{6651BA89-E32D-E403-4A7A-EBE4140628D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88" name="Styleguide">
            <a:extLst>
              <a:ext uri="{FF2B5EF4-FFF2-40B4-BE49-F238E27FC236}">
                <a16:creationId xmlns:a16="http://schemas.microsoft.com/office/drawing/2014/main" id="{85F2563D-D71D-F56B-B7CA-71B8D1A3584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Hyperparameter</a:t>
            </a:r>
            <a:endParaRPr dirty="0"/>
          </a:p>
        </p:txBody>
      </p:sp>
      <p:sp>
        <p:nvSpPr>
          <p:cNvPr id="89" name="Logo and Links to Quantinar Courselets">
            <a:extLst>
              <a:ext uri="{FF2B5EF4-FFF2-40B4-BE49-F238E27FC236}">
                <a16:creationId xmlns:a16="http://schemas.microsoft.com/office/drawing/2014/main" id="{AB93C72A-1E46-69D1-9E61-199041F32B67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Method</a:t>
            </a:r>
            <a:endParaRPr dirty="0"/>
          </a:p>
        </p:txBody>
      </p:sp>
      <p:sp>
        <p:nvSpPr>
          <p:cNvPr id="2" name="Give informative axis labels…">
            <a:extLst>
              <a:ext uri="{FF2B5EF4-FFF2-40B4-BE49-F238E27FC236}">
                <a16:creationId xmlns:a16="http://schemas.microsoft.com/office/drawing/2014/main" id="{5F7886D6-E47E-F77A-E68B-A7E15795BEB2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667478" y="2178711"/>
            <a:ext cx="11467783" cy="58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Linear Regression(benchmark)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No hyperparameter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altLang="zh-TW" dirty="0" err="1"/>
              <a:t>Dicision</a:t>
            </a:r>
            <a:r>
              <a:rPr lang="en-US" altLang="zh-TW" dirty="0"/>
              <a:t> Tree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Random Forest</a:t>
            </a:r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  <a:endParaRPr lang="en-US" dirty="0"/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 err="1"/>
              <a:t>XGBoost</a:t>
            </a: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	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dirty="0"/>
              <a:t>Using </a:t>
            </a:r>
            <a:r>
              <a:rPr lang="en-US" dirty="0" err="1"/>
              <a:t>GridSearchCV</a:t>
            </a:r>
            <a:endParaRPr lang="en-US" dirty="0"/>
          </a:p>
          <a:p>
            <a:pPr>
              <a:lnSpc>
                <a:spcPts val="4500"/>
              </a:lnSpc>
              <a:buClr>
                <a:srgbClr val="00599E"/>
              </a:buClr>
              <a:buSzPct val="100000"/>
              <a:defRPr sz="3000">
                <a:solidFill>
                  <a:srgbClr val="5A5F5E"/>
                </a:solidFill>
              </a:defRPr>
            </a:pPr>
            <a:r>
              <a:rPr lang="en-US" dirty="0"/>
              <a:t>	</a:t>
            </a:r>
            <a:r>
              <a:rPr lang="en-US" dirty="0" err="1"/>
              <a:t>scoring:MSE</a:t>
            </a:r>
            <a:r>
              <a:rPr lang="en-US" dirty="0"/>
              <a:t>, </a:t>
            </a:r>
            <a:r>
              <a:rPr lang="en-US" altLang="zh-TW" dirty="0"/>
              <a:t>CV=5</a:t>
            </a:r>
            <a:endParaRPr 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23AAC4ED-225A-7FAC-8981-F55EF607E6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9" name="物件 8">
            <a:extLst>
              <a:ext uri="{FF2B5EF4-FFF2-40B4-BE49-F238E27FC236}">
                <a16:creationId xmlns:a16="http://schemas.microsoft.com/office/drawing/2014/main" id="{A24E929C-B241-FD0D-DB21-9208A4D42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974053"/>
              </p:ext>
            </p:extLst>
          </p:nvPr>
        </p:nvGraphicFramePr>
        <p:xfrm>
          <a:off x="5361135" y="3365229"/>
          <a:ext cx="4897532" cy="347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71964" imgH="2676661" progId="Excel.Sheet.12">
                  <p:embed/>
                </p:oleObj>
              </mc:Choice>
              <mc:Fallback>
                <p:oleObj name="Worksheet" r:id="rId2" imgW="3771964" imgH="2676661" progId="Excel.Sheet.12">
                  <p:embed/>
                  <p:pic>
                    <p:nvPicPr>
                      <p:cNvPr id="9" name="物件 8">
                        <a:extLst>
                          <a:ext uri="{FF2B5EF4-FFF2-40B4-BE49-F238E27FC236}">
                            <a16:creationId xmlns:a16="http://schemas.microsoft.com/office/drawing/2014/main" id="{A24E929C-B241-FD0D-DB21-9208A4D421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1135" y="3365229"/>
                        <a:ext cx="4897532" cy="347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2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252</Words>
  <Application>Microsoft Office PowerPoint</Application>
  <PresentationFormat>自訂</PresentationFormat>
  <Paragraphs>84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Avenir Roman</vt:lpstr>
      <vt:lpstr>Helvetica Neue</vt:lpstr>
      <vt:lpstr>Helvetica Neue Light</vt:lpstr>
      <vt:lpstr>Helvetica Neue Thin</vt:lpstr>
      <vt:lpstr>Lucida Grande</vt:lpstr>
      <vt:lpstr>Microsoft Tai Le</vt:lpstr>
      <vt:lpstr>Showroom</vt:lpstr>
      <vt:lpstr>1_Showroom</vt:lpstr>
      <vt:lpstr>Worksheet</vt:lpstr>
      <vt:lpstr>Microsoft Excel 工作表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HungCheng Chang</cp:lastModifiedBy>
  <cp:revision>5</cp:revision>
  <dcterms:modified xsi:type="dcterms:W3CDTF">2024-12-09T11:18:34Z</dcterms:modified>
</cp:coreProperties>
</file>