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258" r:id="rId3"/>
    <p:sldId id="271" r:id="rId4"/>
    <p:sldId id="257" r:id="rId5"/>
    <p:sldId id="273" r:id="rId6"/>
    <p:sldId id="274" r:id="rId7"/>
    <p:sldId id="276" r:id="rId8"/>
    <p:sldId id="270" r:id="rId9"/>
    <p:sldId id="277" r:id="rId10"/>
    <p:sldId id="278" r:id="rId11"/>
    <p:sldId id="26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5364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72516">
              <a:defRPr sz="5390"/>
            </a:pPr>
            <a:r>
              <a:rPr lang="zh-TW" altLang="en-US" sz="3000" dirty="0"/>
              <a:t>機器學習應用於信用卡詐欺的績效評估</a:t>
            </a:r>
            <a:endParaRPr lang="en-US" altLang="zh-TW" sz="3000" dirty="0"/>
          </a:p>
          <a:p>
            <a:pPr defTabSz="572516">
              <a:defRPr sz="5390"/>
            </a:pPr>
            <a:r>
              <a:rPr lang="en-US" altLang="zh-TW" sz="3000" dirty="0"/>
              <a:t>Performance evaluation of machine learning applications detecting credit card fraud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xfrm>
            <a:off x="773350" y="5011710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  <a:r>
              <a:rPr lang="en-US" altLang="zh-TW" dirty="0"/>
              <a:t>312707033</a:t>
            </a:r>
            <a:r>
              <a:rPr lang="zh-TW" altLang="en-US" dirty="0"/>
              <a:t>包坤達、</a:t>
            </a:r>
            <a:r>
              <a:rPr lang="en-US" altLang="zh-TW" dirty="0"/>
              <a:t>313707048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EA5594A-EFB7-0B10-8D68-8641D4AC5F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E360E-384C-DD79-3F1E-D4A8D7282D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Performance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70AD5-83F6-EEA6-AA6A-86C003B64726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 rot="10800000" flipV="1">
            <a:off x="715405" y="1371855"/>
            <a:ext cx="12289391" cy="758282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1.Confusion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matrix. </a:t>
            </a:r>
            <a:r>
              <a:rPr lang="zh-TW" altLang="en-US" sz="2800">
                <a:solidFill>
                  <a:schemeClr val="bg2"/>
                </a:solidFill>
              </a:rPr>
              <a:t>                        </a:t>
            </a:r>
            <a:r>
              <a:rPr lang="en-US" altLang="zh-TW" sz="2800">
                <a:solidFill>
                  <a:schemeClr val="bg2"/>
                </a:solidFill>
              </a:rPr>
              <a:t>2.F1-score. </a:t>
            </a:r>
            <a:r>
              <a:rPr lang="zh-TW" altLang="en-US" sz="2800">
                <a:solidFill>
                  <a:schemeClr val="bg2"/>
                </a:solidFill>
              </a:rPr>
              <a:t>                 </a:t>
            </a:r>
            <a:r>
              <a:rPr lang="en-US" altLang="zh-TW" sz="2800">
                <a:solidFill>
                  <a:schemeClr val="bg2"/>
                </a:solidFill>
              </a:rPr>
              <a:t>3.AUC/ROC</a:t>
            </a:r>
            <a:r>
              <a:rPr lang="zh-TW" altLang="en-US" sz="280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curve</a:t>
            </a:r>
            <a:endParaRPr lang="zh-TW" altLang="en-US" sz="2800">
              <a:solidFill>
                <a:schemeClr val="bg2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8005F1-2976-70CD-7157-7E9665912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40631-B8E0-10D0-E6F3-0EAA7109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4" y="2281350"/>
            <a:ext cx="4581623" cy="31761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CAB6A-1DD3-2B6B-0936-AB01AC69E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" y="6484073"/>
            <a:ext cx="3423525" cy="19931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342DE9E-098C-6477-3023-B1BEDAF6D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2176093"/>
            <a:ext cx="3722375" cy="70561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9D3EB7-6003-1216-F37E-5CC7D40C3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79" y="3104604"/>
            <a:ext cx="3819120" cy="7582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71C056-2694-B777-AFD4-F5E28A8D75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8" y="2111778"/>
            <a:ext cx="4111869" cy="18177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70BF5B0-E140-ACA4-DE06-D8D5EB609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00" y="4035316"/>
            <a:ext cx="5492099" cy="4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42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t>TEN Template</a:t>
            </a:r>
          </a:p>
        </p:txBody>
      </p:sp>
      <p:sp>
        <p:nvSpPr>
          <p:cNvPr id="140" name="Repeat on last slide the lead picture"/>
          <p:cNvSpPr txBox="1"/>
          <p:nvPr/>
        </p:nvSpPr>
        <p:spPr>
          <a:xfrm>
            <a:off x="4842504" y="5038826"/>
            <a:ext cx="713506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3600"/>
            </a:lvl1pPr>
          </a:lstStyle>
          <a:p>
            <a:r>
              <a:t>Repeat on last slide the lead picture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/>
              <a:t>Motivation </a:t>
            </a:r>
            <a:endParaRPr b="1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Data</a:t>
            </a:r>
            <a:r>
              <a:rPr lang="zh-TW" altLang="en-US" b="1"/>
              <a:t> </a:t>
            </a:r>
            <a:endParaRPr lang="en-US" altLang="zh-TW" b="1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Design</a:t>
            </a:r>
            <a:r>
              <a:rPr lang="zh-TW" altLang="en-US" b="1"/>
              <a:t> </a:t>
            </a:r>
            <a:r>
              <a:rPr lang="en-US" altLang="zh-TW" b="1"/>
              <a:t>of</a:t>
            </a:r>
            <a:r>
              <a:rPr lang="zh-TW" altLang="en-US" b="1"/>
              <a:t> </a:t>
            </a:r>
            <a:r>
              <a:rPr lang="en-US" altLang="zh-TW" b="1"/>
              <a:t>analysis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Empirucal</a:t>
            </a:r>
            <a:r>
              <a:rPr lang="zh-TW" altLang="en-US" b="1"/>
              <a:t> </a:t>
            </a:r>
            <a:r>
              <a:rPr lang="en-US" altLang="zh-TW" b="1"/>
              <a:t>results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/>
              <a:t>Conclusion</a:t>
            </a:r>
            <a:endParaRPr b="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Movitation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216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 is a challenging and typical binary classification problem that involves handling highly imbalanced data.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Researching this problem helps demonstrate the potential of machine learning algorithms in the financial sector, particularly in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improving model performance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addressing data imbalance issues</a:t>
            </a:r>
            <a:r>
              <a:rPr lang="en-US" altLang="zh-TW" dirty="0"/>
              <a:t>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1782C3-9C12-BE4B-4835-6FE56F01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19" y="5551588"/>
            <a:ext cx="10297962" cy="26959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Data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037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F8C42B-B747-0D4F-92B8-A18C98F908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B5BD2-27FC-8BEE-31AD-EC78E360C4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Data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6A8C3-D70D-AF00-4D5A-8F93D320036D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9335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134639-B6FA-23B9-E66A-469DBEE5C3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836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97936-DC5B-2130-8232-8BBD7628F6E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1999" y="4143375"/>
            <a:ext cx="11467783" cy="933589"/>
          </a:xfrm>
        </p:spPr>
        <p:txBody>
          <a:bodyPr/>
          <a:lstStyle/>
          <a:p>
            <a:r>
              <a:rPr lang="en-US" altLang="zh-TW"/>
              <a:t>Design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analysis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463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906887" y="1483861"/>
            <a:ext cx="11178007" cy="6222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used:Decision</a:t>
            </a:r>
            <a:r>
              <a:rPr lang="zh-TW" altLang="en-US" dirty="0"/>
              <a:t> </a:t>
            </a:r>
            <a:r>
              <a:rPr lang="en-US" altLang="zh-TW" dirty="0"/>
              <a:t>tree,RandomForest,XGBoost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A131A6-9AFE-99E7-D4FF-E1D787C9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78000"/>
              </p:ext>
            </p:extLst>
          </p:nvPr>
        </p:nvGraphicFramePr>
        <p:xfrm>
          <a:off x="2094444" y="3117273"/>
          <a:ext cx="8815912" cy="452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956">
                  <a:extLst>
                    <a:ext uri="{9D8B030D-6E8A-4147-A177-3AD203B41FA5}">
                      <a16:colId xmlns:a16="http://schemas.microsoft.com/office/drawing/2014/main" val="4235680921"/>
                    </a:ext>
                  </a:extLst>
                </a:gridCol>
                <a:gridCol w="5001956">
                  <a:extLst>
                    <a:ext uri="{9D8B030D-6E8A-4147-A177-3AD203B41FA5}">
                      <a16:colId xmlns:a16="http://schemas.microsoft.com/office/drawing/2014/main" val="1935622467"/>
                    </a:ext>
                  </a:extLst>
                </a:gridCol>
              </a:tblGrid>
              <a:tr h="593917">
                <a:tc>
                  <a:txBody>
                    <a:bodyPr/>
                    <a:lstStyle/>
                    <a:p>
                      <a:r>
                        <a:rPr lang="en-US" altLang="zh-TW" sz="2400"/>
                        <a:t>Model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Advantages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79449"/>
                  </a:ext>
                </a:extLst>
              </a:tr>
              <a:tr h="1205739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Decision</a:t>
                      </a:r>
                      <a:r>
                        <a:rPr lang="zh-TW" altLang="en-US" sz="2800"/>
                        <a:t> </a:t>
                      </a:r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tree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Ability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handle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imbalanced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Easy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to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interpret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31267"/>
                  </a:ext>
                </a:extLst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RandomForest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Anti-overfitting</a:t>
                      </a:r>
                    </a:p>
                    <a:p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Training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well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for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high-dimensional</a:t>
                      </a:r>
                      <a:r>
                        <a:rPr lang="zh-TW" altLang="en-US" sz="200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>
                          <a:solidFill>
                            <a:schemeClr val="accent3"/>
                          </a:solidFill>
                        </a:rPr>
                        <a:t>data</a:t>
                      </a:r>
                      <a:endParaRPr lang="zh-TW" altLang="en-US" sz="200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499627"/>
                  </a:ext>
                </a:extLst>
              </a:tr>
              <a:tr h="1361647">
                <a:tc>
                  <a:txBody>
                    <a:bodyPr/>
                    <a:lstStyle/>
                    <a:p>
                      <a:r>
                        <a:rPr lang="en-US" altLang="zh-TW" sz="2800">
                          <a:solidFill>
                            <a:schemeClr val="bg2"/>
                          </a:solidFill>
                        </a:rPr>
                        <a:t>XGBoost</a:t>
                      </a:r>
                      <a:endParaRPr lang="zh-TW" altLang="en-US" sz="280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High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accuracy</a:t>
                      </a: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Fast</a:t>
                      </a:r>
                      <a:r>
                        <a:rPr lang="zh-TW" altLang="en-US" sz="2000" u="none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computation</a:t>
                      </a:r>
                    </a:p>
                    <a:p>
                      <a:r>
                        <a:rPr lang="en-US" altLang="zh-TW" sz="2000" u="none">
                          <a:solidFill>
                            <a:schemeClr val="accent3"/>
                          </a:solidFill>
                        </a:rPr>
                        <a:t>Ability to handle imbalanced data</a:t>
                      </a:r>
                      <a:endParaRPr lang="zh-TW" altLang="en-US" sz="2000" u="none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99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34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A2C7C5F-9FCD-C2B7-3DC3-FF05E4617B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F515F-7CF5-CFE5-3B75-A817F16D67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85F35C-8275-A91F-4074-E511EB2E8AD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62000" y="1581811"/>
            <a:ext cx="11467783" cy="292595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27E94-6825-D523-D488-0A6A6536EA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E85F0F-B6E2-2395-21FB-875D7566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9" y="213147"/>
            <a:ext cx="11467782" cy="8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27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169</Words>
  <Application>Microsoft Office PowerPoint</Application>
  <PresentationFormat>自訂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Avenir Roman</vt:lpstr>
      <vt:lpstr>Helvetica Neue</vt:lpstr>
      <vt:lpstr>Helvetica Neue Light</vt:lpstr>
      <vt:lpstr>Helvetica Neue Thin</vt:lpstr>
      <vt:lpstr>Lucida Grande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郭奕伶</cp:lastModifiedBy>
  <cp:revision>13</cp:revision>
  <dcterms:modified xsi:type="dcterms:W3CDTF">2024-11-18T02:47:27Z</dcterms:modified>
</cp:coreProperties>
</file>