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9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5364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QuantLet/Styleguide-and-FAQ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516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516">
              <a:defRPr sz="5390"/>
            </a:pPr>
            <a:r>
              <a:rPr lang="en-US" sz="3000" dirty="0"/>
              <a:t>Machine learning applied to the performance evaluation of credit card fraud detection</a:t>
            </a:r>
            <a:endParaRPr sz="3000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15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16" name="LvB notations 3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LvB notations 3</a:t>
            </a:r>
          </a:p>
        </p:txBody>
      </p:sp>
      <p:sp>
        <p:nvSpPr>
          <p:cNvPr id="117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he for convergence may be written with \mathcal{O}:…"/>
              <p:cNvSpPr txBox="1"/>
              <p:nvPr/>
            </p:nvSpPr>
            <p:spPr>
              <a:xfrm>
                <a:off x="667478" y="2153311"/>
                <a:ext cx="11467783" cy="580542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spAutoFit/>
              </a:bodyPr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The for convergence may be written with \mathcal{O}: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The operator for exponential terms with Euler’s number as the base is defined by \exp: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(1)≈2.718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\overset{\mathcal{L}}{\rightarrow} to write the symbol for convergence in distribution and denote the normal distribution by \mathcal{N}, this produces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lim>
                    </m:limUp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\overset{\operatorname{as.}}{\sim} to write the symbol for asymptotic distribution 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lim>
                        <m:r>
                          <m:rPr>
                            <m:sty m:val="p"/>
                          </m:r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as</m:t>
                        </m:r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  <m:sSup>
                      <m:sSu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To define a function, variable etc. use \overset{\operatorname{def}}{=}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</m:t>
                    </m:r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def</m:t>
                        </m:r>
                      </m:lim>
                    </m:limUp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18" name="The for convergence may be written with \mathcal{O}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" y="2153311"/>
                <a:ext cx="11467783" cy="5805426"/>
              </a:xfrm>
              <a:prstGeom prst="rect">
                <a:avLst/>
              </a:prstGeom>
              <a:blipFill>
                <a:blip r:embed="rId2"/>
                <a:stretch>
                  <a:fillRect l="-1541" t="-315" b="-293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1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22" name="LvB notations 4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LvB notations 4</a:t>
            </a:r>
          </a:p>
        </p:txBody>
      </p:sp>
      <p:sp>
        <p:nvSpPr>
          <p:cNvPr id="123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Use \log for the natural logarithm:…"/>
              <p:cNvSpPr txBox="1"/>
              <p:nvPr/>
            </p:nvSpPr>
            <p:spPr>
              <a:xfrm>
                <a:off x="667478" y="2127911"/>
                <a:ext cx="11467783" cy="29439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spAutoFit/>
              </a:bodyPr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\log for the natural logarithm: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(1)}=1</m:t>
                    </m:r>
                  </m:oMath>
                </a14:m>
                <a:r>
                  <a:t> </a:t>
                </a:r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\mathsf{E} for expectation: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𝖤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\operatorname{P} to write the symbol for 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\operatorname{\mathbf{I}} for the indicator function: </a:t>
                </a:r>
                <a14:m>
                  <m:oMath xmlns:m="http://schemas.openxmlformats.org/officeDocument/2006/math"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\varepsilon instead of epsilon:  </a:t>
                </a:r>
                <a14:m>
                  <m:oMath xmlns:m="http://schemas.openxmlformats.org/officeDocument/2006/math">
                    <m:borderBox>
                      <m:borderBoxPr>
                        <m:hideTop m:val="on"/>
                        <m:hideBot m:val="on"/>
                        <m:hideLeft m:val="on"/>
                        <m:hideRight m:val="on"/>
                        <m:strikeBLTR m:val="on"/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borderBox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t>  </a:t>
                </a:r>
              </a:p>
            </p:txBody>
          </p:sp>
        </mc:Choice>
        <mc:Fallback xmlns="">
          <p:sp>
            <p:nvSpPr>
              <p:cNvPr id="124" name="Use \log for the natural logarithm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" y="2127911"/>
                <a:ext cx="11467783" cy="2943966"/>
              </a:xfrm>
              <a:prstGeom prst="rect">
                <a:avLst/>
              </a:prstGeom>
              <a:blipFill>
                <a:blip r:embed="rId2"/>
                <a:stretch>
                  <a:fillRect l="-1541" t="-621"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27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28" name="Table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Tables</a:t>
            </a:r>
          </a:p>
        </p:txBody>
      </p:sp>
      <p:sp>
        <p:nvSpPr>
          <p:cNvPr id="129" name="Follow the Cambridge University Press Style…"/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2925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Follow the Cambridge University Press Style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Round appropriately (as much information as necessary, as little as possible)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Align decimal points</a:t>
            </a:r>
          </a:p>
        </p:txBody>
      </p:sp>
      <p:sp>
        <p:nvSpPr>
          <p:cNvPr id="130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131" name="pasted-image.pdf" descr="pasted-image.pdf"/>
          <p:cNvPicPr>
            <a:picLocks noChangeAspect="1"/>
          </p:cNvPicPr>
          <p:nvPr/>
        </p:nvPicPr>
        <p:blipFill>
          <a:blip r:embed="rId2">
            <a:alphaModFix amt="79761"/>
          </a:blip>
          <a:stretch>
            <a:fillRect/>
          </a:stretch>
        </p:blipFill>
        <p:spPr>
          <a:xfrm>
            <a:off x="1268214" y="4745065"/>
            <a:ext cx="4829576" cy="1726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4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35" name="Figure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Figures</a:t>
            </a:r>
          </a:p>
        </p:txBody>
      </p:sp>
      <p:sp>
        <p:nvSpPr>
          <p:cNvPr id="136" name="Give informative axis labels…"/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23544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Give informative axis labels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If x- and y-axis are on the same domain, the plot should be square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same color scheme for multiple plots if they show the same content.</a:t>
            </a:r>
          </a:p>
        </p:txBody>
      </p:sp>
      <p:sp>
        <p:nvSpPr>
          <p:cNvPr id="137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t>TEN Template</a:t>
            </a:r>
          </a:p>
        </p:txBody>
      </p:sp>
      <p:sp>
        <p:nvSpPr>
          <p:cNvPr id="140" name="Repeat on last slide the lead picture"/>
          <p:cNvSpPr txBox="1"/>
          <p:nvPr/>
        </p:nvSpPr>
        <p:spPr>
          <a:xfrm>
            <a:off x="4842504" y="5038826"/>
            <a:ext cx="713506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3600"/>
            </a:lvl1pPr>
          </a:lstStyle>
          <a:p>
            <a:r>
              <a:t>Repeat on last slide the lead picture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1782C3-9C12-BE4B-4835-6FE56F01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19" y="5551588"/>
            <a:ext cx="10297962" cy="26959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Advantages of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Decision Trees </a:t>
            </a:r>
            <a:r>
              <a:rPr lang="en-US" altLang="zh-TW" dirty="0"/>
              <a:t>in Fraud Detection: </a:t>
            </a:r>
          </a:p>
          <a:p>
            <a:pPr marL="457200" lvl="2" indent="-457200">
              <a:lnSpc>
                <a:spcPts val="4500"/>
              </a:lnSpc>
              <a:buClr>
                <a:srgbClr val="00599E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Easy to interpret</a:t>
            </a:r>
            <a:r>
              <a:rPr lang="en-US" altLang="zh-TW" dirty="0"/>
              <a:t>: Decision trees are based on a tree-like structure that can intuitively display the decision-making process, which is crucial for fraud detection. </a:t>
            </a:r>
          </a:p>
          <a:p>
            <a:pPr marL="457200" lvl="2" indent="-457200">
              <a:lnSpc>
                <a:spcPts val="4500"/>
              </a:lnSpc>
              <a:buClr>
                <a:srgbClr val="00599E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Ability to handle imbalanced data</a:t>
            </a:r>
            <a:r>
              <a:rPr lang="en-US" altLang="zh-TW" dirty="0"/>
              <a:t>: Decision trees can effectively handle missing values in the data and produce reasonable classification results for imbalanced datasets.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</p:spTree>
    <p:extLst>
      <p:ext uri="{BB962C8B-B14F-4D97-AF65-F5344CB8AC3E}">
        <p14:creationId xmlns:p14="http://schemas.microsoft.com/office/powerpoint/2010/main" val="12561349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12280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t>Motivation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✓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t>Styleguide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Section Title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8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89" name="Logo and Links to Quantinar Courselet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Logo and Links to Quantinar Courselets</a:t>
            </a:r>
          </a:p>
        </p:txBody>
      </p:sp>
      <p:sp>
        <p:nvSpPr>
          <p:cNvPr id="90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91" name="Use Quantinar icon and name as source"/>
          <p:cNvSpPr txBox="1"/>
          <p:nvPr/>
        </p:nvSpPr>
        <p:spPr>
          <a:xfrm>
            <a:off x="667478" y="2124894"/>
            <a:ext cx="11467783" cy="63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lvl1pPr>
          </a:lstStyle>
          <a:p>
            <a:r>
              <a:t>Use Quantinar icon and name as source</a:t>
            </a:r>
          </a:p>
        </p:txBody>
      </p:sp>
      <p:pic>
        <p:nvPicPr>
          <p:cNvPr id="92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1868537"/>
            <a:ext cx="1152666" cy="1152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5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96" name="Logo and Links to Quantlet/GitHub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Logo and Links to Quantlet/GitHub</a:t>
            </a:r>
          </a:p>
        </p:txBody>
      </p:sp>
      <p:sp>
        <p:nvSpPr>
          <p:cNvPr id="97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98" name="Use Quantlet icon and name as source…"/>
          <p:cNvSpPr txBox="1"/>
          <p:nvPr/>
        </p:nvSpPr>
        <p:spPr>
          <a:xfrm>
            <a:off x="667478" y="2124894"/>
            <a:ext cx="11467783" cy="235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Quantlet icon and name as source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Hyperlink both to GitHub repository</a:t>
            </a:r>
          </a:p>
          <a:p>
            <a:pPr marL="342900" indent="-3429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 Change the presentation logo in the master slide (see View/Edit Master Slide, shortcut: Shift-Command-E) </a:t>
            </a:r>
          </a:p>
        </p:txBody>
      </p:sp>
      <p:sp>
        <p:nvSpPr>
          <p:cNvPr id="99" name="Styleguide">
            <a:hlinkClick r:id="rId2"/>
          </p:cNvPr>
          <p:cNvSpPr txBox="1"/>
          <p:nvPr/>
        </p:nvSpPr>
        <p:spPr>
          <a:xfrm>
            <a:off x="7978673" y="2846692"/>
            <a:ext cx="1645007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2700">
                <a:solidFill>
                  <a:srgbClr val="5B5B5B"/>
                </a:solidFill>
              </a:defRPr>
            </a:lvl1pPr>
          </a:lstStyle>
          <a:p>
            <a:r>
              <a:t>Styleguide</a:t>
            </a:r>
          </a:p>
        </p:txBody>
      </p:sp>
      <p:pic>
        <p:nvPicPr>
          <p:cNvPr id="100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0" y="2734660"/>
            <a:ext cx="734818" cy="734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3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04" name="LvB notations 1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LvB notations 1</a:t>
            </a:r>
          </a:p>
        </p:txBody>
      </p:sp>
      <p:sp>
        <p:nvSpPr>
          <p:cNvPr id="105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Use the formula creator within keynote ‘Insert/Equation’…"/>
              <p:cNvSpPr txBox="1"/>
              <p:nvPr/>
            </p:nvSpPr>
            <p:spPr>
              <a:xfrm>
                <a:off x="667478" y="2140611"/>
                <a:ext cx="11467783" cy="46614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spAutoFit/>
              </a:bodyPr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the formula creator within keynote ‘Insert/Equation’</a:t>
                </a:r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All operators are to be defined by \operatorname{}</a:t>
                </a:r>
              </a:p>
              <a:p>
                <a:pPr marL="889000" lvl="1" indent="-444500">
                  <a:lnSpc>
                    <a:spcPts val="4500"/>
                  </a:lnSpc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t>without operatorname: </a:t>
                </a:r>
                <a14:m>
                  <m:oMath xmlns:m="http://schemas.openxmlformats.org/officeDocument/2006/math">
                    <m:borderBox>
                      <m:borderBoxPr>
                        <m:hideTop m:val="on"/>
                        <m:hideBot m:val="on"/>
                        <m:hideLeft m:val="on"/>
                        <m:hideRight m:val="on"/>
                        <m:strikeBLTR m:val="on"/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rderBox>
                  </m:oMath>
                </a14:m>
                <a:endParaRPr/>
              </a:p>
              <a:p>
                <a:pPr marL="889000" lvl="1" indent="-444500">
                  <a:lnSpc>
                    <a:spcPts val="4500"/>
                  </a:lnSpc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t>with operatorname: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Equations covering multiple lines may be written aligned</a:t>
                </a:r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bracket sequence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[{(…)}]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Conventional bracket rules represent and exemption of the rule above. For example: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t> </a:t>
                </a:r>
              </a:p>
            </p:txBody>
          </p:sp>
        </mc:Choice>
        <mc:Fallback xmlns="">
          <p:sp>
            <p:nvSpPr>
              <p:cNvPr id="106" name="Use the formula creator within keynote ‘Insert/Equation’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" y="2140611"/>
                <a:ext cx="11467783" cy="4661495"/>
              </a:xfrm>
              <a:prstGeom prst="rect">
                <a:avLst/>
              </a:prstGeom>
              <a:blipFill>
                <a:blip r:embed="rId2"/>
                <a:stretch>
                  <a:fillRect l="-1541" t="-392" b="-30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9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10" name="LvB notations 2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LvB notations 2</a:t>
            </a:r>
          </a:p>
        </p:txBody>
      </p:sp>
      <p:sp>
        <p:nvSpPr>
          <p:cNvPr id="111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Use ^{\top} to write the transpose symbol:…"/>
              <p:cNvSpPr txBox="1"/>
              <p:nvPr/>
            </p:nvSpPr>
            <p:spPr>
              <a:xfrm>
                <a:off x="667478" y="2140611"/>
                <a:ext cx="11467783" cy="23724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spAutoFit/>
              </a:bodyPr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^{\top} to write the transpose symbol: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=∥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\ldots to write the three dots symbol: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∈{1,…,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\widehat{} and \widetilde{} rather than \hat{}, \tilde{}: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lim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lim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Write norms via \|: 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12" name="Use ^{\top} to write the transpose symbol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" y="2140611"/>
                <a:ext cx="11467783" cy="2372466"/>
              </a:xfrm>
              <a:prstGeom prst="rect">
                <a:avLst/>
              </a:prstGeom>
              <a:blipFill>
                <a:blip r:embed="rId2"/>
                <a:stretch>
                  <a:fillRect l="-1541" t="-771" b="-61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653</Words>
  <Application>Microsoft Office PowerPoint</Application>
  <PresentationFormat>自訂</PresentationFormat>
  <Paragraphs>95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Avenir Roman</vt:lpstr>
      <vt:lpstr>Helvetica Neue</vt:lpstr>
      <vt:lpstr>Helvetica Neue Light</vt:lpstr>
      <vt:lpstr>Helvetica Neue Thin</vt:lpstr>
      <vt:lpstr>Lucida Grande</vt:lpstr>
      <vt:lpstr>Cambria Math</vt:lpstr>
      <vt:lpstr>Wingdings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郭奕伶</cp:lastModifiedBy>
  <cp:revision>7</cp:revision>
  <dcterms:modified xsi:type="dcterms:W3CDTF">2024-10-07T03:37:06Z</dcterms:modified>
</cp:coreProperties>
</file>