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9" r:id="rId3"/>
    <p:sldId id="258" r:id="rId4"/>
    <p:sldId id="271" r:id="rId5"/>
    <p:sldId id="257" r:id="rId6"/>
    <p:sldId id="273" r:id="rId7"/>
    <p:sldId id="274" r:id="rId8"/>
    <p:sldId id="288" r:id="rId9"/>
    <p:sldId id="285" r:id="rId10"/>
    <p:sldId id="286" r:id="rId11"/>
    <p:sldId id="276" r:id="rId12"/>
    <p:sldId id="270" r:id="rId13"/>
    <p:sldId id="277" r:id="rId14"/>
    <p:sldId id="278" r:id="rId15"/>
    <p:sldId id="287" r:id="rId16"/>
    <p:sldId id="280" r:id="rId17"/>
    <p:sldId id="281" r:id="rId18"/>
    <p:sldId id="282" r:id="rId19"/>
    <p:sldId id="301" r:id="rId20"/>
    <p:sldId id="283" r:id="rId21"/>
    <p:sldId id="29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 hasCustomPrompt="1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  <a:endParaRPr>
              <a:solidFill>
                <a:srgbClr val="5A5F5E"/>
              </a:solidFill>
            </a:endParaRP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  <a:endParaRPr>
              <a:solidFill>
                <a:srgbClr val="0A5694"/>
              </a:solidFill>
              <a:hlinkClick r:id="" action="ppaction://noaction"/>
            </a:endParaRP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770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770">
              <a:defRPr sz="5390"/>
            </a:pPr>
            <a:r>
              <a:rPr lang="en-US" altLang="zh-TW" sz="3000" dirty="0"/>
              <a:t>Performance evaluation of machine learning applications detecting credit card fraud</a:t>
            </a:r>
            <a:endParaRPr lang="en-US" altLang="zh-TW"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fontScale="7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 err="1"/>
              <a:t>tree,RandomForest,XGBoost,KNN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476375" y="3046095"/>
          <a:ext cx="9270365" cy="451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510"/>
                <a:gridCol w="2874010"/>
                <a:gridCol w="2442845"/>
              </a:tblGrid>
              <a:tr h="678180">
                <a:tc>
                  <a:txBody>
                    <a:bodyPr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Training set</a:t>
                      </a:r>
                      <a:endParaRPr lang="en-US" altLang="zh-TW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Testing set</a:t>
                      </a:r>
                      <a:endParaRPr lang="en-US" altLang="zh-TW" sz="2400"/>
                    </a:p>
                  </a:txBody>
                  <a:tcPr/>
                </a:tc>
              </a:tr>
              <a:tr h="988695">
                <a:tc>
                  <a:txBody>
                    <a:bodyPr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Decision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tree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70% Data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(SMOTE method)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30% Data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46480">
                <a:tc>
                  <a:txBody>
                    <a:bodyPr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RandomForest</a:t>
                      </a:r>
                      <a:endParaRPr lang="en-US" altLang="zh-TW" sz="2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1074420">
                <a:tc>
                  <a:txBody>
                    <a:bodyPr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XGBoost</a:t>
                      </a:r>
                      <a:endParaRPr lang="en-US" altLang="zh-TW" sz="2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727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KNN</a:t>
                      </a:r>
                      <a:endParaRPr lang="en-US" altLang="zh-CN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图片 6" descr="螢幕擷取畫面 2024-11-25 093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015365"/>
            <a:ext cx="11358245" cy="74714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 rot="10800000" flipV="1">
            <a:off x="460770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2" y="6195148"/>
            <a:ext cx="3423525" cy="19931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Results</a:t>
            </a:r>
            <a:endParaRPr lang="en-US" altLang="zh-TW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1024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0.7150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0.8725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0.5036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0.6386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0.8286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99" y="4663440"/>
            <a:ext cx="561204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螢幕擷取畫面 2024-12-09 101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663440"/>
            <a:ext cx="5205730" cy="41287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0.6323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0.6734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0.5138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0.5829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0.6948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图片 2" descr="螢幕擷取畫面 2024-12-09 012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325" y="4876800"/>
            <a:ext cx="5591175" cy="4114800"/>
          </a:xfrm>
          <a:prstGeom prst="rect">
            <a:avLst/>
          </a:prstGeom>
        </p:spPr>
      </p:pic>
      <p:pic>
        <p:nvPicPr>
          <p:cNvPr id="5" name="图片 4" descr="螢幕擷取畫面 2024-12-09 101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879340"/>
            <a:ext cx="5282565" cy="4112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0.7180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0.8300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0.5483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0.6604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0.8060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59" y="4601210"/>
            <a:ext cx="561204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螢幕擷取畫面 2024-12-09 1016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610735"/>
            <a:ext cx="5208270" cy="4105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0.5731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0.9172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0.1606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0.2734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0.5935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图片 3" descr="螢幕擷取畫面 2024-12-09 014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1285" y="4817745"/>
            <a:ext cx="5270500" cy="3888105"/>
          </a:xfrm>
          <a:prstGeom prst="rect">
            <a:avLst/>
          </a:prstGeom>
        </p:spPr>
      </p:pic>
      <p:pic>
        <p:nvPicPr>
          <p:cNvPr id="3" name="图片 2" descr="螢幕擷取畫面 2024-12-09 1010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23460"/>
            <a:ext cx="4942205" cy="3882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Conclusion</a:t>
            </a:r>
            <a:endParaRPr lang="en-US" dirty="0"/>
          </a:p>
          <a:p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67466" y="1986843"/>
          <a:ext cx="8669865" cy="4087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/>
                <a:gridCol w="1733973"/>
                <a:gridCol w="1733973"/>
                <a:gridCol w="1733973"/>
                <a:gridCol w="1733973"/>
              </a:tblGrid>
              <a:tr h="1092318">
                <a:tc>
                  <a:txBody>
                    <a:bodyPr/>
                    <a:lstStyle/>
                    <a:p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KNN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0.7150</a:t>
                      </a:r>
                      <a:endParaRPr lang="en-US" altLang="zh-TW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0.6323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0.7180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0.5731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 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0.8725</a:t>
                      </a:r>
                      <a:endParaRPr lang="en-US" altLang="zh-TW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0.6734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0.8300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0.9172</a:t>
                      </a:r>
                      <a:endParaRPr lang="en-US" altLang="zh-TW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0.5036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0.5138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0.5483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0.1606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0.6386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0.5829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0.6604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0.2734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AUC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0.8286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0.6948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0.8060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0.5935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558922" y="6812650"/>
            <a:ext cx="9886952" cy="1383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 is the suitable choice as it provides the highest AUC and strong Precision, with stable performance across other metrics.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Thanks for listening!</a:t>
            </a:r>
            <a:endParaRPr lang="en-US" altLang="zh-TW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6199505"/>
            <a:ext cx="9269730" cy="2426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645" y="1454150"/>
            <a:ext cx="113709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sym typeface="Helvetica Neue Light"/>
              </a:rPr>
              <a:t>Link: https://www.kaggle.com/competitions/playground-series-s3e4</a:t>
            </a:r>
            <a:endParaRPr kumimoji="0" lang="en-US" altLang="zh-TW" sz="2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7945" y="4568825"/>
            <a:ext cx="8338185" cy="506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550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2249170"/>
            <a:ext cx="12131675" cy="3687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A unique identifier for each transaction.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Time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relative time of the transaction (in seconds), based on the first transaction.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V1~V28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Features transformed through Principal Component Analysis (PCA) to protect sensitive data. 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Amount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transaction amount.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Label that we predict (Class=0:no fraud, otherwise it indicates fraud)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螢幕擷取畫面 2024-12-08 234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622550"/>
            <a:ext cx="7734300" cy="539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650" y="931545"/>
            <a:ext cx="10511155" cy="956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Total transaction datasets:219129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图片 2" descr="螢幕擷取畫面 2024-12-09 044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430" y="701040"/>
            <a:ext cx="1626235" cy="8351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2-08 221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1344295"/>
            <a:ext cx="4330700" cy="3051810"/>
          </a:xfrm>
          <a:prstGeom prst="rect">
            <a:avLst/>
          </a:prstGeom>
        </p:spPr>
      </p:pic>
      <p:pic>
        <p:nvPicPr>
          <p:cNvPr id="7" name="图片 6" descr="螢幕擷取畫面 2024-12-08 2215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45" y="1344295"/>
            <a:ext cx="4368800" cy="3048635"/>
          </a:xfrm>
          <a:prstGeom prst="rect">
            <a:avLst/>
          </a:prstGeom>
        </p:spPr>
      </p:pic>
      <p:pic>
        <p:nvPicPr>
          <p:cNvPr id="8" name="图片 7" descr="螢幕擷取畫面 2024-12-08 2215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5483860"/>
            <a:ext cx="4330065" cy="3101340"/>
          </a:xfrm>
          <a:prstGeom prst="rect">
            <a:avLst/>
          </a:prstGeom>
        </p:spPr>
      </p:pic>
      <p:pic>
        <p:nvPicPr>
          <p:cNvPr id="9" name="图片 8" descr="螢幕擷取畫面 2024-12-08 2215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45" y="5483860"/>
            <a:ext cx="4434840" cy="3147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4530" y="690245"/>
            <a:ext cx="4319270" cy="60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675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data:</a:t>
            </a: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4530" y="4794250"/>
            <a:ext cx="5459730" cy="508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475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Test dataset</a:t>
            </a: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6450" y="4354830"/>
            <a:ext cx="842010" cy="947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→</a:t>
            </a: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03215" y="3930015"/>
            <a:ext cx="2331085" cy="424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SMOTE</a:t>
            </a: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1-25 043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911860"/>
            <a:ext cx="9935845" cy="7929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自訂</PresentationFormat>
  <Paragraphs>248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Helvetica Neue Light</vt:lpstr>
      <vt:lpstr>Helvetica Neue Thin</vt:lpstr>
      <vt:lpstr>Helvetica Neue</vt:lpstr>
      <vt:lpstr>Segoe Print</vt:lpstr>
      <vt:lpstr>Avenir Roman</vt:lpstr>
      <vt:lpstr>Lucida Grande</vt:lpstr>
      <vt:lpstr>Microsoft YaHei</vt:lpstr>
      <vt:lpstr>Arial Unicode MS</vt:lpstr>
      <vt:lpstr>Showroom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郭奕伶</dc:creator>
  <cp:lastModifiedBy>研究員火鍋</cp:lastModifiedBy>
  <cp:revision>35</cp:revision>
  <dcterms:created xsi:type="dcterms:W3CDTF">2024-12-08T12:32:00Z</dcterms:created>
  <dcterms:modified xsi:type="dcterms:W3CDTF">2024-12-09T02:18:48Z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705AE301E6954E8E943D1B8EA5968E36_13</vt:lpwstr>
  </property>
  <property fmtid="{D5CDD505-2E9C-101B-9397-08002B2CF9AE}" pid="3" name="KSOProductBuildVer">
    <vt:lpwstr>2052-12.1.0.19302</vt:lpwstr>
  </property>
</Properties>
</file>