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16"/>
  </p:notesMasterIdLst>
  <p:sldIdLst>
    <p:sldId id="270" r:id="rId3"/>
    <p:sldId id="258" r:id="rId4"/>
    <p:sldId id="257" r:id="rId5"/>
    <p:sldId id="259" r:id="rId6"/>
    <p:sldId id="260" r:id="rId7"/>
    <p:sldId id="272" r:id="rId8"/>
    <p:sldId id="273" r:id="rId9"/>
    <p:sldId id="274" r:id="rId10"/>
    <p:sldId id="275" r:id="rId11"/>
    <p:sldId id="277" r:id="rId12"/>
    <p:sldId id="278" r:id="rId13"/>
    <p:sldId id="280" r:id="rId14"/>
    <p:sldId id="281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7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esentation Title"/>
          <p:cNvSpPr txBox="1">
            <a:spLocks noGrp="1"/>
          </p:cNvSpPr>
          <p:nvPr>
            <p:ph type="body" sz="quarter" idx="21"/>
          </p:nvPr>
        </p:nvSpPr>
        <p:spPr>
          <a:xfrm>
            <a:off x="768509" y="9159279"/>
            <a:ext cx="5733892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Outline"/>
          <p:cNvSpPr txBox="1"/>
          <p:nvPr/>
        </p:nvSpPr>
        <p:spPr>
          <a:xfrm>
            <a:off x="762000" y="762000"/>
            <a:ext cx="11467783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Outline</a:t>
            </a:r>
          </a:p>
        </p:txBody>
      </p:sp>
      <p:sp>
        <p:nvSpPr>
          <p:cNvPr id="25" name="文字"/>
          <p:cNvSpPr txBox="1">
            <a:spLocks noGrp="1"/>
          </p:cNvSpPr>
          <p:nvPr>
            <p:ph type="body" sz="quarter" idx="22"/>
          </p:nvPr>
        </p:nvSpPr>
        <p:spPr>
          <a:xfrm>
            <a:off x="761999" y="1581811"/>
            <a:ext cx="11467783" cy="6350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26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7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38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9" name="文字"/>
          <p:cNvSpPr txBox="1">
            <a:spLocks noGrp="1"/>
          </p:cNvSpPr>
          <p:nvPr>
            <p:ph type="body" sz="quarter" idx="23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40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42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 副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0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1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52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53" name="Use…"/>
          <p:cNvSpPr txBox="1">
            <a:spLocks noGrp="1"/>
          </p:cNvSpPr>
          <p:nvPr>
            <p:ph type="body" sz="half" idx="23"/>
          </p:nvPr>
        </p:nvSpPr>
        <p:spPr>
          <a:xfrm>
            <a:off x="761999" y="1581811"/>
            <a:ext cx="11467783" cy="29259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All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w2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w3</a:t>
            </a:r>
          </a:p>
        </p:txBody>
      </p:sp>
      <p:sp>
        <p:nvSpPr>
          <p:cNvPr id="54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55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56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4" name="Your name"/>
          <p:cNvSpPr>
            <a:spLocks noGrp="1"/>
          </p:cNvSpPr>
          <p:nvPr>
            <p:ph type="body" sz="quarter" idx="22" hasCustomPrompt="1"/>
          </p:nvPr>
        </p:nvSpPr>
        <p:spPr>
          <a:xfrm>
            <a:off x="773350" y="4429226"/>
            <a:ext cx="11458100" cy="717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name</a:t>
            </a:r>
          </a:p>
        </p:txBody>
      </p:sp>
      <p:sp>
        <p:nvSpPr>
          <p:cNvPr id="15" name="Your affiliation"/>
          <p:cNvSpPr>
            <a:spLocks noGrp="1"/>
          </p:cNvSpPr>
          <p:nvPr>
            <p:ph type="body" sz="quarter" idx="23" hasCustomPrompt="1"/>
          </p:nvPr>
        </p:nvSpPr>
        <p:spPr>
          <a:xfrm>
            <a:off x="773350" y="6766027"/>
            <a:ext cx="11458100" cy="717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affiliation 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439158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esentation Title"/>
          <p:cNvSpPr txBox="1">
            <a:spLocks noGrp="1"/>
          </p:cNvSpPr>
          <p:nvPr>
            <p:ph type="body" sz="quarter" idx="21"/>
          </p:nvPr>
        </p:nvSpPr>
        <p:spPr>
          <a:xfrm>
            <a:off x="768509" y="9159279"/>
            <a:ext cx="5733892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Outline"/>
          <p:cNvSpPr txBox="1"/>
          <p:nvPr/>
        </p:nvSpPr>
        <p:spPr>
          <a:xfrm>
            <a:off x="762000" y="762000"/>
            <a:ext cx="11467783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Outline</a:t>
            </a:r>
          </a:p>
        </p:txBody>
      </p:sp>
      <p:sp>
        <p:nvSpPr>
          <p:cNvPr id="25" name="文字"/>
          <p:cNvSpPr txBox="1">
            <a:spLocks noGrp="1"/>
          </p:cNvSpPr>
          <p:nvPr>
            <p:ph type="body" sz="quarter" idx="22"/>
          </p:nvPr>
        </p:nvSpPr>
        <p:spPr>
          <a:xfrm>
            <a:off x="761999" y="1581811"/>
            <a:ext cx="11467783" cy="6350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26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7" name="norm_quant.jpeg" descr="norm_quant.jpe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349005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50" y="217680"/>
            <a:ext cx="2370215" cy="229898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/>
          </a:p>
        </p:txBody>
      </p:sp>
      <p:sp>
        <p:nvSpPr>
          <p:cNvPr id="4" name="Your Name"/>
          <p:cNvSpPr txBox="1"/>
          <p:nvPr/>
        </p:nvSpPr>
        <p:spPr>
          <a:xfrm>
            <a:off x="774700" y="4432300"/>
            <a:ext cx="1145800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defTabSz="457200">
              <a:defRPr sz="3000"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A5F5E"/>
                </a:solidFill>
              </a:rPr>
              <a:t>Your Name</a:t>
            </a:r>
          </a:p>
        </p:txBody>
      </p:sp>
      <p:sp>
        <p:nvSpPr>
          <p:cNvPr id="5" name="Your affiliation…"/>
          <p:cNvSpPr txBox="1"/>
          <p:nvPr/>
        </p:nvSpPr>
        <p:spPr>
          <a:xfrm>
            <a:off x="774700" y="6985000"/>
            <a:ext cx="11455400" cy="264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5A5F5E"/>
                </a:solidFill>
              </a:rPr>
              <a:t>Your affiliation</a:t>
            </a:r>
          </a:p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0A5694"/>
                </a:solidFill>
                <a:hlinkClick r:id="" action="ppaction://noaction"/>
              </a:rPr>
              <a:t>Your Webpage</a:t>
            </a:r>
          </a:p>
        </p:txBody>
      </p:sp>
      <p:sp>
        <p:nvSpPr>
          <p:cNvPr id="6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7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02" y="370369"/>
            <a:ext cx="2121850" cy="205807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/>
          </a:p>
        </p:txBody>
      </p:sp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2514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.xlsx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Map, Food, &amp; Smiles…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269301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defTabSz="531622">
              <a:lnSpc>
                <a:spcPct val="120000"/>
              </a:lnSpc>
              <a:defRPr sz="5005"/>
            </a:pPr>
            <a:r>
              <a:rPr lang="en-US" altLang="zh-TW" sz="5400" dirty="0">
                <a:latin typeface="Microsoft Tai Le" panose="020B0502040204020203" pitchFamily="34" charset="0"/>
                <a:ea typeface="微軟正黑體" panose="020B0604030504040204" pitchFamily="34" charset="-120"/>
                <a:cs typeface="Microsoft Tai Le" panose="020B0502040204020203" pitchFamily="34" charset="0"/>
              </a:rPr>
              <a:t>Predicting Rental Prices with Machine </a:t>
            </a:r>
            <a:r>
              <a:rPr lang="en-US" altLang="zh-TW" sz="5400" dirty="0" err="1">
                <a:latin typeface="Microsoft Tai Le" panose="020B0502040204020203" pitchFamily="34" charset="0"/>
                <a:ea typeface="微軟正黑體" panose="020B0604030504040204" pitchFamily="34" charset="-120"/>
                <a:cs typeface="Microsoft Tai Le" panose="020B0502040204020203" pitchFamily="34" charset="0"/>
              </a:rPr>
              <a:t>Learning:Insights</a:t>
            </a:r>
            <a:r>
              <a:rPr lang="en-US" altLang="zh-TW" sz="5400" dirty="0">
                <a:latin typeface="Microsoft Tai Le" panose="020B0502040204020203" pitchFamily="34" charset="0"/>
                <a:ea typeface="微軟正黑體" panose="020B0604030504040204" pitchFamily="34" charset="-120"/>
                <a:cs typeface="Microsoft Tai Le" panose="020B0502040204020203" pitchFamily="34" charset="0"/>
              </a:rPr>
              <a:t> and Applications</a:t>
            </a:r>
          </a:p>
          <a:p>
            <a:pPr defTabSz="531622">
              <a:defRPr sz="5005"/>
            </a:pPr>
            <a:endParaRPr lang="en-US" altLang="zh-TW" sz="5400" dirty="0">
              <a:latin typeface="Microsoft Tai Le" panose="020B0502040204020203" pitchFamily="34" charset="0"/>
              <a:ea typeface="微軟正黑體" panose="020B0604030504040204" pitchFamily="34" charset="-120"/>
              <a:cs typeface="Microsoft Tai Le" panose="020B0502040204020203" pitchFamily="34" charset="0"/>
            </a:endParaRPr>
          </a:p>
          <a:p>
            <a:pPr defTabSz="531622">
              <a:defRPr sz="5005"/>
            </a:pPr>
            <a:r>
              <a:rPr lang="en-US" altLang="zh-TW" sz="5400" dirty="0">
                <a:latin typeface="Microsoft Tai Le" panose="020B0502040204020203" pitchFamily="34" charset="0"/>
                <a:ea typeface="微軟正黑體" panose="020B0604030504040204" pitchFamily="34" charset="-120"/>
                <a:cs typeface="Microsoft Tai Le" panose="020B0502040204020203" pitchFamily="34" charset="0"/>
              </a:rPr>
              <a:t>Hung-Cheng Chang, </a:t>
            </a:r>
            <a:r>
              <a:rPr lang="zh-TW" altLang="en-US" sz="5400" dirty="0">
                <a:latin typeface="Microsoft Tai Le" panose="020B0502040204020203" pitchFamily="34" charset="0"/>
                <a:ea typeface="微軟正黑體" panose="020B0604030504040204" pitchFamily="34" charset="-120"/>
                <a:cs typeface="Microsoft Tai Le" panose="020B0502040204020203" pitchFamily="34" charset="0"/>
              </a:rPr>
              <a:t>張宏正</a:t>
            </a:r>
            <a:r>
              <a:rPr lang="en-US" altLang="zh-TW" sz="5400" dirty="0">
                <a:latin typeface="Microsoft Tai Le" panose="020B0502040204020203" pitchFamily="34" charset="0"/>
                <a:ea typeface="微軟正黑體" panose="020B0604030504040204" pitchFamily="34" charset="-120"/>
                <a:cs typeface="Microsoft Tai Le" panose="020B0502040204020203" pitchFamily="34" charset="0"/>
              </a:rPr>
              <a:t>(Jack)</a:t>
            </a:r>
            <a:endParaRPr dirty="0"/>
          </a:p>
        </p:txBody>
      </p:sp>
      <p:sp>
        <p:nvSpPr>
          <p:cNvPr id="52" name="Your name"/>
          <p:cNvSpPr>
            <a:spLocks noGrp="1"/>
          </p:cNvSpPr>
          <p:nvPr>
            <p:ph type="body" idx="22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/>
              <a:t> </a:t>
            </a:r>
          </a:p>
        </p:txBody>
      </p:sp>
      <p:sp>
        <p:nvSpPr>
          <p:cNvPr id="53" name="Your affiliation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/>
              <a:t> </a:t>
            </a:r>
          </a:p>
        </p:txBody>
      </p:sp>
      <p:sp>
        <p:nvSpPr>
          <p:cNvPr id="54" name="20240419 TEN MFS.key"/>
          <p:cNvSpPr txBox="1"/>
          <p:nvPr/>
        </p:nvSpPr>
        <p:spPr>
          <a:xfrm>
            <a:off x="10712825" y="8906615"/>
            <a:ext cx="986117" cy="349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normAutofit/>
          </a:bodyPr>
          <a:lstStyle>
            <a:lvl1pPr>
              <a:defRPr sz="1500"/>
            </a:lvl1pPr>
          </a:lstStyle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D30F11"/>
                </a:solidFill>
                <a:effectLst/>
                <a:uLnTx/>
                <a:uFillTx/>
                <a:latin typeface="Helvetica Neue Light"/>
                <a:sym typeface="Helvetica Neue Light"/>
              </a:rPr>
              <a:t>2024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D30F11"/>
                </a:solidFill>
                <a:effectLst/>
                <a:uLnTx/>
                <a:uFillTx/>
                <a:latin typeface="Helvetica Neue Light"/>
                <a:sym typeface="Helvetica Neue Light"/>
              </a:rPr>
              <a:t>1209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D30F11"/>
              </a:solidFill>
              <a:effectLst/>
              <a:uLnTx/>
              <a:uFillTx/>
              <a:latin typeface="Helvetica Neue Light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9C6CE-1C56-0E50-9FE9-BBDF9D427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幻燈片編號">
            <a:extLst>
              <a:ext uri="{FF2B5EF4-FFF2-40B4-BE49-F238E27FC236}">
                <a16:creationId xmlns:a16="http://schemas.microsoft.com/office/drawing/2014/main" id="{A1E02DE5-B935-1E7F-1EF9-942BAB0F47F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88" name="Styleguide">
            <a:extLst>
              <a:ext uri="{FF2B5EF4-FFF2-40B4-BE49-F238E27FC236}">
                <a16:creationId xmlns:a16="http://schemas.microsoft.com/office/drawing/2014/main" id="{F590750C-E1F2-B2D5-69FA-BAE0913EDAD5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Result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Hyperparameter</a:t>
            </a:r>
          </a:p>
        </p:txBody>
      </p:sp>
      <p:sp>
        <p:nvSpPr>
          <p:cNvPr id="89" name="Logo and Links to Quantinar Courselets">
            <a:extLst>
              <a:ext uri="{FF2B5EF4-FFF2-40B4-BE49-F238E27FC236}">
                <a16:creationId xmlns:a16="http://schemas.microsoft.com/office/drawing/2014/main" id="{00497FFD-90C2-9444-D6EE-3242CA262A3C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Result</a:t>
            </a:r>
            <a:endParaRPr dirty="0"/>
          </a:p>
        </p:txBody>
      </p:sp>
      <p:sp>
        <p:nvSpPr>
          <p:cNvPr id="2" name="Give informative axis labels…">
            <a:extLst>
              <a:ext uri="{FF2B5EF4-FFF2-40B4-BE49-F238E27FC236}">
                <a16:creationId xmlns:a16="http://schemas.microsoft.com/office/drawing/2014/main" id="{FB18EFDE-B66B-DE94-61B4-6AAA7E8C4160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667478" y="2178711"/>
            <a:ext cx="11467783" cy="466178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Linear Regression(benchmark)</a:t>
            </a:r>
          </a:p>
          <a:p>
            <a:pPr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	No hyperparameter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 err="1"/>
              <a:t>Dicision</a:t>
            </a:r>
            <a:r>
              <a:rPr lang="en-US" altLang="zh-TW" dirty="0"/>
              <a:t> Tree</a:t>
            </a:r>
          </a:p>
          <a:p>
            <a:pPr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	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Random Forest</a:t>
            </a:r>
          </a:p>
          <a:p>
            <a:pPr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	</a:t>
            </a:r>
            <a:endParaRPr lang="en-US" dirty="0"/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 err="1"/>
              <a:t>XGBoost</a:t>
            </a:r>
            <a:endParaRPr lang="en-US" dirty="0"/>
          </a:p>
          <a:p>
            <a:pPr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	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4D08FD12-BB92-EC8F-0A8D-3F4107E46E2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829EC3AE-0798-FD7F-7D97-A1AC583D82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501214"/>
              </p:ext>
            </p:extLst>
          </p:nvPr>
        </p:nvGraphicFramePr>
        <p:xfrm>
          <a:off x="5361135" y="3365230"/>
          <a:ext cx="4897532" cy="347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771964" imgH="2676661" progId="Excel.Sheet.12">
                  <p:embed/>
                </p:oleObj>
              </mc:Choice>
              <mc:Fallback>
                <p:oleObj name="Worksheet" r:id="rId2" imgW="3771964" imgH="26766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1135" y="3365230"/>
                        <a:ext cx="4897532" cy="3475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705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EBA17-A8C6-F202-D621-4E5C1A815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幻燈片編號">
            <a:extLst>
              <a:ext uri="{FF2B5EF4-FFF2-40B4-BE49-F238E27FC236}">
                <a16:creationId xmlns:a16="http://schemas.microsoft.com/office/drawing/2014/main" id="{C4DDFF2D-69B3-AE7D-963A-9E616D310B9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88" name="Styleguide">
            <a:extLst>
              <a:ext uri="{FF2B5EF4-FFF2-40B4-BE49-F238E27FC236}">
                <a16:creationId xmlns:a16="http://schemas.microsoft.com/office/drawing/2014/main" id="{6293A3E7-D035-4B08-985F-C3EE646D5378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Result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Test</a:t>
            </a:r>
          </a:p>
        </p:txBody>
      </p:sp>
      <p:sp>
        <p:nvSpPr>
          <p:cNvPr id="89" name="Logo and Links to Quantinar Courselets">
            <a:extLst>
              <a:ext uri="{FF2B5EF4-FFF2-40B4-BE49-F238E27FC236}">
                <a16:creationId xmlns:a16="http://schemas.microsoft.com/office/drawing/2014/main" id="{565C88DC-A80C-0B5E-AD9E-C756B17837AE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Result</a:t>
            </a:r>
            <a:endParaRPr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E2F206F-C746-1B39-2319-AAFB2325734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A9678D-6272-FBE9-DCB5-E5CD40DAA91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8" name="物件 7">
            <a:extLst>
              <a:ext uri="{FF2B5EF4-FFF2-40B4-BE49-F238E27FC236}">
                <a16:creationId xmlns:a16="http://schemas.microsoft.com/office/drawing/2014/main" id="{D77AFB21-29C3-CA3E-4CB7-F2E0ECF230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461989"/>
              </p:ext>
            </p:extLst>
          </p:nvPr>
        </p:nvGraphicFramePr>
        <p:xfrm>
          <a:off x="2531902" y="3797300"/>
          <a:ext cx="7927975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267200" imgH="1161896" progId="Excel.Sheet.12">
                  <p:embed/>
                </p:oleObj>
              </mc:Choice>
              <mc:Fallback>
                <p:oleObj name="Worksheet" r:id="rId2" imgW="4267200" imgH="116189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1902" y="3797300"/>
                        <a:ext cx="7927975" cy="215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415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296D6-B9F6-BE70-4621-101A0383E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幻燈片編號">
            <a:extLst>
              <a:ext uri="{FF2B5EF4-FFF2-40B4-BE49-F238E27FC236}">
                <a16:creationId xmlns:a16="http://schemas.microsoft.com/office/drawing/2014/main" id="{94ABCB19-624D-4AC4-EFD0-F2E5EC73E44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88" name="Styleguide">
            <a:extLst>
              <a:ext uri="{FF2B5EF4-FFF2-40B4-BE49-F238E27FC236}">
                <a16:creationId xmlns:a16="http://schemas.microsoft.com/office/drawing/2014/main" id="{5FC0A861-5951-02E4-172B-21C94BD7ADE6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Result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Error</a:t>
            </a:r>
          </a:p>
        </p:txBody>
      </p:sp>
      <p:sp>
        <p:nvSpPr>
          <p:cNvPr id="89" name="Logo and Links to Quantinar Courselets">
            <a:extLst>
              <a:ext uri="{FF2B5EF4-FFF2-40B4-BE49-F238E27FC236}">
                <a16:creationId xmlns:a16="http://schemas.microsoft.com/office/drawing/2014/main" id="{C8ED9324-3EF6-ECED-2730-91731FA227C5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Result</a:t>
            </a:r>
            <a:endParaRPr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DAA6F54-F1BA-0FCF-7277-8CD16CD9510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DD0B7A2-95E7-D1E2-8F4B-FCEA891B2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 descr="一張含有 文字, 圖表, 繪圖, 行 的圖片&#10;&#10;自動產生的描述">
            <a:extLst>
              <a:ext uri="{FF2B5EF4-FFF2-40B4-BE49-F238E27FC236}">
                <a16:creationId xmlns:a16="http://schemas.microsoft.com/office/drawing/2014/main" id="{234ED856-AE81-6A2F-9D74-3A75B0C4E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866" y="1294403"/>
            <a:ext cx="9331580" cy="776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0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8FEC1-5F75-B0DB-68D0-985B8E177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Map, Food, &amp; Smiles…">
            <a:extLst>
              <a:ext uri="{FF2B5EF4-FFF2-40B4-BE49-F238E27FC236}">
                <a16:creationId xmlns:a16="http://schemas.microsoft.com/office/drawing/2014/main" id="{EB76A96D-9821-C85F-EA13-9BC5368D2E9E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269301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defTabSz="531622">
              <a:lnSpc>
                <a:spcPct val="120000"/>
              </a:lnSpc>
              <a:defRPr sz="5005"/>
            </a:pPr>
            <a:r>
              <a:rPr lang="en-US" altLang="zh-TW" sz="5400" dirty="0">
                <a:latin typeface="Microsoft Tai Le" panose="020B0502040204020203" pitchFamily="34" charset="0"/>
                <a:ea typeface="微軟正黑體" panose="020B0604030504040204" pitchFamily="34" charset="-120"/>
                <a:cs typeface="Microsoft Tai Le" panose="020B0502040204020203" pitchFamily="34" charset="0"/>
              </a:rPr>
              <a:t>Predicting Rental Prices with Machine </a:t>
            </a:r>
            <a:r>
              <a:rPr lang="en-US" altLang="zh-TW" sz="5400" dirty="0" err="1">
                <a:latin typeface="Microsoft Tai Le" panose="020B0502040204020203" pitchFamily="34" charset="0"/>
                <a:ea typeface="微軟正黑體" panose="020B0604030504040204" pitchFamily="34" charset="-120"/>
                <a:cs typeface="Microsoft Tai Le" panose="020B0502040204020203" pitchFamily="34" charset="0"/>
              </a:rPr>
              <a:t>Learning:Insights</a:t>
            </a:r>
            <a:r>
              <a:rPr lang="en-US" altLang="zh-TW" sz="5400" dirty="0">
                <a:latin typeface="Microsoft Tai Le" panose="020B0502040204020203" pitchFamily="34" charset="0"/>
                <a:ea typeface="微軟正黑體" panose="020B0604030504040204" pitchFamily="34" charset="-120"/>
                <a:cs typeface="Microsoft Tai Le" panose="020B0502040204020203" pitchFamily="34" charset="0"/>
              </a:rPr>
              <a:t> and Applications</a:t>
            </a:r>
          </a:p>
          <a:p>
            <a:pPr defTabSz="531622">
              <a:defRPr sz="5005"/>
            </a:pPr>
            <a:endParaRPr lang="en-US" altLang="zh-TW" sz="5400" dirty="0">
              <a:latin typeface="Microsoft Tai Le" panose="020B0502040204020203" pitchFamily="34" charset="0"/>
              <a:ea typeface="微軟正黑體" panose="020B0604030504040204" pitchFamily="34" charset="-120"/>
              <a:cs typeface="Microsoft Tai Le" panose="020B0502040204020203" pitchFamily="34" charset="0"/>
            </a:endParaRPr>
          </a:p>
          <a:p>
            <a:pPr defTabSz="531622">
              <a:defRPr sz="5005"/>
            </a:pPr>
            <a:r>
              <a:rPr lang="en-US" altLang="zh-TW" sz="5400" dirty="0">
                <a:latin typeface="Microsoft Tai Le" panose="020B0502040204020203" pitchFamily="34" charset="0"/>
                <a:ea typeface="微軟正黑體" panose="020B0604030504040204" pitchFamily="34" charset="-120"/>
                <a:cs typeface="Microsoft Tai Le" panose="020B0502040204020203" pitchFamily="34" charset="0"/>
              </a:rPr>
              <a:t>Hung-Cheng Chang, </a:t>
            </a:r>
            <a:r>
              <a:rPr lang="zh-TW" altLang="en-US" sz="5400" dirty="0">
                <a:latin typeface="Microsoft Tai Le" panose="020B0502040204020203" pitchFamily="34" charset="0"/>
                <a:ea typeface="微軟正黑體" panose="020B0604030504040204" pitchFamily="34" charset="-120"/>
                <a:cs typeface="Microsoft Tai Le" panose="020B0502040204020203" pitchFamily="34" charset="0"/>
              </a:rPr>
              <a:t>張宏正</a:t>
            </a:r>
            <a:r>
              <a:rPr lang="en-US" altLang="zh-TW" sz="5400" dirty="0">
                <a:latin typeface="Microsoft Tai Le" panose="020B0502040204020203" pitchFamily="34" charset="0"/>
                <a:ea typeface="微軟正黑體" panose="020B0604030504040204" pitchFamily="34" charset="-120"/>
                <a:cs typeface="Microsoft Tai Le" panose="020B0502040204020203" pitchFamily="34" charset="0"/>
              </a:rPr>
              <a:t>(Jack)</a:t>
            </a:r>
            <a:endParaRPr dirty="0"/>
          </a:p>
        </p:txBody>
      </p:sp>
      <p:sp>
        <p:nvSpPr>
          <p:cNvPr id="52" name="Your name">
            <a:extLst>
              <a:ext uri="{FF2B5EF4-FFF2-40B4-BE49-F238E27FC236}">
                <a16:creationId xmlns:a16="http://schemas.microsoft.com/office/drawing/2014/main" id="{E472B22F-8DFB-3DDA-78E2-344AA04085D7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/>
              <a:t> </a:t>
            </a:r>
          </a:p>
        </p:txBody>
      </p:sp>
      <p:sp>
        <p:nvSpPr>
          <p:cNvPr id="53" name="Your affiliation">
            <a:extLst>
              <a:ext uri="{FF2B5EF4-FFF2-40B4-BE49-F238E27FC236}">
                <a16:creationId xmlns:a16="http://schemas.microsoft.com/office/drawing/2014/main" id="{F04C564B-88F0-1BA5-C155-63854B99DE23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/>
              <a:t> </a:t>
            </a:r>
          </a:p>
        </p:txBody>
      </p:sp>
      <p:sp>
        <p:nvSpPr>
          <p:cNvPr id="54" name="20240419 TEN MFS.key">
            <a:extLst>
              <a:ext uri="{FF2B5EF4-FFF2-40B4-BE49-F238E27FC236}">
                <a16:creationId xmlns:a16="http://schemas.microsoft.com/office/drawing/2014/main" id="{4D1E28A5-0268-E462-BAAD-E715D21BD462}"/>
              </a:ext>
            </a:extLst>
          </p:cNvPr>
          <p:cNvSpPr txBox="1"/>
          <p:nvPr/>
        </p:nvSpPr>
        <p:spPr>
          <a:xfrm>
            <a:off x="10712825" y="8906615"/>
            <a:ext cx="986117" cy="349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normAutofit/>
          </a:bodyPr>
          <a:lstStyle>
            <a:lvl1pPr>
              <a:defRPr sz="1500"/>
            </a:lvl1pPr>
          </a:lstStyle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D30F11"/>
                </a:solidFill>
                <a:effectLst/>
                <a:uLnTx/>
                <a:uFillTx/>
                <a:latin typeface="Helvetica Neue Light"/>
                <a:sym typeface="Helvetica Neue Light"/>
              </a:rPr>
              <a:t>2024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D30F11"/>
                </a:solidFill>
                <a:effectLst/>
                <a:uLnTx/>
                <a:uFillTx/>
                <a:latin typeface="Helvetica Neue Light"/>
                <a:sym typeface="Helvetica Neue Light"/>
              </a:rPr>
              <a:t>1209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D30F11"/>
              </a:solidFill>
              <a:effectLst/>
              <a:uLnTx/>
              <a:uFillTx/>
              <a:latin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25262369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Motivation ✓…"/>
          <p:cNvSpPr txBox="1">
            <a:spLocks noGrp="1"/>
          </p:cNvSpPr>
          <p:nvPr>
            <p:ph type="body" idx="22"/>
          </p:nvPr>
        </p:nvSpPr>
        <p:spPr>
          <a:xfrm>
            <a:off x="761999" y="1581811"/>
            <a:ext cx="11467783" cy="347877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dirty="0"/>
              <a:t>Motivation </a:t>
            </a:r>
            <a:endParaRPr dirty="0">
              <a:latin typeface="Lucida Grande"/>
              <a:ea typeface="Lucida Grande"/>
              <a:cs typeface="Lucida Grande"/>
              <a:sym typeface="Lucida Grande"/>
            </a:endParaRPr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Flow Chart</a:t>
            </a:r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Data</a:t>
            </a:r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Method</a:t>
            </a:r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Result</a:t>
            </a:r>
            <a:endParaRPr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7B2B9A-9FA3-274F-8000-432BA49D871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Motivation</a:t>
            </a:r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466178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In recent years, the housing issue in Taiwan has become a hot topic, which has led to a sharp rise in housing prices.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dirty="0"/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Rent plays an important role in the housing market, directly reflecting the supply and demand relationship.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dirty="0"/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It is hoped that the model can serve as a benchmark for both landlords and tenants in deciding rental prices.</a:t>
            </a:r>
            <a:endParaRPr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A3D79E-0953-A228-9180-E540E580C2D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82" name="Section Title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Flow Chart</a:t>
            </a:r>
          </a:p>
        </p:txBody>
      </p:sp>
      <p:sp>
        <p:nvSpPr>
          <p:cNvPr id="83" name="Slide Title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Flow Chart</a:t>
            </a:r>
            <a:endParaRPr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39BE3D-B705-D9AB-2729-C49AEC90BC0B}"/>
              </a:ext>
            </a:extLst>
          </p:cNvPr>
          <p:cNvSpPr>
            <a:spLocks noGrp="1"/>
          </p:cNvSpPr>
          <p:nvPr>
            <p:ph type="body" sz="half" idx="2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 descr="一張含有 文字, 螢幕擷取畫面, 字型, 白色 的圖片&#10;&#10;自動產生的描述">
            <a:extLst>
              <a:ext uri="{FF2B5EF4-FFF2-40B4-BE49-F238E27FC236}">
                <a16:creationId xmlns:a16="http://schemas.microsoft.com/office/drawing/2014/main" id="{3B25B19D-78E0-3053-193B-643CA4360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37" y="3855707"/>
            <a:ext cx="10296525" cy="1724025"/>
          </a:xfrm>
          <a:prstGeom prst="rect">
            <a:avLst/>
          </a:prstGeo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1B1A15-D317-0DD4-79EE-EF12D934CDC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88" name="Styleguide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Data</a:t>
            </a:r>
            <a:endParaRPr dirty="0"/>
          </a:p>
        </p:txBody>
      </p:sp>
      <p:sp>
        <p:nvSpPr>
          <p:cNvPr id="89" name="Logo and Links to Quantinar Courselets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Data</a:t>
            </a:r>
            <a:endParaRPr dirty="0"/>
          </a:p>
        </p:txBody>
      </p:sp>
      <p:sp>
        <p:nvSpPr>
          <p:cNvPr id="2" name="Give informative axis labels…">
            <a:extLst>
              <a:ext uri="{FF2B5EF4-FFF2-40B4-BE49-F238E27FC236}">
                <a16:creationId xmlns:a16="http://schemas.microsoft.com/office/drawing/2014/main" id="{0FBEC2FF-6626-8982-2ACC-025BA3657689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667478" y="2178711"/>
            <a:ext cx="11467783" cy="293054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Source:</a:t>
            </a:r>
            <a:r>
              <a:rPr lang="zh-TW" altLang="en-US" dirty="0"/>
              <a:t>不動產成交案件</a:t>
            </a:r>
            <a:r>
              <a:rPr lang="en-US" altLang="zh-TW" dirty="0"/>
              <a:t>(</a:t>
            </a:r>
            <a:r>
              <a:rPr lang="en-US" dirty="0"/>
              <a:t>Dept of Land Administration M. O. I.)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dirty="0"/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Release Date:240811~240921(Total 5 periods)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dirty="0"/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 err="1"/>
              <a:t>Size:n</a:t>
            </a:r>
            <a:r>
              <a:rPr lang="en-US" dirty="0"/>
              <a:t>=36498, p=35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3BA09-00F1-C73D-1E01-07167DB8D2A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6E6A5-4C60-1050-AD21-24B313AC2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幻燈片編號">
            <a:extLst>
              <a:ext uri="{FF2B5EF4-FFF2-40B4-BE49-F238E27FC236}">
                <a16:creationId xmlns:a16="http://schemas.microsoft.com/office/drawing/2014/main" id="{17AFF966-51EE-0655-DC35-59F6D9D5DF65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88" name="Styleguide">
            <a:extLst>
              <a:ext uri="{FF2B5EF4-FFF2-40B4-BE49-F238E27FC236}">
                <a16:creationId xmlns:a16="http://schemas.microsoft.com/office/drawing/2014/main" id="{B2675E9A-2A83-CB41-2AC8-79B7CB9B14AA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Preprocessing</a:t>
            </a:r>
            <a:endParaRPr dirty="0"/>
          </a:p>
        </p:txBody>
      </p:sp>
      <p:sp>
        <p:nvSpPr>
          <p:cNvPr id="89" name="Logo and Links to Quantinar Courselets">
            <a:extLst>
              <a:ext uri="{FF2B5EF4-FFF2-40B4-BE49-F238E27FC236}">
                <a16:creationId xmlns:a16="http://schemas.microsoft.com/office/drawing/2014/main" id="{229A0192-A727-EBE8-0C17-25E36A489914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Data</a:t>
            </a:r>
            <a:endParaRPr dirty="0"/>
          </a:p>
        </p:txBody>
      </p:sp>
      <p:sp>
        <p:nvSpPr>
          <p:cNvPr id="2" name="Give informative axis labels…">
            <a:extLst>
              <a:ext uri="{FF2B5EF4-FFF2-40B4-BE49-F238E27FC236}">
                <a16:creationId xmlns:a16="http://schemas.microsoft.com/office/drawing/2014/main" id="{6B92FB05-57A9-5C07-C337-FB53F0E674AA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667478" y="2178711"/>
            <a:ext cx="11467783" cy="17763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Drop nan ratio&gt;0.5 features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Drop</a:t>
            </a:r>
            <a:r>
              <a:rPr lang="zh-TW" altLang="en-US" dirty="0"/>
              <a:t> </a:t>
            </a:r>
            <a:r>
              <a:rPr lang="en-US" altLang="zh-TW" dirty="0"/>
              <a:t>note type features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dirty="0"/>
          </a:p>
        </p:txBody>
      </p:sp>
      <p:pic>
        <p:nvPicPr>
          <p:cNvPr id="3" name="圖片 2" descr="一張含有 文字, 螢幕擷取畫面, 圖表, 平行 的圖片&#10;&#10;自動產生的描述">
            <a:extLst>
              <a:ext uri="{FF2B5EF4-FFF2-40B4-BE49-F238E27FC236}">
                <a16:creationId xmlns:a16="http://schemas.microsoft.com/office/drawing/2014/main" id="{0697DE4D-B8A0-ADF2-0767-58CACFC26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656" y="3667149"/>
            <a:ext cx="6390521" cy="4262712"/>
          </a:xfrm>
          <a:prstGeom prst="rect">
            <a:avLst/>
          </a:prstGeom>
        </p:spPr>
      </p:pic>
      <p:pic>
        <p:nvPicPr>
          <p:cNvPr id="4" name="圖片 3" descr="一張含有 文字, 螢幕擷取畫面, 平行, 圖表 的圖片&#10;&#10;自動產生的描述">
            <a:extLst>
              <a:ext uri="{FF2B5EF4-FFF2-40B4-BE49-F238E27FC236}">
                <a16:creationId xmlns:a16="http://schemas.microsoft.com/office/drawing/2014/main" id="{2C93DDDA-147A-9172-6CED-72E3AC79B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80" y="3667149"/>
            <a:ext cx="5837924" cy="4262713"/>
          </a:xfrm>
          <a:prstGeom prst="rect">
            <a:avLst/>
          </a:prstGeom>
        </p:spPr>
      </p:pic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1ACD779B-2F95-0FB5-B08B-8057C4A4047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79994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D8212-7C3C-D3F0-BE2C-2B1DECE96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幻燈片編號">
            <a:extLst>
              <a:ext uri="{FF2B5EF4-FFF2-40B4-BE49-F238E27FC236}">
                <a16:creationId xmlns:a16="http://schemas.microsoft.com/office/drawing/2014/main" id="{8B433D7D-028D-5897-C01F-FD831973DDC5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88" name="Styleguide">
            <a:extLst>
              <a:ext uri="{FF2B5EF4-FFF2-40B4-BE49-F238E27FC236}">
                <a16:creationId xmlns:a16="http://schemas.microsoft.com/office/drawing/2014/main" id="{43909C3D-6E19-ADB3-EDBC-6D036E207639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Exploratory data analysis</a:t>
            </a:r>
          </a:p>
        </p:txBody>
      </p:sp>
      <p:sp>
        <p:nvSpPr>
          <p:cNvPr id="89" name="Logo and Links to Quantinar Courselets">
            <a:extLst>
              <a:ext uri="{FF2B5EF4-FFF2-40B4-BE49-F238E27FC236}">
                <a16:creationId xmlns:a16="http://schemas.microsoft.com/office/drawing/2014/main" id="{9F96A14B-7F5A-8E4E-A98E-7B4233EEBFFF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Data</a:t>
            </a:r>
            <a:endParaRPr dirty="0"/>
          </a:p>
        </p:txBody>
      </p:sp>
      <p:pic>
        <p:nvPicPr>
          <p:cNvPr id="6" name="圖片 5" descr="一張含有 螢幕擷取畫面, 文字, 樣式, 正方形 的圖片&#10;&#10;自動產生的描述">
            <a:extLst>
              <a:ext uri="{FF2B5EF4-FFF2-40B4-BE49-F238E27FC236}">
                <a16:creationId xmlns:a16="http://schemas.microsoft.com/office/drawing/2014/main" id="{8E83B22C-C621-6001-561D-8559498F2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017" y="3121209"/>
            <a:ext cx="5896913" cy="6025506"/>
          </a:xfrm>
          <a:prstGeom prst="rect">
            <a:avLst/>
          </a:prstGeom>
        </p:spPr>
      </p:pic>
      <p:pic>
        <p:nvPicPr>
          <p:cNvPr id="8" name="圖片 7" descr="一張含有 文字, 平行, 行, 圖表 的圖片&#10;&#10;自動產生的描述">
            <a:extLst>
              <a:ext uri="{FF2B5EF4-FFF2-40B4-BE49-F238E27FC236}">
                <a16:creationId xmlns:a16="http://schemas.microsoft.com/office/drawing/2014/main" id="{94C10392-6DD6-1A97-12AC-727CF8A4C9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79" y="3121209"/>
            <a:ext cx="6025506" cy="6025506"/>
          </a:xfrm>
          <a:prstGeom prst="rect">
            <a:avLst/>
          </a:prstGeom>
        </p:spPr>
      </p:pic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9CF86208-B2E7-8853-7A68-346A620AB6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89B167F7-A639-317B-52C3-F566BD7D80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59017"/>
              </p:ext>
            </p:extLst>
          </p:nvPr>
        </p:nvGraphicFramePr>
        <p:xfrm>
          <a:off x="1276644" y="1367757"/>
          <a:ext cx="10382279" cy="1753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0715481" imgH="1809614" progId="Excel.Sheet.12">
                  <p:embed/>
                </p:oleObj>
              </mc:Choice>
              <mc:Fallback>
                <p:oleObj name="Worksheet" r:id="rId4" imgW="10715481" imgH="18096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76644" y="1367757"/>
                        <a:ext cx="10382279" cy="1753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022205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0E9CE-CC05-368B-1D21-A5A8BCDD0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幻燈片編號">
            <a:extLst>
              <a:ext uri="{FF2B5EF4-FFF2-40B4-BE49-F238E27FC236}">
                <a16:creationId xmlns:a16="http://schemas.microsoft.com/office/drawing/2014/main" id="{836DBD30-0637-E803-F632-7E024832CBFC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88" name="Styleguide">
            <a:extLst>
              <a:ext uri="{FF2B5EF4-FFF2-40B4-BE49-F238E27FC236}">
                <a16:creationId xmlns:a16="http://schemas.microsoft.com/office/drawing/2014/main" id="{0FE5F913-C3AE-4075-E9E4-804511448C25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Method</a:t>
            </a:r>
            <a:endParaRPr dirty="0"/>
          </a:p>
        </p:txBody>
      </p:sp>
      <p:sp>
        <p:nvSpPr>
          <p:cNvPr id="89" name="Logo and Links to Quantinar Courselets">
            <a:extLst>
              <a:ext uri="{FF2B5EF4-FFF2-40B4-BE49-F238E27FC236}">
                <a16:creationId xmlns:a16="http://schemas.microsoft.com/office/drawing/2014/main" id="{4952DF7F-2699-CBDB-D86E-6BF67990C4FC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Method</a:t>
            </a:r>
            <a:endParaRPr dirty="0"/>
          </a:p>
        </p:txBody>
      </p:sp>
      <p:sp>
        <p:nvSpPr>
          <p:cNvPr id="2" name="Give informative axis labels…">
            <a:extLst>
              <a:ext uri="{FF2B5EF4-FFF2-40B4-BE49-F238E27FC236}">
                <a16:creationId xmlns:a16="http://schemas.microsoft.com/office/drawing/2014/main" id="{BA9BDA6F-82D4-D395-E682-6F0BFF87EE20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667478" y="2178711"/>
            <a:ext cx="11467783" cy="408470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Linear Regression(benchmark)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altLang="zh-TW" dirty="0"/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 err="1"/>
              <a:t>Dicision</a:t>
            </a:r>
            <a:r>
              <a:rPr lang="en-US" altLang="zh-TW" dirty="0"/>
              <a:t> Tree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altLang="zh-TW" dirty="0"/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Random Forest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dirty="0"/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2FEEF9FD-6CBD-BADA-82C7-DD3ED530695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71693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0D26A-EF60-DABB-890D-E88AC7CA8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幻燈片編號">
            <a:extLst>
              <a:ext uri="{FF2B5EF4-FFF2-40B4-BE49-F238E27FC236}">
                <a16:creationId xmlns:a16="http://schemas.microsoft.com/office/drawing/2014/main" id="{6651BA89-E32D-E403-4A7A-EBE4140628D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88" name="Styleguide">
            <a:extLst>
              <a:ext uri="{FF2B5EF4-FFF2-40B4-BE49-F238E27FC236}">
                <a16:creationId xmlns:a16="http://schemas.microsoft.com/office/drawing/2014/main" id="{85F2563D-D71D-F56B-B7CA-71B8D1A3584F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Hyperparameter</a:t>
            </a:r>
            <a:endParaRPr dirty="0"/>
          </a:p>
        </p:txBody>
      </p:sp>
      <p:sp>
        <p:nvSpPr>
          <p:cNvPr id="89" name="Logo and Links to Quantinar Courselets">
            <a:extLst>
              <a:ext uri="{FF2B5EF4-FFF2-40B4-BE49-F238E27FC236}">
                <a16:creationId xmlns:a16="http://schemas.microsoft.com/office/drawing/2014/main" id="{AB93C72A-1E46-69D1-9E61-199041F32B67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Method</a:t>
            </a:r>
            <a:endParaRPr dirty="0"/>
          </a:p>
        </p:txBody>
      </p:sp>
      <p:sp>
        <p:nvSpPr>
          <p:cNvPr id="2" name="Give informative axis labels…">
            <a:extLst>
              <a:ext uri="{FF2B5EF4-FFF2-40B4-BE49-F238E27FC236}">
                <a16:creationId xmlns:a16="http://schemas.microsoft.com/office/drawing/2014/main" id="{5F7886D6-E47E-F77A-E68B-A7E15795BEB2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667478" y="2178711"/>
            <a:ext cx="11467783" cy="58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Linear Regression(benchmark)</a:t>
            </a:r>
          </a:p>
          <a:p>
            <a:pPr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	No hyperparameter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 err="1"/>
              <a:t>Dicision</a:t>
            </a:r>
            <a:r>
              <a:rPr lang="en-US" altLang="zh-TW" dirty="0"/>
              <a:t> Tree</a:t>
            </a:r>
          </a:p>
          <a:p>
            <a:pPr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	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Random Forest</a:t>
            </a:r>
          </a:p>
          <a:p>
            <a:pPr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	</a:t>
            </a:r>
            <a:endParaRPr lang="en-US" dirty="0"/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 err="1"/>
              <a:t>XGBoost</a:t>
            </a:r>
            <a:endParaRPr lang="en-US" dirty="0"/>
          </a:p>
          <a:p>
            <a:pPr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	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Using </a:t>
            </a:r>
            <a:r>
              <a:rPr lang="en-US" dirty="0" err="1"/>
              <a:t>GridSearchCV</a:t>
            </a:r>
            <a:endParaRPr lang="en-US" dirty="0"/>
          </a:p>
          <a:p>
            <a:pPr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dirty="0"/>
              <a:t>	</a:t>
            </a:r>
            <a:r>
              <a:rPr lang="en-US" dirty="0" err="1"/>
              <a:t>scoring:MSE</a:t>
            </a:r>
            <a:r>
              <a:rPr lang="en-US" dirty="0"/>
              <a:t>, </a:t>
            </a:r>
            <a:r>
              <a:rPr lang="en-US" altLang="zh-TW" dirty="0"/>
              <a:t>CV=5</a:t>
            </a:r>
            <a:endParaRPr 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23AAC4ED-225A-7FAC-8981-F55EF607E6C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A24E929C-B241-FD0D-DB21-9208A4D421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974053"/>
              </p:ext>
            </p:extLst>
          </p:nvPr>
        </p:nvGraphicFramePr>
        <p:xfrm>
          <a:off x="5361135" y="3365229"/>
          <a:ext cx="4897532" cy="347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771964" imgH="2676661" progId="Excel.Sheet.12">
                  <p:embed/>
                </p:oleObj>
              </mc:Choice>
              <mc:Fallback>
                <p:oleObj name="Worksheet" r:id="rId2" imgW="3771964" imgH="2676661" progId="Excel.Sheet.12">
                  <p:embed/>
                  <p:pic>
                    <p:nvPicPr>
                      <p:cNvPr id="9" name="物件 8">
                        <a:extLst>
                          <a:ext uri="{FF2B5EF4-FFF2-40B4-BE49-F238E27FC236}">
                            <a16:creationId xmlns:a16="http://schemas.microsoft.com/office/drawing/2014/main" id="{A24E929C-B241-FD0D-DB21-9208A4D421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1135" y="3365229"/>
                        <a:ext cx="4897532" cy="3475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227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250</Words>
  <Application>Microsoft Office PowerPoint</Application>
  <PresentationFormat>自訂</PresentationFormat>
  <Paragraphs>84</Paragraphs>
  <Slides>13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Avenir Roman</vt:lpstr>
      <vt:lpstr>Helvetica Neue</vt:lpstr>
      <vt:lpstr>Helvetica Neue Light</vt:lpstr>
      <vt:lpstr>Helvetica Neue Thin</vt:lpstr>
      <vt:lpstr>Lucida Grande</vt:lpstr>
      <vt:lpstr>Microsoft Tai Le</vt:lpstr>
      <vt:lpstr>Showroom</vt:lpstr>
      <vt:lpstr>1_Showroom</vt:lpstr>
      <vt:lpstr>Worksheet</vt:lpstr>
      <vt:lpstr>Microsoft Excel 工作表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HungCheng Chang</cp:lastModifiedBy>
  <cp:revision>6</cp:revision>
  <dcterms:modified xsi:type="dcterms:W3CDTF">2024-12-09T01:34:37Z</dcterms:modified>
</cp:coreProperties>
</file>