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0" r:id="rId4"/>
    <p:sldId id="271" r:id="rId5"/>
    <p:sldId id="272" r:id="rId6"/>
    <p:sldId id="274" r:id="rId7"/>
    <p:sldId id="278" r:id="rId8"/>
    <p:sldId id="279" r:id="rId9"/>
    <p:sldId id="275" r:id="rId10"/>
    <p:sldId id="280" r:id="rId11"/>
    <p:sldId id="259" r:id="rId12"/>
    <p:sldId id="277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EDEDED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1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6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38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39" name="文字"/>
          <p:cNvSpPr txBox="1">
            <a:spLocks noGrp="1"/>
          </p:cNvSpPr>
          <p:nvPr>
            <p:ph type="body" sz="quarter" idx="23"/>
          </p:nvPr>
        </p:nvSpPr>
        <p:spPr>
          <a:xfrm>
            <a:off x="761999" y="1581811"/>
            <a:ext cx="11467783" cy="6883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40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41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42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 副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0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1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52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53" name="Use…"/>
          <p:cNvSpPr txBox="1">
            <a:spLocks noGrp="1"/>
          </p:cNvSpPr>
          <p:nvPr>
            <p:ph type="body" sz="half" idx="23"/>
          </p:nvPr>
        </p:nvSpPr>
        <p:spPr>
          <a:xfrm>
            <a:off x="761999" y="1581811"/>
            <a:ext cx="11467783" cy="29259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All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w2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w3</a:t>
            </a:r>
          </a:p>
        </p:txBody>
      </p:sp>
      <p:sp>
        <p:nvSpPr>
          <p:cNvPr id="54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55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56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 descr="pasted-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950" y="217680"/>
            <a:ext cx="2370215" cy="229898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/>
          </a:p>
        </p:txBody>
      </p:sp>
      <p:sp>
        <p:nvSpPr>
          <p:cNvPr id="4" name="Your Name"/>
          <p:cNvSpPr txBox="1"/>
          <p:nvPr/>
        </p:nvSpPr>
        <p:spPr>
          <a:xfrm>
            <a:off x="774700" y="4432300"/>
            <a:ext cx="1145800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defTabSz="457200">
              <a:defRPr sz="3000">
                <a:solidFill>
                  <a:srgbClr val="5A5F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A5F5E"/>
                </a:solidFill>
              </a:rPr>
              <a:t>Your Name</a:t>
            </a:r>
          </a:p>
        </p:txBody>
      </p:sp>
      <p:sp>
        <p:nvSpPr>
          <p:cNvPr id="5" name="Your affiliation…"/>
          <p:cNvSpPr txBox="1"/>
          <p:nvPr/>
        </p:nvSpPr>
        <p:spPr>
          <a:xfrm>
            <a:off x="774700" y="6985000"/>
            <a:ext cx="11455400" cy="264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5A5F5E"/>
                </a:solidFill>
              </a:rPr>
              <a:t>Your affiliation</a:t>
            </a:r>
          </a:p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0A5694"/>
                </a:solidFill>
                <a:hlinkClick r:id="" action="ppaction://noaction"/>
              </a:rPr>
              <a:t>Your Webpage</a:t>
            </a:r>
          </a:p>
        </p:txBody>
      </p:sp>
      <p:sp>
        <p:nvSpPr>
          <p:cNvPr id="6" name="大標題文字"/>
          <p:cNvSpPr txBox="1">
            <a:spLocks noGrp="1"/>
          </p:cNvSpPr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7" name="內文層級一…"/>
          <p:cNvSpPr txBox="1">
            <a:spLocks noGrp="1"/>
          </p:cNvSpPr>
          <p:nvPr>
            <p:ph type="body" idx="1"/>
          </p:nvPr>
        </p:nvSpPr>
        <p:spPr>
          <a:xfrm>
            <a:off x="355599" y="5270500"/>
            <a:ext cx="12293601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ctr">
              <a:defRPr sz="16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N Template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Stock Prediction NIVDIA</a:t>
            </a:r>
          </a:p>
        </p:txBody>
      </p:sp>
      <p:sp>
        <p:nvSpPr>
          <p:cNvPr id="66" name="20240125 IDA Template Keynote.key"/>
          <p:cNvSpPr txBox="1"/>
          <p:nvPr/>
        </p:nvSpPr>
        <p:spPr>
          <a:xfrm>
            <a:off x="9067816" y="9237870"/>
            <a:ext cx="3163634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normAutofit lnSpcReduction="10000"/>
          </a:bodyPr>
          <a:lstStyle>
            <a:lvl1pPr>
              <a:defRPr sz="1500"/>
            </a:lvl1pPr>
          </a:lstStyle>
          <a:p>
            <a:r>
              <a:rPr dirty="0"/>
              <a:t>2024</a:t>
            </a:r>
            <a:r>
              <a:rPr lang="en-US" altLang="zh-TW" dirty="0"/>
              <a:t>1118</a:t>
            </a:r>
            <a:r>
              <a:rPr lang="en-US" dirty="0"/>
              <a:t> </a:t>
            </a:r>
            <a:r>
              <a:rPr lang="en-US" altLang="zh-TW" dirty="0"/>
              <a:t>Stock Prediction NIVDIA</a:t>
            </a:r>
          </a:p>
          <a:p>
            <a:endParaRPr lang="en-US" altLang="zh-TW" dirty="0"/>
          </a:p>
          <a:p>
            <a:endParaRPr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83930F-A544-45B7-B979-953C3901F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66" y="4410741"/>
            <a:ext cx="6916692" cy="427961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C03DE4B-1D83-4F51-A8B1-9723DAEF8BEF}"/>
              </a:ext>
            </a:extLst>
          </p:cNvPr>
          <p:cNvSpPr txBox="1"/>
          <p:nvPr/>
        </p:nvSpPr>
        <p:spPr>
          <a:xfrm>
            <a:off x="773350" y="4410740"/>
            <a:ext cx="5151962" cy="17607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Apple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b="1" dirty="0">
                <a:solidFill>
                  <a:schemeClr val="bg2">
                    <a:lumMod val="75000"/>
                  </a:schemeClr>
                </a:solidFill>
              </a:rPr>
              <a:t>Ben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Simon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How to do</a:t>
            </a:r>
            <a:endParaRPr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Stock Prediction NIVDIA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3583EA1-B7CC-4E10-A7E7-B3535D12A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632584"/>
              </p:ext>
            </p:extLst>
          </p:nvPr>
        </p:nvGraphicFramePr>
        <p:xfrm>
          <a:off x="775016" y="1986843"/>
          <a:ext cx="11467783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3904">
                  <a:extLst>
                    <a:ext uri="{9D8B030D-6E8A-4147-A177-3AD203B41FA5}">
                      <a16:colId xmlns:a16="http://schemas.microsoft.com/office/drawing/2014/main" val="753619786"/>
                    </a:ext>
                  </a:extLst>
                </a:gridCol>
                <a:gridCol w="5643879">
                  <a:extLst>
                    <a:ext uri="{9D8B030D-6E8A-4147-A177-3AD203B41FA5}">
                      <a16:colId xmlns:a16="http://schemas.microsoft.com/office/drawing/2014/main" val="330072262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Initial Balance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$10000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90075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Final Balance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$198716.37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5482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Total Return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1887.16%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448315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Trading period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From 2020-04-29 to 2024-10-01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398709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Total number of trades executed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301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660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20349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82" name="Section 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Section Title</a:t>
            </a:r>
          </a:p>
        </p:txBody>
      </p:sp>
      <p:sp>
        <p:nvSpPr>
          <p:cNvPr id="83" name="Slide Title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Goal</a:t>
            </a:r>
            <a:endParaRPr dirty="0"/>
          </a:p>
        </p:txBody>
      </p:sp>
      <p:sp>
        <p:nvSpPr>
          <p:cNvPr id="84" name="Use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2353465"/>
          </a:xfrm>
          <a:prstGeom prst="rect">
            <a:avLst/>
          </a:prstGeom>
        </p:spPr>
        <p:txBody>
          <a:bodyPr/>
          <a:lstStyle/>
          <a:p>
            <a:pPr marL="444500" lvl="0" indent="-444500">
              <a:lnSpc>
                <a:spcPts val="45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sz="3000" dirty="0">
                <a:solidFill>
                  <a:srgbClr val="5A5F5E"/>
                </a:solidFill>
              </a:rPr>
              <a:t>Improve feature selection and hyperparameter tuning</a:t>
            </a:r>
          </a:p>
          <a:p>
            <a:pPr marL="444500" lvl="0" indent="-444500">
              <a:lnSpc>
                <a:spcPts val="45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sz="3000" dirty="0">
                <a:solidFill>
                  <a:srgbClr val="5A5F5E"/>
                </a:solidFill>
              </a:rPr>
              <a:t>Explore external factors affecting predictions</a:t>
            </a:r>
          </a:p>
          <a:p>
            <a:pPr marL="444500" lvl="0" indent="-444500">
              <a:lnSpc>
                <a:spcPts val="45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sz="3000" dirty="0">
                <a:solidFill>
                  <a:srgbClr val="5A5F5E"/>
                </a:solidFill>
              </a:rPr>
              <a:t>Extend to other technology company stock predictions</a:t>
            </a:r>
            <a:endParaRPr lang="en-US" altLang="zh-TW" dirty="0"/>
          </a:p>
          <a:p>
            <a:pPr marL="444500" lvl="1" indent="0">
              <a:lnSpc>
                <a:spcPts val="4500"/>
              </a:lnSpc>
              <a:buClr>
                <a:srgbClr val="00599E"/>
              </a:buClr>
              <a:buSzPct val="80000"/>
              <a:defRPr sz="3000">
                <a:solidFill>
                  <a:srgbClr val="5A5F5E"/>
                </a:solidFill>
              </a:defRPr>
            </a:pPr>
            <a:endParaRPr dirty="0"/>
          </a:p>
        </p:txBody>
      </p:sp>
      <p:sp>
        <p:nvSpPr>
          <p:cNvPr id="85" name="Titl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Stock Prediction NIVDIA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N Template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Stock Prediction NIVDIA</a:t>
            </a:r>
          </a:p>
        </p:txBody>
      </p:sp>
      <p:sp>
        <p:nvSpPr>
          <p:cNvPr id="66" name="20240125 IDA Template Keynote.key"/>
          <p:cNvSpPr txBox="1"/>
          <p:nvPr/>
        </p:nvSpPr>
        <p:spPr>
          <a:xfrm>
            <a:off x="9067816" y="9237870"/>
            <a:ext cx="3163634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normAutofit lnSpcReduction="10000"/>
          </a:bodyPr>
          <a:lstStyle>
            <a:lvl1pPr>
              <a:defRPr sz="1500"/>
            </a:lvl1pPr>
          </a:lstStyle>
          <a:p>
            <a:r>
              <a:rPr dirty="0"/>
              <a:t>2024</a:t>
            </a:r>
            <a:r>
              <a:rPr lang="en-US" altLang="zh-TW" dirty="0"/>
              <a:t>1118</a:t>
            </a:r>
            <a:r>
              <a:rPr lang="en-US" dirty="0"/>
              <a:t> </a:t>
            </a:r>
            <a:r>
              <a:rPr lang="en-US" altLang="zh-TW" dirty="0"/>
              <a:t>Stock Prediction NIVDIA</a:t>
            </a:r>
          </a:p>
          <a:p>
            <a:endParaRPr lang="en-US" altLang="zh-TW" dirty="0"/>
          </a:p>
          <a:p>
            <a:endParaRPr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83930F-A544-45B7-B979-953C3901F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66" y="4410741"/>
            <a:ext cx="6916692" cy="427961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C03DE4B-1D83-4F51-A8B1-9723DAEF8BEF}"/>
              </a:ext>
            </a:extLst>
          </p:cNvPr>
          <p:cNvSpPr txBox="1"/>
          <p:nvPr/>
        </p:nvSpPr>
        <p:spPr>
          <a:xfrm>
            <a:off x="773350" y="4410740"/>
            <a:ext cx="5151962" cy="17607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Apple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b="1" dirty="0">
                <a:solidFill>
                  <a:schemeClr val="bg2">
                    <a:lumMod val="75000"/>
                  </a:schemeClr>
                </a:solidFill>
              </a:rPr>
              <a:t>Ben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Simon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7298669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Motivation</a:t>
            </a:r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486376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b="1" dirty="0"/>
              <a:t>Why NVIDIA?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NVIDIA's pivotal role in AI and high-performance computing.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The impact of stock price fluctuations on Tech. companies.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Leveraging ML for improved price prediction accuracy.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 Objective:</a:t>
            </a:r>
          </a:p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b="1" dirty="0"/>
              <a:t>Evaluate the effectiveness of ML methods in predicting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NVIDIA stock price fluctuations.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Stock Prediction NIVDIA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How to do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555626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b="1" dirty="0"/>
              <a:t>Data Source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NVIDIA historical stock data (Jan. 2010 – Sep. 2024)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Split the data (70% for training, 30% for testing)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Source: Bloomberg</a:t>
            </a:r>
          </a:p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b="1" dirty="0"/>
              <a:t>Key Features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sz="3000" dirty="0"/>
              <a:t>High, low, open, and close prices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sz="3000" dirty="0"/>
              <a:t>Trade volume, volatility, and technical indicators (ex: RSI, MACD)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 lang="en-US"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Stock Prediction NIVDIA</a:t>
            </a:r>
          </a:p>
        </p:txBody>
      </p:sp>
    </p:spTree>
    <p:extLst>
      <p:ext uri="{BB962C8B-B14F-4D97-AF65-F5344CB8AC3E}">
        <p14:creationId xmlns:p14="http://schemas.microsoft.com/office/powerpoint/2010/main" val="300935569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How to do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417127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b="1" dirty="0"/>
              <a:t>Models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Logistic Regression: Simple and interpretable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Random Forest: Robust for high-dimensional data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 err="1"/>
              <a:t>XGBoost</a:t>
            </a:r>
            <a:r>
              <a:rPr lang="en-US" dirty="0"/>
              <a:t>: Powerful boosting algorithm, refines predictions by correcting errors from prior iterations.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 lang="en-US"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Stock Prediction NIVDIA</a:t>
            </a:r>
          </a:p>
        </p:txBody>
      </p:sp>
    </p:spTree>
    <p:extLst>
      <p:ext uri="{BB962C8B-B14F-4D97-AF65-F5344CB8AC3E}">
        <p14:creationId xmlns:p14="http://schemas.microsoft.com/office/powerpoint/2010/main" val="366178113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How to do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417127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b="1" dirty="0"/>
              <a:t>Research Workflow</a:t>
            </a:r>
            <a:endParaRPr lang="en-US" b="1" dirty="0"/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Data cleaning and handling missing values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Feature engineering and model training (testing three models)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Results evaluation: Comparing accuracy to the NDX Index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Simulating an investment strategy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 lang="en-US"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Stock Prediction NIVDIA</a:t>
            </a:r>
          </a:p>
        </p:txBody>
      </p:sp>
    </p:spTree>
    <p:extLst>
      <p:ext uri="{BB962C8B-B14F-4D97-AF65-F5344CB8AC3E}">
        <p14:creationId xmlns:p14="http://schemas.microsoft.com/office/powerpoint/2010/main" val="216050415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How to do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70878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b="1" dirty="0"/>
              <a:t>Flow chart</a:t>
            </a:r>
            <a:endParaRPr lang="en-US" b="1"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Stock Prediction NIVDIA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FE461DD-02E7-4148-AA3D-ED31541A4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" y="3105150"/>
            <a:ext cx="127825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411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Stock Prediction NIVDIA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431B806-B8BD-4E3C-A573-ABA522DA5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804863"/>
            <a:ext cx="11791950" cy="814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10493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Stock Prediction NIVDIA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0ECC7A4-92D1-4E3C-9246-F897EC8C7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804863"/>
            <a:ext cx="11791950" cy="814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49890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How to do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27862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b="1" dirty="0"/>
              <a:t>Accuracy of Models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Logistic Regression: 53.4%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Random Forest: 45.6% </a:t>
            </a:r>
            <a:r>
              <a:rPr lang="en-US" dirty="0">
                <a:solidFill>
                  <a:srgbClr val="FF0000"/>
                </a:solidFill>
              </a:rPr>
              <a:t>&lt; 50%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 err="1"/>
              <a:t>XGBoost</a:t>
            </a:r>
            <a:r>
              <a:rPr lang="en-US" dirty="0"/>
              <a:t>: 50%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Stock Prediction NIVDIA</a:t>
            </a:r>
          </a:p>
        </p:txBody>
      </p:sp>
    </p:spTree>
    <p:extLst>
      <p:ext uri="{BB962C8B-B14F-4D97-AF65-F5344CB8AC3E}">
        <p14:creationId xmlns:p14="http://schemas.microsoft.com/office/powerpoint/2010/main" val="305452213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315</Words>
  <Application>Microsoft Office PowerPoint</Application>
  <PresentationFormat>自訂</PresentationFormat>
  <Paragraphs>82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Avenir Roman</vt:lpstr>
      <vt:lpstr>Helvetica Neue</vt:lpstr>
      <vt:lpstr>Helvetica Neue Light</vt:lpstr>
      <vt:lpstr>Helvetica Neue Thin</vt:lpstr>
      <vt:lpstr>Showroom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12</cp:revision>
  <dcterms:modified xsi:type="dcterms:W3CDTF">2024-11-18T03:47:55Z</dcterms:modified>
</cp:coreProperties>
</file>