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5" r:id="rId3"/>
    <p:sldId id="278" r:id="rId4"/>
    <p:sldId id="289" r:id="rId5"/>
    <p:sldId id="291" r:id="rId6"/>
    <p:sldId id="293" r:id="rId7"/>
    <p:sldId id="306" r:id="rId8"/>
    <p:sldId id="307" r:id="rId9"/>
    <p:sldId id="308" r:id="rId10"/>
    <p:sldId id="319" r:id="rId11"/>
    <p:sldId id="320" r:id="rId12"/>
    <p:sldId id="321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15" r:id="rId25"/>
    <p:sldId id="314" r:id="rId26"/>
    <p:sldId id="317" r:id="rId27"/>
    <p:sldId id="318" r:id="rId28"/>
    <p:sldId id="316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8"/>
    <p:restoredTop sz="94694"/>
  </p:normalViewPr>
  <p:slideViewPr>
    <p:cSldViewPr snapToGrid="0">
      <p:cViewPr>
        <p:scale>
          <a:sx n="66" d="100"/>
          <a:sy n="66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weight</c:v>
                </c:pt>
              </c:strCache>
            </c:strRef>
          </c:tx>
          <c:dPt>
            <c:idx val="0"/>
            <c:bubble3D val="0"/>
            <c:explosion val="1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EF-0046-914B-45A3D711D96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0E-8F48-8EED-2A2BC706D2E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0E-8F48-8EED-2A2BC706D2EE}"/>
              </c:ext>
            </c:extLst>
          </c:dPt>
          <c:cat>
            <c:strRef>
              <c:f>工作表1!$A$2:$A$4</c:f>
              <c:strCache>
                <c:ptCount val="3"/>
                <c:pt idx="0">
                  <c:v>MSFT</c:v>
                </c:pt>
                <c:pt idx="1">
                  <c:v>XOM</c:v>
                </c:pt>
                <c:pt idx="2">
                  <c:v>PFE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EF-0046-914B-45A3D711D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Maximizing Stock Portfolio Growth in US Market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EA90E9-050A-DC9A-8FE5-6AB591405F9C}"/>
              </a:ext>
            </a:extLst>
          </p:cNvPr>
          <p:cNvSpPr txBox="1"/>
          <p:nvPr/>
        </p:nvSpPr>
        <p:spPr>
          <a:xfrm>
            <a:off x="2398426" y="479685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4CB5BC-4101-77C2-03C1-CD04F8893912}"/>
              </a:ext>
            </a:extLst>
          </p:cNvPr>
          <p:cNvSpPr txBox="1"/>
          <p:nvPr/>
        </p:nvSpPr>
        <p:spPr>
          <a:xfrm>
            <a:off x="1424066" y="463196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C19F89-2BD2-F9BA-D955-B70DED89DC5F}"/>
              </a:ext>
            </a:extLst>
          </p:cNvPr>
          <p:cNvSpPr txBox="1"/>
          <p:nvPr/>
        </p:nvSpPr>
        <p:spPr>
          <a:xfrm>
            <a:off x="2518348" y="469192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44A9E8-7183-0FB8-D310-2215AE051775}"/>
              </a:ext>
            </a:extLst>
          </p:cNvPr>
          <p:cNvSpPr txBox="1"/>
          <p:nvPr/>
        </p:nvSpPr>
        <p:spPr>
          <a:xfrm>
            <a:off x="1985211" y="486075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EB0925-CA9A-9CB5-1926-B8CB526947D4}"/>
              </a:ext>
            </a:extLst>
          </p:cNvPr>
          <p:cNvSpPr txBox="1"/>
          <p:nvPr/>
        </p:nvSpPr>
        <p:spPr>
          <a:xfrm>
            <a:off x="1479884" y="7736305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0F92AEF-50FF-5D9A-DADC-6F53D4481612}"/>
              </a:ext>
            </a:extLst>
          </p:cNvPr>
          <p:cNvSpPr txBox="1"/>
          <p:nvPr/>
        </p:nvSpPr>
        <p:spPr>
          <a:xfrm>
            <a:off x="1720516" y="157613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C55216-E32C-86F2-4E96-2A7C696DA91E}"/>
              </a:ext>
            </a:extLst>
          </p:cNvPr>
          <p:cNvSpPr txBox="1"/>
          <p:nvPr/>
        </p:nvSpPr>
        <p:spPr>
          <a:xfrm>
            <a:off x="2430379" y="143175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圖片 10" descr="一張含有 白色, 設計 的圖片&#10;&#10;自動產生的描述">
            <a:extLst>
              <a:ext uri="{FF2B5EF4-FFF2-40B4-BE49-F238E27FC236}">
                <a16:creationId xmlns:a16="http://schemas.microsoft.com/office/drawing/2014/main" id="{867DFA89-4F0A-23E4-B0B8-EBA6B8F9B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9" y="4410740"/>
            <a:ext cx="11458099" cy="4236303"/>
          </a:xfrm>
          <a:prstGeom prst="rect">
            <a:avLst/>
          </a:prstGeom>
        </p:spPr>
      </p:pic>
      <p:sp>
        <p:nvSpPr>
          <p:cNvPr id="10" name="文字方塊 8">
            <a:extLst>
              <a:ext uri="{FF2B5EF4-FFF2-40B4-BE49-F238E27FC236}">
                <a16:creationId xmlns:a16="http://schemas.microsoft.com/office/drawing/2014/main" id="{0988A7E9-4B91-1C6F-0CA0-659817047462}"/>
              </a:ext>
            </a:extLst>
          </p:cNvPr>
          <p:cNvSpPr txBox="1"/>
          <p:nvPr/>
        </p:nvSpPr>
        <p:spPr>
          <a:xfrm>
            <a:off x="1032889" y="5429153"/>
            <a:ext cx="6908475" cy="2012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Pinyo </a:t>
            </a:r>
            <a:r>
              <a:rPr lang="en-US" altLang="zh-TW" sz="3200" dirty="0" err="1">
                <a:solidFill>
                  <a:schemeClr val="bg2">
                    <a:lumMod val="50000"/>
                  </a:schemeClr>
                </a:solidFill>
              </a:rPr>
              <a:t>Kewdumrongtum</a:t>
            </a: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Rebecca</a:t>
            </a: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Tang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Ethan</a:t>
            </a: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Sung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5DD02D6-2C50-2892-BFFF-3C87FF829BDB}"/>
              </a:ext>
            </a:extLst>
          </p:cNvPr>
          <p:cNvSpPr txBox="1"/>
          <p:nvPr/>
        </p:nvSpPr>
        <p:spPr>
          <a:xfrm>
            <a:off x="5322973" y="5429153"/>
            <a:ext cx="6908475" cy="2012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(312712017)</a:t>
            </a:r>
            <a:b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(312712013)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(313712003)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 Outcome and Analysis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5">
            <a:extLst>
              <a:ext uri="{FF2B5EF4-FFF2-40B4-BE49-F238E27FC236}">
                <a16:creationId xmlns:a16="http://schemas.microsoft.com/office/drawing/2014/main" id="{25677793-3231-6CBD-9529-24FC02387014}"/>
              </a:ext>
            </a:extLst>
          </p:cNvPr>
          <p:cNvSpPr txBox="1">
            <a:spLocks/>
          </p:cNvSpPr>
          <p:nvPr/>
        </p:nvSpPr>
        <p:spPr>
          <a:xfrm>
            <a:off x="1007047" y="1521675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3. Microsoft Corp (MSFT)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628F1-C025-0090-8F7A-D5FA31F5973C}"/>
              </a:ext>
            </a:extLst>
          </p:cNvPr>
          <p:cNvSpPr txBox="1"/>
          <p:nvPr/>
        </p:nvSpPr>
        <p:spPr>
          <a:xfrm>
            <a:off x="8045536" y="2728455"/>
            <a:ext cx="3803130" cy="2054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2000" b="1" dirty="0">
                <a:solidFill>
                  <a:srgbClr val="002060"/>
                </a:solidFill>
              </a:rPr>
              <a:t>MSFT</a:t>
            </a:r>
            <a:r>
              <a:rPr lang="en-US" sz="2000" b="1" dirty="0">
                <a:solidFill>
                  <a:srgbClr val="002060"/>
                </a:solidFill>
              </a:rPr>
              <a:t> stock price shows: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>
                <a:solidFill>
                  <a:srgbClr val="002060"/>
                </a:solidFill>
              </a:rPr>
              <a:t> </a:t>
            </a:r>
            <a:r>
              <a:rPr lang="en-US" altLang="zh-TW" sz="2000" dirty="0">
                <a:solidFill>
                  <a:srgbClr val="002060"/>
                </a:solidFill>
              </a:rPr>
              <a:t>2020 recovery from cloud demand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>
                <a:solidFill>
                  <a:srgbClr val="002060"/>
                </a:solidFill>
              </a:rPr>
              <a:t> </a:t>
            </a:r>
            <a:r>
              <a:rPr lang="en-US" altLang="zh-TW" sz="2000" dirty="0">
                <a:solidFill>
                  <a:srgbClr val="002060"/>
                </a:solidFill>
              </a:rPr>
              <a:t>2022 correction due to rates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>
                <a:solidFill>
                  <a:srgbClr val="002060"/>
                </a:solidFill>
              </a:rPr>
              <a:t> </a:t>
            </a:r>
            <a:r>
              <a:rPr lang="en-US" altLang="zh-TW" sz="2000" dirty="0">
                <a:solidFill>
                  <a:srgbClr val="002060"/>
                </a:solidFill>
              </a:rPr>
              <a:t>Stable growth post-2023, &gt;$400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97526F-F63B-8F72-25C3-0E901B76A867}"/>
              </a:ext>
            </a:extLst>
          </p:cNvPr>
          <p:cNvSpPr txBox="1"/>
          <p:nvPr/>
        </p:nvSpPr>
        <p:spPr>
          <a:xfrm>
            <a:off x="8045536" y="5696795"/>
            <a:ext cx="3803130" cy="2054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The diagram shows that: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002060"/>
                </a:solidFill>
              </a:rPr>
              <a:t>1.</a:t>
            </a:r>
            <a:r>
              <a:rPr lang="zh-TW" altLang="en-US" sz="2000" dirty="0">
                <a:solidFill>
                  <a:srgbClr val="002060"/>
                </a:solidFill>
              </a:rPr>
              <a:t> </a:t>
            </a:r>
            <a:r>
              <a:rPr lang="en-US" altLang="zh-TW" sz="2000" dirty="0">
                <a:solidFill>
                  <a:srgbClr val="002060"/>
                </a:solidFill>
              </a:rPr>
              <a:t>Average and Median Closing Price: The yearly average and median closing prices are nearly identical</a:t>
            </a:r>
            <a:endParaRPr lang="en-US" sz="2000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002060"/>
                </a:solidFill>
              </a:rPr>
              <a:t>2.</a:t>
            </a:r>
            <a:r>
              <a:rPr lang="zh-TW" altLang="en-US" sz="2000" dirty="0">
                <a:solidFill>
                  <a:srgbClr val="002060"/>
                </a:solidFill>
              </a:rPr>
              <a:t> </a:t>
            </a:r>
            <a:r>
              <a:rPr lang="en-US" altLang="zh-TW" sz="2000" dirty="0">
                <a:solidFill>
                  <a:srgbClr val="002060"/>
                </a:solidFill>
              </a:rPr>
              <a:t>Variance: Closing prices in 2021 and 2023 show higher variance compared to other years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3E5A2C6-F0AE-BBF6-9E31-957D146E1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47" y="2127671"/>
            <a:ext cx="6063922" cy="324619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15155EA-AA28-7719-4780-83FFED7A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47" y="5581485"/>
            <a:ext cx="6089315" cy="324619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7CCEC0-E70D-A72B-9910-AB7786814CA8}"/>
              </a:ext>
            </a:extLst>
          </p:cNvPr>
          <p:cNvSpPr txBox="1"/>
          <p:nvPr/>
        </p:nvSpPr>
        <p:spPr>
          <a:xfrm>
            <a:off x="6090834" y="175130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38087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3F03F-C3D4-D993-3387-8DC8E4D5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26FB2F72-D2E4-7FAC-F665-AC1D67DEDE5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3C232881-19FC-C8CE-5D75-EA2E33E0A3E0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A59284-25C0-B367-0735-711CEE1B665C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DA63C42-5B78-FCE4-DB2D-B02CA89E93F3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2258A4D-8B41-D6C5-78EA-8A4EA9DFD6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 Outcome and Analysis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B6DD12-12C8-F954-738B-02862A13D3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5">
            <a:extLst>
              <a:ext uri="{FF2B5EF4-FFF2-40B4-BE49-F238E27FC236}">
                <a16:creationId xmlns:a16="http://schemas.microsoft.com/office/drawing/2014/main" id="{985F4472-785A-4C38-4F65-02849FB50F34}"/>
              </a:ext>
            </a:extLst>
          </p:cNvPr>
          <p:cNvSpPr txBox="1">
            <a:spLocks/>
          </p:cNvSpPr>
          <p:nvPr/>
        </p:nvSpPr>
        <p:spPr>
          <a:xfrm>
            <a:off x="1007047" y="1521675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3. Microsoft Corp (MSFT)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4C447-160B-2AAD-817A-AE5D42652C9A}"/>
              </a:ext>
            </a:extLst>
          </p:cNvPr>
          <p:cNvSpPr txBox="1"/>
          <p:nvPr/>
        </p:nvSpPr>
        <p:spPr>
          <a:xfrm>
            <a:off x="7938749" y="6420580"/>
            <a:ext cx="3803130" cy="2054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Daily return diagram shows that: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In 2020, significant volatility highlights market instability, while post-2021 shows decreased fluctuations, indicating more stable performance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DC687A-1E92-2704-F1C0-126A60A5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0" y="2019080"/>
            <a:ext cx="5889595" cy="3641285"/>
          </a:xfrm>
          <a:prstGeom prst="rect">
            <a:avLst/>
          </a:prstGeom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EFC20109-FD05-5E41-10F0-3C6C0FD1FD8A}"/>
              </a:ext>
            </a:extLst>
          </p:cNvPr>
          <p:cNvSpPr txBox="1"/>
          <p:nvPr/>
        </p:nvSpPr>
        <p:spPr>
          <a:xfrm>
            <a:off x="7938749" y="2131530"/>
            <a:ext cx="3803130" cy="2054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Box plot diagram shows that: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002060"/>
                </a:solidFill>
              </a:rPr>
              <a:t>From 2019 to 2024,median closing price showed consistent growth. However, the widening interquartile range indicates increasing volatility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A902A40-A89F-35C6-241A-241589F8C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19" y="5753847"/>
            <a:ext cx="5889595" cy="31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696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63F4B-1D62-4243-A738-88179F63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0893797C-62F4-B362-FB5C-B6829D3A96E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CA4F3236-C3EA-3F4B-FDB1-86DA0370127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60CBFD-6278-03CE-4EA8-B0E6619547BE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AB43CA-4244-7536-7E96-196691CD75A6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F3AC192-6475-AE36-306E-CE37FF11FC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 Outcome and Analysis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EABAF4-5AA6-37B1-1658-9B3508CE14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5">
            <a:extLst>
              <a:ext uri="{FF2B5EF4-FFF2-40B4-BE49-F238E27FC236}">
                <a16:creationId xmlns:a16="http://schemas.microsoft.com/office/drawing/2014/main" id="{1EEAED9E-0A18-D80A-99DA-C3C447163BDD}"/>
              </a:ext>
            </a:extLst>
          </p:cNvPr>
          <p:cNvSpPr txBox="1">
            <a:spLocks/>
          </p:cNvSpPr>
          <p:nvPr/>
        </p:nvSpPr>
        <p:spPr>
          <a:xfrm>
            <a:off x="1007047" y="1521675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3. Microsoft Corp (MSFT)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821E5-2B31-D512-34F3-D52F999FCC08}"/>
              </a:ext>
            </a:extLst>
          </p:cNvPr>
          <p:cNvSpPr txBox="1"/>
          <p:nvPr/>
        </p:nvSpPr>
        <p:spPr>
          <a:xfrm>
            <a:off x="1386834" y="6421121"/>
            <a:ext cx="10708208" cy="2054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Sharp Ratio shows that: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002060"/>
                </a:solidFill>
              </a:rPr>
              <a:t>Short-term investments (1-3 months) show the highest average Sharpe Ratio, making them ideal for quick profit strategies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Period Selection of Dynamic Strategy:</a:t>
            </a:r>
          </a:p>
          <a:p>
            <a:r>
              <a:rPr lang="en-US" altLang="zh-TW" sz="2000" dirty="0">
                <a:solidFill>
                  <a:srgbClr val="002060"/>
                </a:solidFill>
              </a:rPr>
              <a:t>Longer-term periods (6-12 months) offer more stable but moderate returns, suitable for conservative investors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CE033A7-FC21-4838-D09F-2E8E6922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34" y="2242743"/>
            <a:ext cx="9435654" cy="39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50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AC383-294A-55A3-13B4-26EEE814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92D811B0-32E7-A354-69DD-89D294471E0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6F954CD1-405E-F2BD-98AA-F5A45D24FA49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8D18D4-7C13-5052-F63C-584CAD616988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03E0E5-5AF8-0E03-3666-D33FC58F742C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F97F56E-C2F6-784C-609A-FF9E531073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 Outcome and Analysis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1E8253-6BC6-130A-DA82-0F1EB2DEFE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5">
            <a:extLst>
              <a:ext uri="{FF2B5EF4-FFF2-40B4-BE49-F238E27FC236}">
                <a16:creationId xmlns:a16="http://schemas.microsoft.com/office/drawing/2014/main" id="{00709795-94D1-2AE6-423D-F0360EC40082}"/>
              </a:ext>
            </a:extLst>
          </p:cNvPr>
          <p:cNvSpPr txBox="1">
            <a:spLocks/>
          </p:cNvSpPr>
          <p:nvPr/>
        </p:nvSpPr>
        <p:spPr>
          <a:xfrm>
            <a:off x="1007047" y="1521675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Stock Correlation Heat Map 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00814-8815-527E-452E-B8F0A8E3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05" y="2389102"/>
            <a:ext cx="6904352" cy="5611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D0AFE5-9301-AFB0-AF2A-0AC51C372714}"/>
              </a:ext>
            </a:extLst>
          </p:cNvPr>
          <p:cNvSpPr txBox="1"/>
          <p:nvPr/>
        </p:nvSpPr>
        <p:spPr>
          <a:xfrm>
            <a:off x="8658907" y="4598555"/>
            <a:ext cx="3199520" cy="1663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Correlation heat map shows that: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solidFill>
                  <a:srgbClr val="002060"/>
                </a:solidFill>
              </a:rPr>
              <a:t>The correlation between a pair of stocks is not closely related</a:t>
            </a:r>
          </a:p>
        </p:txBody>
      </p:sp>
    </p:spTree>
    <p:extLst>
      <p:ext uri="{BB962C8B-B14F-4D97-AF65-F5344CB8AC3E}">
        <p14:creationId xmlns:p14="http://schemas.microsoft.com/office/powerpoint/2010/main" val="24461107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4521E-FEC2-6F32-B35A-F673B4978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97751190-F2B1-1CAD-D3D8-8744208BBED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C7A2BB1D-F98A-8050-D1A4-6DB313D8E17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2CE80B-8897-9477-44C0-4F8F8319886C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F18ACC-B175-99D2-CD8B-41899051CB37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3F6EE46-11B9-6226-691B-B2BFBED286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Model Selection and Predictive Result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BD58EB-CA8C-56C1-7B20-27E5FDDB31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0674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519CB-8B8E-C801-1CFC-B32347008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BCA47178-64E5-D178-B901-103DDF81565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49BF42D2-D4D3-D4A8-FD9B-F19B1A639A86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D45091-1A68-ADB3-71C2-0EECCCCD2E69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FD44DD-C6C2-EB6E-A5CF-630B77B98A90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02565C7-CF4A-D612-975E-4E44FC0F96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8509" y="1020417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Auto Regressive Integrated Moving Average (ARIMA)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0D5DA6-78E3-F9B0-D671-4DAD26861C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9FDD7-F277-BB0F-96EB-054AC472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272" y="6786214"/>
            <a:ext cx="5765320" cy="1177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D9754C-8DBF-E9C3-A5EC-FB1F2511C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59" y="2253857"/>
            <a:ext cx="8289520" cy="698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F5836D-DAEB-F55D-10D0-C62482D91347}"/>
              </a:ext>
            </a:extLst>
          </p:cNvPr>
          <p:cNvSpPr txBox="1"/>
          <p:nvPr/>
        </p:nvSpPr>
        <p:spPr>
          <a:xfrm>
            <a:off x="768509" y="2407445"/>
            <a:ext cx="2602128" cy="390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Objective Eq.: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5E8E1B-367D-3C0E-195E-EDC5D2B4B8B1}"/>
              </a:ext>
            </a:extLst>
          </p:cNvPr>
          <p:cNvSpPr/>
          <p:nvPr/>
        </p:nvSpPr>
        <p:spPr>
          <a:xfrm>
            <a:off x="6758609" y="2166730"/>
            <a:ext cx="1600200" cy="934279"/>
          </a:xfrm>
          <a:prstGeom prst="ellipse">
            <a:avLst/>
          </a:prstGeom>
          <a:solidFill>
            <a:schemeClr val="accent3">
              <a:lumMod val="75000"/>
              <a:alpha val="2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A140C9-63C2-7602-A724-52B5EC897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233" y="3901229"/>
            <a:ext cx="3051167" cy="5526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0939E0-D0B0-B96B-FC17-05881E014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904" y="5701202"/>
            <a:ext cx="3114912" cy="941967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8A85766-746F-03ED-E0A8-7F17187A5647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rot="5400000">
            <a:off x="5867653" y="2210173"/>
            <a:ext cx="800220" cy="2581892"/>
          </a:xfrm>
          <a:prstGeom prst="bentConnector3">
            <a:avLst/>
          </a:prstGeom>
          <a:noFill/>
          <a:ln w="25400" cap="flat">
            <a:solidFill>
              <a:srgbClr val="5A5F5E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023D7FD-176C-B8FC-1C35-7CB8C6DD338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3574435" y="4298820"/>
            <a:ext cx="1247308" cy="155745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5A5F5E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C54E55F-C43A-EE35-3F03-B5A67C05706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02400" y="4177562"/>
            <a:ext cx="1955381" cy="473980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282BA04-2172-240F-8B7F-746891E1CE1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02400" y="4177562"/>
            <a:ext cx="1955381" cy="116308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C608AA9-08B8-A211-8D59-92E59520299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02400" y="4177562"/>
            <a:ext cx="1955381" cy="184164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992D59C-ABCF-40F2-BAC6-2432479133B4}"/>
              </a:ext>
            </a:extLst>
          </p:cNvPr>
          <p:cNvSpPr txBox="1"/>
          <p:nvPr/>
        </p:nvSpPr>
        <p:spPr>
          <a:xfrm>
            <a:off x="8457781" y="4405999"/>
            <a:ext cx="2602128" cy="390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AR: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CABA1D-516D-D9B4-A340-D1BF6DB0882C}"/>
              </a:ext>
            </a:extLst>
          </p:cNvPr>
          <p:cNvSpPr txBox="1"/>
          <p:nvPr/>
        </p:nvSpPr>
        <p:spPr>
          <a:xfrm>
            <a:off x="8457781" y="5089502"/>
            <a:ext cx="2602128" cy="390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I: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6115AF-9BB8-927A-F1DE-3BCDF983DD19}"/>
              </a:ext>
            </a:extLst>
          </p:cNvPr>
          <p:cNvSpPr txBox="1"/>
          <p:nvPr/>
        </p:nvSpPr>
        <p:spPr>
          <a:xfrm>
            <a:off x="8457781" y="5791873"/>
            <a:ext cx="2602128" cy="390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MA: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ED82CC7-F5DD-8DEA-57DE-9FD6A9B5A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8701" y="4307799"/>
            <a:ext cx="3654634" cy="60704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7BE98BA-A710-BDB9-D9CF-F5420CE4E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8700" y="5791873"/>
            <a:ext cx="2672997" cy="48698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7109F4F-69FF-653A-7C09-B32FFA32CE26}"/>
              </a:ext>
            </a:extLst>
          </p:cNvPr>
          <p:cNvSpPr txBox="1"/>
          <p:nvPr/>
        </p:nvSpPr>
        <p:spPr>
          <a:xfrm>
            <a:off x="768509" y="3975102"/>
            <a:ext cx="2602128" cy="390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Predictive Eq.: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935E3BD-1B3A-CD22-F814-7875E0EA598F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4462567" y="5303379"/>
            <a:ext cx="2932722" cy="1210688"/>
          </a:xfrm>
          <a:prstGeom prst="bentConnector2">
            <a:avLst/>
          </a:prstGeom>
          <a:noFill/>
          <a:ln w="25400" cap="flat">
            <a:solidFill>
              <a:srgbClr val="5A5F5E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00C5B21A-5E20-6926-5633-ACACAC3AD1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8700" y="5077548"/>
            <a:ext cx="3578766" cy="4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745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4C992-111C-7647-8E73-6C162142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C1612CD2-BB61-1174-2728-4D19CC62F50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AA905F45-6FF8-8005-9F52-B5AD04F94AA6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D86825-D049-662A-3426-458C115BD484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EBF445-BA85-6EF2-8B8F-475223D0A524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3AEA103-E3F0-34C6-3ADB-03BF85FED92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8509" y="1020417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Auto Regressive Integrated Moving Average (ARIMA)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24A99E-70EC-5D42-6F0F-DA1D699C3B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71211-E3ED-80C8-AD6C-4A149BB94A12}"/>
              </a:ext>
            </a:extLst>
          </p:cNvPr>
          <p:cNvSpPr txBox="1"/>
          <p:nvPr/>
        </p:nvSpPr>
        <p:spPr>
          <a:xfrm>
            <a:off x="947413" y="1898450"/>
            <a:ext cx="7272248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Step 1 : </a:t>
            </a:r>
            <a:r>
              <a:rPr lang="en-US" sz="2000" dirty="0">
                <a:solidFill>
                  <a:srgbClr val="002060"/>
                </a:solidFill>
              </a:rPr>
              <a:t>Calculate return from the stocks every 2 months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63ED4-805C-5733-E4DF-5BAEBB4DCB1D}"/>
              </a:ext>
            </a:extLst>
          </p:cNvPr>
          <p:cNvSpPr txBox="1"/>
          <p:nvPr/>
        </p:nvSpPr>
        <p:spPr>
          <a:xfrm>
            <a:off x="947413" y="5566964"/>
            <a:ext cx="8763117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Step 2 : </a:t>
            </a:r>
            <a:r>
              <a:rPr lang="en-US" sz="2000" dirty="0">
                <a:solidFill>
                  <a:srgbClr val="002060"/>
                </a:solidFill>
              </a:rPr>
              <a:t>Separate training and testing dataset (70% training, 30% testing)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26657C-5717-B1D8-B13A-8C30290D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88" y="2537635"/>
            <a:ext cx="5462421" cy="26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670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A68A-8FF5-D81E-A689-8F58E3D37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81701337-6097-050C-D291-5DCFDF9ED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951E9BC7-0063-74CD-FA21-E54FE86723E0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5306CF-1B24-D760-E8E8-4C409F6F3042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852351-DE21-15ED-DDC5-E9CAC50C620A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4751505-8441-20B0-4DA3-9F213F7769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8509" y="1020417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Auto Regressive Integrated Moving Average (ARIMA)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FF457D-AD33-0414-C9CB-39E97F9FA1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251CE-8EA4-974F-296C-9EF9BFD7D319}"/>
              </a:ext>
            </a:extLst>
          </p:cNvPr>
          <p:cNvSpPr txBox="1"/>
          <p:nvPr/>
        </p:nvSpPr>
        <p:spPr>
          <a:xfrm>
            <a:off x="947412" y="1898450"/>
            <a:ext cx="10959665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Step 3 : </a:t>
            </a:r>
            <a:r>
              <a:rPr lang="en-US" sz="2000" dirty="0">
                <a:solidFill>
                  <a:srgbClr val="002060"/>
                </a:solidFill>
              </a:rPr>
              <a:t>Run ARIMA model to find the predictive equation and test the model by using K-Fold Cross Validation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E2D64-F7C4-CB55-BCFC-58BE6449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74" y="3203436"/>
            <a:ext cx="8776251" cy="53369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F23EFE-ED11-8E6B-0181-A6BA0CDF5D72}"/>
              </a:ext>
            </a:extLst>
          </p:cNvPr>
          <p:cNvSpPr/>
          <p:nvPr/>
        </p:nvSpPr>
        <p:spPr>
          <a:xfrm>
            <a:off x="2114274" y="7822096"/>
            <a:ext cx="3859143" cy="71825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037591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E954A-34B5-B199-1E73-BA29ACD06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C4115E07-03E5-D4FB-D49C-19C8E4480FE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2AEB466A-0271-574B-B11D-2A8F91FC6E06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195DD9-06E8-AEA3-80D5-421C1C47253F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BD4207-58C2-DD94-32AD-0DACAF3E0E2B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1ADB6CA-5222-56A5-8E38-6450C552A8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8509" y="1020417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Auto Regressive Integrated Moving Average (ARIMA)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53B2D3-8204-2642-95B4-0D5C723621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AF63F-4B5C-E8C4-EFA7-ABDF3C313206}"/>
              </a:ext>
            </a:extLst>
          </p:cNvPr>
          <p:cNvSpPr txBox="1"/>
          <p:nvPr/>
        </p:nvSpPr>
        <p:spPr>
          <a:xfrm>
            <a:off x="947412" y="1898450"/>
            <a:ext cx="10959665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Step 3 : </a:t>
            </a:r>
            <a:r>
              <a:rPr lang="en-US" sz="2000" dirty="0">
                <a:solidFill>
                  <a:srgbClr val="002060"/>
                </a:solidFill>
              </a:rPr>
              <a:t>Run ARIMA model to find the predictive equation and test the model by using K-Fold Cross Validation 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0F40A3-95F9-E1C8-AABB-9F268177D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67" y="3042570"/>
            <a:ext cx="8656872" cy="53148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467CE0-2D6A-FD85-5310-6763FD4B7C79}"/>
              </a:ext>
            </a:extLst>
          </p:cNvPr>
          <p:cNvSpPr/>
          <p:nvPr/>
        </p:nvSpPr>
        <p:spPr>
          <a:xfrm>
            <a:off x="2325867" y="7639197"/>
            <a:ext cx="3859143" cy="71825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49386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15A33-92DD-68F4-8645-E45622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88CBF9-4982-9FBA-EDA6-BEB69D8A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24" y="2871609"/>
            <a:ext cx="8921641" cy="5440452"/>
          </a:xfrm>
          <a:prstGeom prst="rect">
            <a:avLst/>
          </a:prstGeom>
        </p:spPr>
      </p:pic>
      <p:sp>
        <p:nvSpPr>
          <p:cNvPr id="70" name="幻燈片編號">
            <a:extLst>
              <a:ext uri="{FF2B5EF4-FFF2-40B4-BE49-F238E27FC236}">
                <a16:creationId xmlns:a16="http://schemas.microsoft.com/office/drawing/2014/main" id="{BC2DD00B-1CAD-C788-2479-94858142E13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333C0D7D-CE3F-A4B0-9803-23E5D5A1A683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B11780-9033-0DB7-95A0-718069C426A9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D81120-A85F-E4A8-0844-D72D9FA67A34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C4E5E9E-43CB-A05D-2A1D-DCD8A02D6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8509" y="1020417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Auto Regressive Integrated Moving Average (ARIMA)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A18EB8-A5B3-7CFF-0C06-C7B9F4C6A8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56BBF-99FD-BE4A-9D8B-EC1075D88052}"/>
              </a:ext>
            </a:extLst>
          </p:cNvPr>
          <p:cNvSpPr txBox="1"/>
          <p:nvPr/>
        </p:nvSpPr>
        <p:spPr>
          <a:xfrm>
            <a:off x="947412" y="1898450"/>
            <a:ext cx="10959665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Step 3 : </a:t>
            </a:r>
            <a:r>
              <a:rPr lang="en-US" sz="2000" dirty="0">
                <a:solidFill>
                  <a:srgbClr val="002060"/>
                </a:solidFill>
              </a:rPr>
              <a:t>Run ARIMA model to find the predictive equation and test the model by using K-Fold Cross Validation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6438F-F23C-5B30-1F17-4C84C9890147}"/>
              </a:ext>
            </a:extLst>
          </p:cNvPr>
          <p:cNvSpPr/>
          <p:nvPr/>
        </p:nvSpPr>
        <p:spPr>
          <a:xfrm>
            <a:off x="1991524" y="7639197"/>
            <a:ext cx="3859143" cy="71825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07111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8C56-8047-A4D9-C863-67BD90C0C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2621E271-F5A8-CBDE-6325-25A566B1146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BD0717DB-34B9-CE3F-8B21-46D934849F4F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88544A-DB60-AD9B-73D2-31032C74944B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30599CBC-B81E-AFDF-53F6-0D7045AEB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EC9A5-07D1-5721-2491-899CE061E7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2000" y="762000"/>
            <a:ext cx="11671852" cy="997226"/>
          </a:xfrm>
        </p:spPr>
        <p:txBody>
          <a:bodyPr>
            <a:noAutofit/>
          </a:bodyPr>
          <a:lstStyle/>
          <a:p>
            <a:r>
              <a:rPr lang="en-US" sz="4800" b="1" dirty="0"/>
              <a:t>Agenda</a:t>
            </a:r>
          </a:p>
        </p:txBody>
      </p:sp>
      <p:sp>
        <p:nvSpPr>
          <p:cNvPr id="2" name="文字版面配置區 5">
            <a:extLst>
              <a:ext uri="{FF2B5EF4-FFF2-40B4-BE49-F238E27FC236}">
                <a16:creationId xmlns:a16="http://schemas.microsoft.com/office/drawing/2014/main" id="{6B230FEE-4950-6D27-883B-A60227CE9D7E}"/>
              </a:ext>
            </a:extLst>
          </p:cNvPr>
          <p:cNvSpPr txBox="1">
            <a:spLocks/>
          </p:cNvSpPr>
          <p:nvPr/>
        </p:nvSpPr>
        <p:spPr>
          <a:xfrm>
            <a:off x="1096499" y="2396318"/>
            <a:ext cx="11467783" cy="472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514350" indent="-514350" hangingPunct="1">
              <a:buAutoNum type="arabicPeriod"/>
            </a:pPr>
            <a:r>
              <a:rPr lang="en-US" altLang="zh-TW" dirty="0">
                <a:solidFill>
                  <a:srgbClr val="002060"/>
                </a:solidFill>
              </a:rPr>
              <a:t>Project Motivation</a:t>
            </a:r>
          </a:p>
          <a:p>
            <a:pPr marL="514350" indent="-514350" hangingPunct="1">
              <a:buAutoNum type="arabicPeriod"/>
            </a:pPr>
            <a:endParaRPr lang="en-US" altLang="zh-TW" dirty="0">
              <a:solidFill>
                <a:srgbClr val="002060"/>
              </a:solidFill>
            </a:endParaRPr>
          </a:p>
          <a:p>
            <a:pPr marL="514350" indent="-514350" hangingPunct="1">
              <a:buAutoNum type="arabicPeriod"/>
            </a:pPr>
            <a:r>
              <a:rPr lang="en-US" altLang="zh-TW" dirty="0">
                <a:solidFill>
                  <a:srgbClr val="002060"/>
                </a:solidFill>
              </a:rPr>
              <a:t>Overview Study Plan</a:t>
            </a:r>
          </a:p>
          <a:p>
            <a:pPr hangingPunct="1"/>
            <a:endParaRPr lang="en-US" altLang="zh-TW" dirty="0">
              <a:solidFill>
                <a:srgbClr val="002060"/>
              </a:solidFill>
            </a:endParaRPr>
          </a:p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3. EDA Outcome and Analysis</a:t>
            </a:r>
          </a:p>
          <a:p>
            <a:pPr marL="514350" indent="-514350" hangingPunct="1">
              <a:buAutoNum type="arabicPeriod"/>
            </a:pPr>
            <a:endParaRPr lang="en-US" altLang="zh-TW" dirty="0">
              <a:solidFill>
                <a:srgbClr val="002060"/>
              </a:solidFill>
            </a:endParaRPr>
          </a:p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4. Model Selection and Predictive Result</a:t>
            </a:r>
          </a:p>
          <a:p>
            <a:pPr marL="514350" indent="-514350" hangingPunct="1">
              <a:buAutoNum type="arabicPeriod"/>
            </a:pPr>
            <a:endParaRPr lang="en-US" altLang="zh-TW" dirty="0">
              <a:solidFill>
                <a:srgbClr val="002060"/>
              </a:solidFill>
            </a:endParaRPr>
          </a:p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5. Portfolio KPI Measurement</a:t>
            </a:r>
          </a:p>
          <a:p>
            <a:pPr marL="514350" indent="-514350" hangingPunct="1">
              <a:buAutoNum type="arabicPeriod"/>
            </a:pPr>
            <a:endParaRPr lang="en-US" altLang="zh-TW" dirty="0">
              <a:solidFill>
                <a:srgbClr val="002060"/>
              </a:solidFill>
            </a:endParaRPr>
          </a:p>
          <a:p>
            <a:pPr marL="514350" indent="-514350" hangingPunct="1">
              <a:buAutoNum type="arabicPeriod"/>
            </a:pPr>
            <a:endParaRPr lang="en-US" altLang="zh-TW" dirty="0">
              <a:solidFill>
                <a:srgbClr val="002060"/>
              </a:solidFill>
            </a:endParaRPr>
          </a:p>
          <a:p>
            <a:pPr marL="514350" indent="-514350" hangingPunct="1">
              <a:buAutoNum type="arabicPeriod"/>
            </a:pP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2143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8F1AE-DFA5-A7DA-AC1F-5CB1A167E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727C291F-67EF-B1E7-1DC0-121C03283C2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2A415D89-DF0E-C40A-9CB2-B3BBB2785E74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E43DD6-B360-5004-10AD-24E4AD45014B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AAD838-9D78-3B38-38A9-9338D750A97E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EEF44C5-FBED-6896-B38B-759A70DF90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8509" y="1020417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Auto Regressive Integrated Moving Average (ARIMA)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0532BF-4BE4-5AF1-4D90-4C36BBD733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298C1-AC04-2CBE-9035-129E0E2246B2}"/>
              </a:ext>
            </a:extLst>
          </p:cNvPr>
          <p:cNvSpPr txBox="1"/>
          <p:nvPr/>
        </p:nvSpPr>
        <p:spPr>
          <a:xfrm>
            <a:off x="947412" y="1898450"/>
            <a:ext cx="10959665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Step 4 : </a:t>
            </a:r>
            <a:r>
              <a:rPr lang="en-US" sz="2000" dirty="0">
                <a:solidFill>
                  <a:srgbClr val="002060"/>
                </a:solidFill>
              </a:rPr>
              <a:t>Combine predictive equation of returns from XOM, PFE, and MSFT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EF91F9-2FE8-2399-B256-8A891076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8" y="4260887"/>
            <a:ext cx="12411004" cy="484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30AC7-4788-D111-1295-1870B6CA3DE7}"/>
              </a:ext>
            </a:extLst>
          </p:cNvPr>
          <p:cNvSpPr txBox="1"/>
          <p:nvPr/>
        </p:nvSpPr>
        <p:spPr>
          <a:xfrm>
            <a:off x="1761038" y="5624386"/>
            <a:ext cx="2602128" cy="390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While,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0F48D0-8B20-7267-48E4-54552C83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23" y="5563272"/>
            <a:ext cx="4147377" cy="484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57ED2-6E6C-7A24-05F9-E2355221E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746" y="2684534"/>
            <a:ext cx="8289520" cy="69806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4C3FBE4-3C68-E916-BA70-2B1316BCB66A}"/>
              </a:ext>
            </a:extLst>
          </p:cNvPr>
          <p:cNvSpPr/>
          <p:nvPr/>
        </p:nvSpPr>
        <p:spPr>
          <a:xfrm>
            <a:off x="5507238" y="2566426"/>
            <a:ext cx="1600200" cy="934279"/>
          </a:xfrm>
          <a:prstGeom prst="ellipse">
            <a:avLst/>
          </a:prstGeom>
          <a:solidFill>
            <a:srgbClr val="00B050">
              <a:alpha val="26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FF4B44-BBC0-8F61-007C-1E5EC41074D5}"/>
              </a:ext>
            </a:extLst>
          </p:cNvPr>
          <p:cNvSpPr/>
          <p:nvPr/>
        </p:nvSpPr>
        <p:spPr>
          <a:xfrm>
            <a:off x="7282152" y="2570069"/>
            <a:ext cx="1600200" cy="934279"/>
          </a:xfrm>
          <a:prstGeom prst="ellipse">
            <a:avLst/>
          </a:prstGeom>
          <a:solidFill>
            <a:schemeClr val="accent3">
              <a:lumMod val="50000"/>
              <a:alpha val="2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EBC8AC-22BF-87BD-7E55-EBA547B4C3E4}"/>
              </a:ext>
            </a:extLst>
          </p:cNvPr>
          <p:cNvSpPr/>
          <p:nvPr/>
        </p:nvSpPr>
        <p:spPr>
          <a:xfrm>
            <a:off x="9144423" y="2566425"/>
            <a:ext cx="1600200" cy="934279"/>
          </a:xfrm>
          <a:prstGeom prst="ellipse">
            <a:avLst/>
          </a:prstGeom>
          <a:solidFill>
            <a:schemeClr val="accent6">
              <a:lumMod val="75000"/>
              <a:alpha val="2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9806321-204A-0E3F-82EA-F011411FA87A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rot="5400000">
            <a:off x="4548043" y="2355446"/>
            <a:ext cx="614036" cy="2904554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B05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515E7D3-C4D8-538E-2BDE-77C9BD5FF3EC}"/>
              </a:ext>
            </a:extLst>
          </p:cNvPr>
          <p:cNvSpPr/>
          <p:nvPr/>
        </p:nvSpPr>
        <p:spPr>
          <a:xfrm>
            <a:off x="1567646" y="4114741"/>
            <a:ext cx="3670276" cy="934279"/>
          </a:xfrm>
          <a:prstGeom prst="ellipse">
            <a:avLst/>
          </a:prstGeom>
          <a:solidFill>
            <a:srgbClr val="00B050">
              <a:alpha val="26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C7EB61-B422-0BD6-669B-065053C165B6}"/>
              </a:ext>
            </a:extLst>
          </p:cNvPr>
          <p:cNvSpPr/>
          <p:nvPr/>
        </p:nvSpPr>
        <p:spPr>
          <a:xfrm>
            <a:off x="5394554" y="4033039"/>
            <a:ext cx="3411515" cy="934279"/>
          </a:xfrm>
          <a:prstGeom prst="ellipse">
            <a:avLst/>
          </a:prstGeom>
          <a:solidFill>
            <a:schemeClr val="accent3">
              <a:lumMod val="50000"/>
              <a:alpha val="2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FF45E0-A9D3-7357-4C38-F288D91AD7E1}"/>
              </a:ext>
            </a:extLst>
          </p:cNvPr>
          <p:cNvSpPr/>
          <p:nvPr/>
        </p:nvSpPr>
        <p:spPr>
          <a:xfrm>
            <a:off x="8962700" y="4114740"/>
            <a:ext cx="3745201" cy="934279"/>
          </a:xfrm>
          <a:prstGeom prst="ellipse">
            <a:avLst/>
          </a:prstGeom>
          <a:solidFill>
            <a:schemeClr val="accent6">
              <a:lumMod val="75000"/>
              <a:alpha val="2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5E2C262-7001-93DC-E79A-810D67E1AB6C}"/>
              </a:ext>
            </a:extLst>
          </p:cNvPr>
          <p:cNvCxnSpPr>
            <a:cxnSpLocks/>
            <a:stCxn id="16" idx="4"/>
            <a:endCxn id="24" idx="0"/>
          </p:cNvCxnSpPr>
          <p:nvPr/>
        </p:nvCxnSpPr>
        <p:spPr>
          <a:xfrm rot="5400000">
            <a:off x="7326937" y="3277723"/>
            <a:ext cx="528691" cy="981940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5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E8570A8-D2B7-BA2D-266A-BB8A0CFEA7EA}"/>
              </a:ext>
            </a:extLst>
          </p:cNvPr>
          <p:cNvCxnSpPr>
            <a:cxnSpLocks/>
            <a:stCxn id="17" idx="4"/>
            <a:endCxn id="25" idx="0"/>
          </p:cNvCxnSpPr>
          <p:nvPr/>
        </p:nvCxnSpPr>
        <p:spPr>
          <a:xfrm rot="16200000" flipH="1">
            <a:off x="10082894" y="3362333"/>
            <a:ext cx="614036" cy="890778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bg2">
                <a:lumMod val="5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798241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DF13F-9EEA-B58C-6836-3867CC510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4153C364-0C47-AEA9-4618-BBFB3BF6A92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1955DFDB-182F-C1BC-F659-D3F3389B7C09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766054-4BB4-FFEE-DB3B-9D8A0DD6CD0B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B6AB63-C548-77C6-ED18-AEA15323F3D2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3534F5E-F287-3022-58A9-7AD4767964B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8509" y="1020417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Auto Regressive Integrated Moving Average (ARIMA)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4A9540-97F5-74F1-194C-41CB89C491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80870-BA4C-CE64-CE4B-EFD7C7B00CFB}"/>
              </a:ext>
            </a:extLst>
          </p:cNvPr>
          <p:cNvSpPr txBox="1"/>
          <p:nvPr/>
        </p:nvSpPr>
        <p:spPr>
          <a:xfrm>
            <a:off x="947412" y="1898450"/>
            <a:ext cx="10959665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Step 5 : </a:t>
            </a:r>
            <a:r>
              <a:rPr lang="en-US" sz="2000" dirty="0">
                <a:solidFill>
                  <a:srgbClr val="002060"/>
                </a:solidFill>
              </a:rPr>
              <a:t>Implementing a dynamic strategical weighting with the predictive equation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66D43-63AE-BF64-D8E8-F904692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8" b="2647"/>
          <a:stretch/>
        </p:blipFill>
        <p:spPr>
          <a:xfrm>
            <a:off x="947412" y="2670703"/>
            <a:ext cx="3614649" cy="5399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B64804-B3C1-3AF1-A34F-0B5CB47E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67" y="3414501"/>
            <a:ext cx="7782639" cy="38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663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DE1BB-C7BF-EB55-221F-A8473666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1A99408A-72A9-7A17-18B9-0BEBD6425AF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E2A0648D-FA0A-3CF7-CD65-5F9305603750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22321D-97B4-ECE9-2EF3-10B004C11E1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D754BB-2ABD-C65E-17BD-9EA76FDA0D1B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6BA1321-2639-0EDC-EEF7-DA5B9B5D54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022" y="1120743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Auto Regressive Integrated Moving Average (ARIMA)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3E8893-0C63-C237-844D-63D17B0EEC7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63349-1F8A-6FF0-DE72-FF9EEBB309CE}"/>
              </a:ext>
            </a:extLst>
          </p:cNvPr>
          <p:cNvSpPr txBox="1"/>
          <p:nvPr/>
        </p:nvSpPr>
        <p:spPr>
          <a:xfrm>
            <a:off x="1022567" y="1749035"/>
            <a:ext cx="10959665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Step 6 : </a:t>
            </a:r>
            <a:r>
              <a:rPr lang="en-US" sz="2000" dirty="0">
                <a:solidFill>
                  <a:srgbClr val="002060"/>
                </a:solidFill>
              </a:rPr>
              <a:t>Benchmarking the return from ARIMA model with dynamic-weight strategy and Equal-weight Average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42430F-665F-6F38-3A74-0794FC1B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03"/>
          <a:stretch/>
        </p:blipFill>
        <p:spPr>
          <a:xfrm>
            <a:off x="1670146" y="2987180"/>
            <a:ext cx="9213202" cy="4501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3A175B-5006-E0AF-3249-389D13D11114}"/>
              </a:ext>
            </a:extLst>
          </p:cNvPr>
          <p:cNvSpPr txBox="1"/>
          <p:nvPr/>
        </p:nvSpPr>
        <p:spPr>
          <a:xfrm>
            <a:off x="1279941" y="7785805"/>
            <a:ext cx="9829429" cy="1338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Conclusion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solidFill>
                  <a:srgbClr val="002060"/>
                </a:solidFill>
              </a:rPr>
              <a:t>The annual return of dynamic-weight strategy with ARIMA predictive equation provide return 12.6 times more than equal-weight average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2320AF-463B-012A-C1D0-581D08A0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46" y="2611144"/>
            <a:ext cx="2976948" cy="3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2324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B2B06-FCC7-8F17-1009-2C1555FF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9D54F91E-C21C-D9D1-C5E5-A74533C463F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823CE3C6-5314-546B-3C5A-B191F2A1987B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10668A-811E-33B5-AEF2-04570E7EB265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B770F3-B133-C356-776B-3A875E234B02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127C90E-DC2D-65C8-5B5B-9BADC238A3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022" y="1120743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Auto Regressive Integrated Moving Average (ARIMA)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66E200-F300-A188-2590-9F497E66B8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F8C22-2BC9-2E37-B688-202DABB5A4AF}"/>
              </a:ext>
            </a:extLst>
          </p:cNvPr>
          <p:cNvSpPr txBox="1"/>
          <p:nvPr/>
        </p:nvSpPr>
        <p:spPr>
          <a:xfrm>
            <a:off x="1022567" y="1749035"/>
            <a:ext cx="10959665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Step 6 : </a:t>
            </a:r>
            <a:r>
              <a:rPr lang="en-US" sz="2000" dirty="0">
                <a:solidFill>
                  <a:srgbClr val="002060"/>
                </a:solidFill>
              </a:rPr>
              <a:t>Benchmarking the return from ARIMA model with dynamic-weight strategy and Equal-weight Average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04B8C-7A9E-7665-D460-8919C621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1" y="2620237"/>
            <a:ext cx="6886403" cy="48572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13419-7496-F5B8-2792-0C7C67CE6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553" y="5182364"/>
            <a:ext cx="4839840" cy="2137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32D67B-D5C2-50FA-ADDE-1FE0204F8422}"/>
              </a:ext>
            </a:extLst>
          </p:cNvPr>
          <p:cNvSpPr txBox="1"/>
          <p:nvPr/>
        </p:nvSpPr>
        <p:spPr>
          <a:xfrm>
            <a:off x="8122944" y="2645784"/>
            <a:ext cx="4448221" cy="16666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Key KPI Measurement: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solidFill>
                  <a:srgbClr val="002060"/>
                </a:solidFill>
              </a:rPr>
              <a:t>1.) Annual Return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solidFill>
                  <a:srgbClr val="002060"/>
                </a:solidFill>
              </a:rPr>
              <a:t>2.) Annual Sharp Ratio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solidFill>
                  <a:srgbClr val="002060"/>
                </a:solidFill>
              </a:rPr>
              <a:t>3.) Max. Drawdown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solidFill>
                  <a:srgbClr val="002060"/>
                </a:solidFill>
              </a:rPr>
              <a:t>4.) Annual Volatility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513C7-5B09-3951-8871-59ADF10275C7}"/>
              </a:ext>
            </a:extLst>
          </p:cNvPr>
          <p:cNvSpPr txBox="1"/>
          <p:nvPr/>
        </p:nvSpPr>
        <p:spPr>
          <a:xfrm>
            <a:off x="808199" y="7477498"/>
            <a:ext cx="9538855" cy="1059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Conclusion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000" dirty="0">
                <a:solidFill>
                  <a:srgbClr val="002060"/>
                </a:solidFill>
              </a:rPr>
              <a:t>Annual Return: Dynamic strategy is higher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000" dirty="0">
                <a:solidFill>
                  <a:srgbClr val="002060"/>
                </a:solidFill>
              </a:rPr>
              <a:t>Sharp Ratio: Dynamic strategy is averagely higher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000" dirty="0">
                <a:solidFill>
                  <a:srgbClr val="002060"/>
                </a:solidFill>
              </a:rPr>
              <a:t>Max. Drawdown: Dynamic strategy is lower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000" dirty="0">
                <a:solidFill>
                  <a:srgbClr val="002060"/>
                </a:solidFill>
              </a:rPr>
              <a:t>Annual Volatility: Dynamic strategy is higher (From exponential growth)</a:t>
            </a:r>
          </a:p>
        </p:txBody>
      </p:sp>
    </p:spTree>
    <p:extLst>
      <p:ext uri="{BB962C8B-B14F-4D97-AF65-F5344CB8AC3E}">
        <p14:creationId xmlns:p14="http://schemas.microsoft.com/office/powerpoint/2010/main" val="11308147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0415C-1685-BE59-3211-AE11B89AE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E473951D-8237-1B37-7B5A-D1BA7C2A06D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0515DE43-7B2A-77B0-0983-72536675F7F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532BB6-1042-B8C9-CA7E-50DE461F1794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655DA5-9C3D-1AF7-D183-2D5BC4C228B6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B6A5871-66D0-6D1D-655A-87A7817698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809" y="808135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Xtreme Gradient Boosting (</a:t>
            </a:r>
            <a:r>
              <a:rPr lang="en-US" altLang="zh-TW" dirty="0" err="1"/>
              <a:t>XGBooST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23075E-FD9F-BA5F-4D8F-8BEE0D374A9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E716-6702-4E91-C286-BEA18CB8997D}"/>
              </a:ext>
            </a:extLst>
          </p:cNvPr>
          <p:cNvSpPr txBox="1"/>
          <p:nvPr/>
        </p:nvSpPr>
        <p:spPr>
          <a:xfrm>
            <a:off x="755809" y="1500868"/>
            <a:ext cx="7272248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b="1" dirty="0">
                <a:solidFill>
                  <a:srgbClr val="002060"/>
                </a:solidFill>
              </a:rPr>
              <a:t>Step 1 : Calculate</a:t>
            </a:r>
            <a:r>
              <a:rPr lang="zh-TW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daily return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7270EF5-546E-0A11-CA33-854FCAE2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9" y="3717188"/>
            <a:ext cx="5807445" cy="386408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F7A6818-A3CB-0CE9-B07D-454D97C7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45" y="1992537"/>
            <a:ext cx="7837046" cy="483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D326F3-2B68-F5D3-3D5E-DAD79F8F414C}"/>
              </a:ext>
            </a:extLst>
          </p:cNvPr>
          <p:cNvSpPr txBox="1"/>
          <p:nvPr/>
        </p:nvSpPr>
        <p:spPr>
          <a:xfrm>
            <a:off x="6536644" y="7014575"/>
            <a:ext cx="5916847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US" altLang="zh-TW" sz="1400" dirty="0"/>
          </a:p>
          <a:p>
            <a:r>
              <a:rPr lang="en-US" altLang="zh-TW" sz="1400" dirty="0"/>
              <a:t>Log returns are better for </a:t>
            </a:r>
            <a:r>
              <a:rPr lang="en-US" altLang="zh-TW" sz="1400" dirty="0" err="1"/>
              <a:t>XGBoost</a:t>
            </a:r>
            <a:r>
              <a:rPr lang="en-US" altLang="zh-TW" sz="1400" dirty="0"/>
              <a:t> because they stabilize the data, reduce outliers, and maintain additive properties, which align well with the model's ability to capture non-linear patterns in time-series analysis.</a:t>
            </a:r>
          </a:p>
        </p:txBody>
      </p:sp>
    </p:spTree>
    <p:extLst>
      <p:ext uri="{BB962C8B-B14F-4D97-AF65-F5344CB8AC3E}">
        <p14:creationId xmlns:p14="http://schemas.microsoft.com/office/powerpoint/2010/main" val="8994499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E4D7-F175-232E-D34F-1DA97F145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20B5CEF8-BAB4-4BE1-F0D8-BA877166420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E5DF788D-3632-4DD5-E4CE-8BEBBBCC2633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CE9BA-74E0-E6C6-AAF8-1B85E942C524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CAE688-510B-94CF-61CD-8FC99B9BD23A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B3864434-9332-A008-1A52-C27B8ADF8A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809" y="808135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Xtreme Gradient Boosting (</a:t>
            </a:r>
            <a:r>
              <a:rPr lang="en-US" altLang="zh-TW" dirty="0" err="1"/>
              <a:t>XGBooST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ACFF21-95D9-4867-851F-3C0B83F144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E63849A6-2C5B-DFE9-8C98-57F5EDF45827}"/>
              </a:ext>
            </a:extLst>
          </p:cNvPr>
          <p:cNvSpPr txBox="1"/>
          <p:nvPr/>
        </p:nvSpPr>
        <p:spPr>
          <a:xfrm>
            <a:off x="781208" y="1583917"/>
            <a:ext cx="11109976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b="1" dirty="0">
                <a:solidFill>
                  <a:srgbClr val="002060"/>
                </a:solidFill>
              </a:rPr>
              <a:t>Step 2 : </a:t>
            </a:r>
            <a:r>
              <a:rPr lang="en-US" altLang="zh-TW" sz="2400" b="1" dirty="0">
                <a:solidFill>
                  <a:srgbClr val="002060"/>
                </a:solidFill>
              </a:rPr>
              <a:t>Feature Engineering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89EEE8B-78F9-01E3-DE0B-8E832CC5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9" y="4689214"/>
            <a:ext cx="5368870" cy="406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A2BB5E7-E151-5F16-B7C4-5AD2FF32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456" y="1272487"/>
            <a:ext cx="4662100" cy="360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A3A7AF8-F68B-84CE-253F-AD227A9D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56" y="4835319"/>
            <a:ext cx="4914613" cy="392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94CDBA-7B4A-685E-BA05-921EC8430510}"/>
              </a:ext>
            </a:extLst>
          </p:cNvPr>
          <p:cNvSpPr txBox="1"/>
          <p:nvPr/>
        </p:nvSpPr>
        <p:spPr>
          <a:xfrm>
            <a:off x="781208" y="2193771"/>
            <a:ext cx="7197871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US" altLang="zh-TW" sz="1600" dirty="0"/>
          </a:p>
          <a:p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The current feature importance distribution appears to be "reasonable" because: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The numerical range is close, without extreme imbalance.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It aligns with the business characteristics of different stocks (short-term return and mid-term trends are significant).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It is consistent with the classification objectives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23872772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AE48D-1DB5-311E-6140-CCCF3AF4C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680F7CA0-0FB8-6DD4-0EFD-3C61D01C6E8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DFAF8F16-6808-71C0-FC31-9E2FC43B5AD7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2739F2-BA49-2C32-8AC0-D9F3E771B7B4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C6B135-C3AA-773D-97E9-52722A42445B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B4DF59E-0294-65BF-858B-897E85556A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809" y="808135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Xtreme Gradient Boosting (</a:t>
            </a:r>
            <a:r>
              <a:rPr lang="en-US" altLang="zh-TW" dirty="0" err="1"/>
              <a:t>XGBooST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74630C-2771-732F-EE0E-A3C747A114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67C75357-61FF-7527-0D61-014508FCA9E0}"/>
              </a:ext>
            </a:extLst>
          </p:cNvPr>
          <p:cNvSpPr txBox="1"/>
          <p:nvPr/>
        </p:nvSpPr>
        <p:spPr>
          <a:xfrm>
            <a:off x="781208" y="1583917"/>
            <a:ext cx="11109976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b="1" dirty="0">
                <a:solidFill>
                  <a:srgbClr val="002060"/>
                </a:solidFill>
              </a:rPr>
              <a:t>Step 2 : </a:t>
            </a:r>
            <a:r>
              <a:rPr lang="en-US" altLang="zh-TW" sz="2400" b="1" dirty="0">
                <a:solidFill>
                  <a:srgbClr val="002060"/>
                </a:solidFill>
              </a:rPr>
              <a:t>Feature Engineering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5260313-46FB-A983-38C0-9A338DAD1AE3}"/>
              </a:ext>
            </a:extLst>
          </p:cNvPr>
          <p:cNvGraphicFramePr>
            <a:graphicFrameLocks noGrp="1"/>
          </p:cNvGraphicFramePr>
          <p:nvPr/>
        </p:nvGraphicFramePr>
        <p:xfrm>
          <a:off x="1067242" y="2532909"/>
          <a:ext cx="10537908" cy="4406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4477">
                  <a:extLst>
                    <a:ext uri="{9D8B030D-6E8A-4147-A177-3AD203B41FA5}">
                      <a16:colId xmlns:a16="http://schemas.microsoft.com/office/drawing/2014/main" val="665013878"/>
                    </a:ext>
                  </a:extLst>
                </a:gridCol>
                <a:gridCol w="2634477">
                  <a:extLst>
                    <a:ext uri="{9D8B030D-6E8A-4147-A177-3AD203B41FA5}">
                      <a16:colId xmlns:a16="http://schemas.microsoft.com/office/drawing/2014/main" val="838320916"/>
                    </a:ext>
                  </a:extLst>
                </a:gridCol>
                <a:gridCol w="2634477">
                  <a:extLst>
                    <a:ext uri="{9D8B030D-6E8A-4147-A177-3AD203B41FA5}">
                      <a16:colId xmlns:a16="http://schemas.microsoft.com/office/drawing/2014/main" val="1174367617"/>
                    </a:ext>
                  </a:extLst>
                </a:gridCol>
                <a:gridCol w="2634477">
                  <a:extLst>
                    <a:ext uri="{9D8B030D-6E8A-4147-A177-3AD203B41FA5}">
                      <a16:colId xmlns:a16="http://schemas.microsoft.com/office/drawing/2014/main" val="2499299591"/>
                    </a:ext>
                  </a:extLst>
                </a:gridCol>
              </a:tblGrid>
              <a:tr h="393943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Feature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Rationale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Benefit to Model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01842"/>
                  </a:ext>
                </a:extLst>
              </a:tr>
              <a:tr h="69697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Return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Daily price changes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ln(Pt​/Pt−1​), stable, additive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Key movement info, aids fitting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94123"/>
                  </a:ext>
                </a:extLst>
              </a:tr>
              <a:tr h="100001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MA42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Captures trends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42-day smooths noise, reveals market phases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Directional insights, trend prediction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06081"/>
                  </a:ext>
                </a:extLst>
              </a:tr>
              <a:tr h="1303044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STD42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Measures volatility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42-day shows stability, highlights risks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Context for extremes, improves accuracy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6953"/>
                  </a:ext>
                </a:extLst>
              </a:tr>
              <a:tr h="100001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Combined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Trend + volatility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Comprehensive price behavior insights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Better generalization, robust forecasts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07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166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4C992-111C-7647-8E73-6C162142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1338364-94FB-13EB-904D-5215941ABB74}"/>
              </a:ext>
            </a:extLst>
          </p:cNvPr>
          <p:cNvSpPr/>
          <p:nvPr/>
        </p:nvSpPr>
        <p:spPr>
          <a:xfrm>
            <a:off x="5334322" y="1598547"/>
            <a:ext cx="7108984" cy="47484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98DCB-2040-0733-2F13-A2E6CCE2E549}"/>
              </a:ext>
            </a:extLst>
          </p:cNvPr>
          <p:cNvSpPr/>
          <p:nvPr/>
        </p:nvSpPr>
        <p:spPr>
          <a:xfrm>
            <a:off x="464676" y="1614167"/>
            <a:ext cx="4875242" cy="4732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幻燈片編號">
            <a:extLst>
              <a:ext uri="{FF2B5EF4-FFF2-40B4-BE49-F238E27FC236}">
                <a16:creationId xmlns:a16="http://schemas.microsoft.com/office/drawing/2014/main" id="{C1612CD2-BB61-1174-2728-4D19CC62F50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AA905F45-6FF8-8005-9F52-B5AD04F94AA6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D86825-D049-662A-3426-458C115BD484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EBF445-BA85-6EF2-8B8F-475223D0A524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3AEA103-E3F0-34C6-3ADB-03BF85FED92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8509" y="1020417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Xtreme Gradient Boosting (</a:t>
            </a:r>
            <a:r>
              <a:rPr lang="en-US" altLang="zh-TW" dirty="0" err="1"/>
              <a:t>XGBooST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24A99E-70EC-5D42-6F0F-DA1D699C3B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63ED4-805C-5733-E4DF-5BAEBB4DCB1D}"/>
              </a:ext>
            </a:extLst>
          </p:cNvPr>
          <p:cNvSpPr txBox="1"/>
          <p:nvPr/>
        </p:nvSpPr>
        <p:spPr>
          <a:xfrm>
            <a:off x="859731" y="1624049"/>
            <a:ext cx="4054453" cy="60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Step 3 :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solidFill>
                  <a:srgbClr val="002060"/>
                </a:solidFill>
              </a:rPr>
              <a:t>Separate training and testing dataset (70% training, 30% testing)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B757B3-3903-66A3-DFB5-73831403C02D}"/>
              </a:ext>
            </a:extLst>
          </p:cNvPr>
          <p:cNvSpPr txBox="1"/>
          <p:nvPr/>
        </p:nvSpPr>
        <p:spPr>
          <a:xfrm>
            <a:off x="5339918" y="1614167"/>
            <a:ext cx="7156882" cy="14950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</a:rPr>
              <a:t>Step 4: </a:t>
            </a:r>
          </a:p>
          <a:p>
            <a:r>
              <a:rPr lang="en-US" altLang="zh-TW" sz="2000" dirty="0">
                <a:solidFill>
                  <a:srgbClr val="002060"/>
                </a:solidFill>
              </a:rPr>
              <a:t>Portfolio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2060"/>
                </a:solidFill>
              </a:rPr>
              <a:t>Calculate portfolio Sharpe Ratio based on test set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2060"/>
                </a:solidFill>
              </a:rPr>
              <a:t>Optimize weight allocation, balancing returns and risks.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600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ED835CA-5DCF-DA9A-6662-A9222129CE04}"/>
              </a:ext>
            </a:extLst>
          </p:cNvPr>
          <p:cNvGraphicFramePr>
            <a:graphicFrameLocks noGrp="1"/>
          </p:cNvGraphicFramePr>
          <p:nvPr/>
        </p:nvGraphicFramePr>
        <p:xfrm>
          <a:off x="710372" y="3255164"/>
          <a:ext cx="4203812" cy="2683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808">
                  <a:extLst>
                    <a:ext uri="{9D8B030D-6E8A-4147-A177-3AD203B41FA5}">
                      <a16:colId xmlns:a16="http://schemas.microsoft.com/office/drawing/2014/main" val="2291086986"/>
                    </a:ext>
                  </a:extLst>
                </a:gridCol>
                <a:gridCol w="1469734">
                  <a:extLst>
                    <a:ext uri="{9D8B030D-6E8A-4147-A177-3AD203B41FA5}">
                      <a16:colId xmlns:a16="http://schemas.microsoft.com/office/drawing/2014/main" val="315719634"/>
                    </a:ext>
                  </a:extLst>
                </a:gridCol>
                <a:gridCol w="1401270">
                  <a:extLst>
                    <a:ext uri="{9D8B030D-6E8A-4147-A177-3AD203B41FA5}">
                      <a16:colId xmlns:a16="http://schemas.microsoft.com/office/drawing/2014/main" val="1258499076"/>
                    </a:ext>
                  </a:extLst>
                </a:gridCol>
              </a:tblGrid>
              <a:tr h="6609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股票代號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Accuracy (%)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MSE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058274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46.85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0.2778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519293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51.78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0.2831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8307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MSFT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48.77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0.3299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105058"/>
                  </a:ext>
                </a:extLst>
              </a:tr>
            </a:tbl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811C36F0-E434-E416-C102-2305026E03B5}"/>
              </a:ext>
            </a:extLst>
          </p:cNvPr>
          <p:cNvGraphicFramePr/>
          <p:nvPr/>
        </p:nvGraphicFramePr>
        <p:xfrm>
          <a:off x="4509602" y="3135356"/>
          <a:ext cx="3985596" cy="3081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CA4805-E234-1C2D-4D76-3B58FA3E6E9D}"/>
              </a:ext>
            </a:extLst>
          </p:cNvPr>
          <p:cNvSpPr txBox="1"/>
          <p:nvPr/>
        </p:nvSpPr>
        <p:spPr>
          <a:xfrm>
            <a:off x="7953141" y="4168913"/>
            <a:ext cx="434128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2000" b="1" dirty="0"/>
              <a:t>The optimal portfolio's 5-year total return: 34.7288%</a:t>
            </a:r>
            <a:endParaRPr lang="zh-TW" altLang="en-US" sz="2000" b="1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4C27EF2-05B9-CB0F-429B-3816307448E0}"/>
              </a:ext>
            </a:extLst>
          </p:cNvPr>
          <p:cNvSpPr txBox="1"/>
          <p:nvPr/>
        </p:nvSpPr>
        <p:spPr>
          <a:xfrm>
            <a:off x="877573" y="6644404"/>
            <a:ext cx="10991698" cy="14950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r>
              <a:rPr lang="en-US" altLang="zh-TW" sz="2400" b="1" dirty="0">
                <a:solidFill>
                  <a:srgbClr val="002060"/>
                </a:solidFill>
              </a:rPr>
              <a:t>Conclusion:</a:t>
            </a:r>
            <a:br>
              <a:rPr lang="en-US" altLang="zh-TW" sz="2400" b="1" dirty="0">
                <a:solidFill>
                  <a:srgbClr val="002060"/>
                </a:solidFill>
              </a:rPr>
            </a:br>
            <a:r>
              <a:rPr lang="en-US" altLang="zh-TW" sz="2400" b="1" dirty="0">
                <a:solidFill>
                  <a:srgbClr val="002060"/>
                </a:solidFill>
              </a:rPr>
              <a:t>The optimal allocation indicates a 100% investment in MSFT, yielding a 5-year cumulative return of 34.7288%. This highlights MSFT's strong performance but emphasizes the need for diversification to mitigate potential risks.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5763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D7810-BF05-DEE4-BFED-C2D238E0B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479B0A4D-8FC2-21A0-AFC1-96300C43776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E9DC54CD-D216-4F34-B819-6EC6CDBF0F74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D05DFB-9E50-A413-7608-9ED61867AE84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99FB-4061-A5A7-7E8B-822713046A11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34FA10E-2829-4CB2-9D62-34FB02B6B8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8509" y="1020417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Xtreme Gradient Boosting (</a:t>
            </a:r>
            <a:r>
              <a:rPr lang="en-US" altLang="zh-TW" dirty="0" err="1"/>
              <a:t>XGBooST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E145FC-5867-7215-F45E-C6B821390E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FECF91-74B8-7235-CE19-AAADC44D021E}"/>
              </a:ext>
            </a:extLst>
          </p:cNvPr>
          <p:cNvSpPr txBox="1"/>
          <p:nvPr/>
        </p:nvSpPr>
        <p:spPr>
          <a:xfrm>
            <a:off x="732038" y="1719944"/>
            <a:ext cx="11641246" cy="1173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2000" b="1" dirty="0">
                <a:solidFill>
                  <a:srgbClr val="002060"/>
                </a:solidFill>
              </a:rPr>
              <a:t>Step 5 :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002060"/>
                </a:solidFill>
              </a:rPr>
              <a:t>Benchmarking as list from XGB model with dynamic-weight strategy and Equal-weight Average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7EAA19-38BD-2AFE-6090-FCC6C706A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9" y="2738036"/>
            <a:ext cx="3958306" cy="25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D6C1A4-92BF-CD90-8339-8BA46BDD0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9" y="5308412"/>
            <a:ext cx="3934734" cy="25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A4E462-784E-BC91-000E-14383C201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44" y="2756447"/>
            <a:ext cx="3894533" cy="255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3C5FE0-F54E-1AFE-65BF-E9EE59FC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43" y="5264516"/>
            <a:ext cx="3934734" cy="251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B040087-39F5-4B87-0405-C548EDAD24DC}"/>
              </a:ext>
            </a:extLst>
          </p:cNvPr>
          <p:cNvSpPr txBox="1"/>
          <p:nvPr/>
        </p:nvSpPr>
        <p:spPr>
          <a:xfrm>
            <a:off x="8584878" y="2823219"/>
            <a:ext cx="4073032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600" b="1" dirty="0"/>
              <a:t>Conclusion and Suggestions</a:t>
            </a:r>
          </a:p>
          <a:p>
            <a:endParaRPr lang="en-US" altLang="zh-TW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The equal-weighted portfolio suits risk-averse investors seeking stable returns. </a:t>
            </a:r>
          </a:p>
          <a:p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The optimal-weighted portfolio excels in drawdown control and volatility reduction but carries higher risks. </a:t>
            </a:r>
          </a:p>
          <a:p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For long-term growth, combine both strategies and adjust allocations based on market conditions.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6152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06B0BD6-E290-D305-A0EA-365FFED70A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6393B-0341-C74F-602A-03321F8218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2000" y="762000"/>
            <a:ext cx="11671852" cy="997226"/>
          </a:xfrm>
        </p:spPr>
        <p:txBody>
          <a:bodyPr>
            <a:noAutofit/>
          </a:bodyPr>
          <a:lstStyle/>
          <a:p>
            <a:r>
              <a:rPr lang="en-US" sz="4800" b="1" dirty="0"/>
              <a:t>Overview Study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345E2-BCF5-830E-30C8-6BE0C1751A6F}"/>
              </a:ext>
            </a:extLst>
          </p:cNvPr>
          <p:cNvSpPr/>
          <p:nvPr/>
        </p:nvSpPr>
        <p:spPr>
          <a:xfrm>
            <a:off x="1035077" y="2244008"/>
            <a:ext cx="2782958" cy="487313"/>
          </a:xfrm>
          <a:prstGeom prst="rect">
            <a:avLst/>
          </a:prstGeom>
          <a:noFill/>
          <a:ln w="3810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Stock Selection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DFD577-B867-1B53-E06E-3E0606A7B9C6}"/>
              </a:ext>
            </a:extLst>
          </p:cNvPr>
          <p:cNvSpPr/>
          <p:nvPr/>
        </p:nvSpPr>
        <p:spPr>
          <a:xfrm>
            <a:off x="4803177" y="2244008"/>
            <a:ext cx="2782958" cy="487313"/>
          </a:xfrm>
          <a:prstGeom prst="rect">
            <a:avLst/>
          </a:prstGeom>
          <a:noFill/>
          <a:ln w="3810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Data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077E9-D851-8F24-CD10-D3E3F9E950C8}"/>
              </a:ext>
            </a:extLst>
          </p:cNvPr>
          <p:cNvSpPr/>
          <p:nvPr/>
        </p:nvSpPr>
        <p:spPr>
          <a:xfrm>
            <a:off x="9186856" y="2051647"/>
            <a:ext cx="2782958" cy="872034"/>
          </a:xfrm>
          <a:prstGeom prst="rect">
            <a:avLst/>
          </a:prstGeom>
          <a:noFill/>
          <a:ln w="3810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Exploratory Data Analysis (EDA)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256A0-BB4C-644E-35BE-819E1605C92A}"/>
              </a:ext>
            </a:extLst>
          </p:cNvPr>
          <p:cNvSpPr/>
          <p:nvPr/>
        </p:nvSpPr>
        <p:spPr>
          <a:xfrm>
            <a:off x="5750198" y="5652419"/>
            <a:ext cx="2782958" cy="872034"/>
          </a:xfrm>
          <a:prstGeom prst="rect">
            <a:avLst/>
          </a:prstGeom>
          <a:noFill/>
          <a:ln w="3810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Model Selection for training &amp;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7C455-9D8C-D117-7231-420CC7794BDC}"/>
              </a:ext>
            </a:extLst>
          </p:cNvPr>
          <p:cNvSpPr txBox="1"/>
          <p:nvPr/>
        </p:nvSpPr>
        <p:spPr>
          <a:xfrm>
            <a:off x="1035077" y="3103726"/>
            <a:ext cx="3160852" cy="1449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Selected Stocks: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>
                <a:solidFill>
                  <a:srgbClr val="002060"/>
                </a:solidFill>
              </a:rPr>
              <a:t>-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Exxon Mobile (XOM)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- Pfizer (PFE)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>
                <a:solidFill>
                  <a:srgbClr val="002060"/>
                </a:solidFill>
              </a:rPr>
              <a:t>- Microsoft (MSFT)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4347D-8B24-E608-4671-6DBF53D8CF5A}"/>
              </a:ext>
            </a:extLst>
          </p:cNvPr>
          <p:cNvSpPr txBox="1"/>
          <p:nvPr/>
        </p:nvSpPr>
        <p:spPr>
          <a:xfrm>
            <a:off x="4803177" y="3103727"/>
            <a:ext cx="3488635" cy="1671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lnSpcReduction="10000"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>
                <a:solidFill>
                  <a:srgbClr val="002060"/>
                </a:solidFill>
              </a:rPr>
              <a:t>Using Python programming to export past recorded stock price from </a:t>
            </a:r>
            <a:r>
              <a:rPr lang="en-US" sz="1800" b="1" dirty="0">
                <a:solidFill>
                  <a:srgbClr val="002060"/>
                </a:solidFill>
              </a:rPr>
              <a:t>“</a:t>
            </a:r>
            <a:r>
              <a:rPr lang="en-US" sz="1800" b="1" dirty="0" err="1">
                <a:solidFill>
                  <a:srgbClr val="002060"/>
                </a:solidFill>
              </a:rPr>
              <a:t>yahoofinance</a:t>
            </a:r>
            <a:r>
              <a:rPr lang="en-US" sz="1800" b="1" dirty="0">
                <a:solidFill>
                  <a:srgbClr val="002060"/>
                </a:solidFill>
              </a:rPr>
              <a:t>”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(ref: https://finance.yahoo.com/markets/)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27E8B-D048-B787-8E0B-9F5E8062DC0A}"/>
              </a:ext>
            </a:extLst>
          </p:cNvPr>
          <p:cNvSpPr txBox="1"/>
          <p:nvPr/>
        </p:nvSpPr>
        <p:spPr>
          <a:xfrm>
            <a:off x="9186856" y="3087076"/>
            <a:ext cx="3805203" cy="2027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Outcome Diagram: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stock price plot vs time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800" dirty="0">
                <a:solidFill>
                  <a:srgbClr val="002060"/>
                </a:solidFill>
              </a:rPr>
              <a:t>Box Plot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800" dirty="0">
                <a:solidFill>
                  <a:srgbClr val="002060"/>
                </a:solidFill>
              </a:rPr>
              <a:t>Normal distribution plot of return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800" dirty="0">
                <a:solidFill>
                  <a:srgbClr val="002060"/>
                </a:solidFill>
              </a:rPr>
              <a:t>Time series return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800" dirty="0">
                <a:solidFill>
                  <a:srgbClr val="002060"/>
                </a:solidFill>
              </a:rPr>
              <a:t>Sharp Ratio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4D543-EC4E-F81D-832D-7F1A9C607154}"/>
              </a:ext>
            </a:extLst>
          </p:cNvPr>
          <p:cNvSpPr txBox="1"/>
          <p:nvPr/>
        </p:nvSpPr>
        <p:spPr>
          <a:xfrm>
            <a:off x="5747916" y="6629680"/>
            <a:ext cx="3686403" cy="17135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Selected Models: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ARIMA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800" dirty="0">
                <a:solidFill>
                  <a:srgbClr val="002060"/>
                </a:solidFill>
              </a:rPr>
              <a:t>Random Forrest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XGBOOST</a:t>
            </a:r>
          </a:p>
          <a:p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Using ‘K-Fold Cross Validation’ concept to train and test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B621C8-FF87-9455-39A3-90A0AEA6AFCE}"/>
              </a:ext>
            </a:extLst>
          </p:cNvPr>
          <p:cNvSpPr/>
          <p:nvPr/>
        </p:nvSpPr>
        <p:spPr>
          <a:xfrm>
            <a:off x="1514000" y="5652419"/>
            <a:ext cx="2782958" cy="872034"/>
          </a:xfrm>
          <a:prstGeom prst="rect">
            <a:avLst/>
          </a:prstGeom>
          <a:noFill/>
          <a:ln w="3810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Portfolio KPI Measurement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94612-67E8-2870-A4CE-E0FC4BA68B24}"/>
              </a:ext>
            </a:extLst>
          </p:cNvPr>
          <p:cNvSpPr txBox="1"/>
          <p:nvPr/>
        </p:nvSpPr>
        <p:spPr>
          <a:xfrm>
            <a:off x="1513999" y="6677876"/>
            <a:ext cx="3606943" cy="2265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Benchmark with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‘Equal-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weigth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Average Portfolio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’ in the term of: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Annual Return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Sharp Ratio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800" dirty="0">
                <a:solidFill>
                  <a:srgbClr val="002060"/>
                </a:solidFill>
              </a:rPr>
              <a:t>Max. Drawdown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Volatility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CA5B57B-9C40-BE81-DD20-602D021D3760}"/>
              </a:ext>
            </a:extLst>
          </p:cNvPr>
          <p:cNvSpPr/>
          <p:nvPr/>
        </p:nvSpPr>
        <p:spPr>
          <a:xfrm>
            <a:off x="3912560" y="2332288"/>
            <a:ext cx="796091" cy="399033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DD0DCAF-083E-3D90-8483-9845C0601A83}"/>
              </a:ext>
            </a:extLst>
          </p:cNvPr>
          <p:cNvSpPr/>
          <p:nvPr/>
        </p:nvSpPr>
        <p:spPr>
          <a:xfrm>
            <a:off x="7700538" y="2332288"/>
            <a:ext cx="1375503" cy="412346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D78390-D584-1E33-EB17-CDBEF6A27FE7}"/>
              </a:ext>
            </a:extLst>
          </p:cNvPr>
          <p:cNvSpPr/>
          <p:nvPr/>
        </p:nvSpPr>
        <p:spPr>
          <a:xfrm rot="5400000">
            <a:off x="10447266" y="5344672"/>
            <a:ext cx="872035" cy="412346"/>
          </a:xfrm>
          <a:prstGeom prst="rightArrow">
            <a:avLst>
              <a:gd name="adj1" fmla="val 50000"/>
              <a:gd name="adj2" fmla="val 40359"/>
            </a:avLst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D113A61-4692-4194-9821-BD14374EC304}"/>
              </a:ext>
            </a:extLst>
          </p:cNvPr>
          <p:cNvSpPr/>
          <p:nvPr/>
        </p:nvSpPr>
        <p:spPr>
          <a:xfrm rot="10800000">
            <a:off x="8774509" y="5893594"/>
            <a:ext cx="2199907" cy="412346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97DE5C5-8060-759F-33FA-60E5B792479D}"/>
              </a:ext>
            </a:extLst>
          </p:cNvPr>
          <p:cNvSpPr/>
          <p:nvPr/>
        </p:nvSpPr>
        <p:spPr>
          <a:xfrm rot="10800000">
            <a:off x="4538311" y="5885305"/>
            <a:ext cx="970534" cy="412346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4314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 Outcome and Analysis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5">
            <a:extLst>
              <a:ext uri="{FF2B5EF4-FFF2-40B4-BE49-F238E27FC236}">
                <a16:creationId xmlns:a16="http://schemas.microsoft.com/office/drawing/2014/main" id="{25677793-3231-6CBD-9529-24FC02387014}"/>
              </a:ext>
            </a:extLst>
          </p:cNvPr>
          <p:cNvSpPr txBox="1">
            <a:spLocks/>
          </p:cNvSpPr>
          <p:nvPr/>
        </p:nvSpPr>
        <p:spPr>
          <a:xfrm>
            <a:off x="1007047" y="1521675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1. Exxon Mobile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59AF7-D0FF-00D3-B058-89BCC306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47" y="2281350"/>
            <a:ext cx="6063922" cy="3227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3628F1-C025-0090-8F7A-D5FA31F5973C}"/>
              </a:ext>
            </a:extLst>
          </p:cNvPr>
          <p:cNvSpPr txBox="1"/>
          <p:nvPr/>
        </p:nvSpPr>
        <p:spPr>
          <a:xfrm>
            <a:off x="8045536" y="2720059"/>
            <a:ext cx="3803130" cy="2054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XOM stock price shows: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1. Continuous upward trend since 2020</a:t>
            </a:r>
            <a:endParaRPr lang="en-US" sz="2000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2. </a:t>
            </a:r>
            <a:r>
              <a:rPr lang="en-US" sz="2000" dirty="0">
                <a:solidFill>
                  <a:srgbClr val="002060"/>
                </a:solidFill>
              </a:rPr>
              <a:t>Show the long term and sustainable growth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3. Growth rate is less after 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FC615F-7A19-1168-505B-407CDB9A8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47" y="5674891"/>
            <a:ext cx="6063922" cy="31886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97526F-F63B-8F72-25C3-0E901B76A867}"/>
              </a:ext>
            </a:extLst>
          </p:cNvPr>
          <p:cNvSpPr txBox="1"/>
          <p:nvPr/>
        </p:nvSpPr>
        <p:spPr>
          <a:xfrm>
            <a:off x="8045536" y="6177242"/>
            <a:ext cx="3803130" cy="2054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The diagram shows that: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Average closing price and median price by year is almost equal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Variance of </a:t>
            </a:r>
            <a:r>
              <a:rPr lang="en-US" sz="2000" dirty="0">
                <a:solidFill>
                  <a:srgbClr val="002060"/>
                </a:solidFill>
              </a:rPr>
              <a:t>closing price in 2020 and 2022 are higher than other years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70435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3F03F-C3D4-D993-3387-8DC8E4D5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26FB2F72-D2E4-7FAC-F665-AC1D67DEDE5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3C232881-19FC-C8CE-5D75-EA2E33E0A3E0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A59284-25C0-B367-0735-711CEE1B665C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DA63C42-5B78-FCE4-DB2D-B02CA89E93F3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2258A4D-8B41-D6C5-78EA-8A4EA9DFD6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 Outcome and Analysis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B6DD12-12C8-F954-738B-02862A13D3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5">
            <a:extLst>
              <a:ext uri="{FF2B5EF4-FFF2-40B4-BE49-F238E27FC236}">
                <a16:creationId xmlns:a16="http://schemas.microsoft.com/office/drawing/2014/main" id="{985F4472-785A-4C38-4F65-02849FB50F34}"/>
              </a:ext>
            </a:extLst>
          </p:cNvPr>
          <p:cNvSpPr txBox="1">
            <a:spLocks/>
          </p:cNvSpPr>
          <p:nvPr/>
        </p:nvSpPr>
        <p:spPr>
          <a:xfrm>
            <a:off x="1007047" y="1521675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1. Exxon Mobile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F82F7-9878-F557-1E3E-15C945754980}"/>
              </a:ext>
            </a:extLst>
          </p:cNvPr>
          <p:cNvSpPr txBox="1"/>
          <p:nvPr/>
        </p:nvSpPr>
        <p:spPr>
          <a:xfrm>
            <a:off x="7938749" y="2697609"/>
            <a:ext cx="3803130" cy="2054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Box plot diagram shows that: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2020 has many outliers than other years meaning that the price variation is extremely fluctuated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8D778E-3699-9606-4193-8B85B78F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78" y="2131530"/>
            <a:ext cx="5038522" cy="3641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FF2F2-A0A8-CF58-1592-03FFDD5D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0" y="5904244"/>
            <a:ext cx="6169005" cy="30873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84C447-160B-2AAD-817A-AE5D42652C9A}"/>
              </a:ext>
            </a:extLst>
          </p:cNvPr>
          <p:cNvSpPr txBox="1"/>
          <p:nvPr/>
        </p:nvSpPr>
        <p:spPr>
          <a:xfrm>
            <a:off x="7938749" y="6420580"/>
            <a:ext cx="3803130" cy="2054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Daily return diagram shows that: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The variation of daily return is high during 2020 to 2021, and it is gradually reduced after 2021 </a:t>
            </a:r>
          </a:p>
        </p:txBody>
      </p:sp>
    </p:spTree>
    <p:extLst>
      <p:ext uri="{BB962C8B-B14F-4D97-AF65-F5344CB8AC3E}">
        <p14:creationId xmlns:p14="http://schemas.microsoft.com/office/powerpoint/2010/main" val="17290132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63F4B-1D62-4243-A738-88179F63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0893797C-62F4-B362-FB5C-B6829D3A96E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CA4F3236-C3EA-3F4B-FDB1-86DA0370127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60CBFD-6278-03CE-4EA8-B0E6619547BE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AB43CA-4244-7536-7E96-196691CD75A6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F3AC192-6475-AE36-306E-CE37FF11FC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 Outcome and Analysis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EABAF4-5AA6-37B1-1658-9B3508CE14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5">
            <a:extLst>
              <a:ext uri="{FF2B5EF4-FFF2-40B4-BE49-F238E27FC236}">
                <a16:creationId xmlns:a16="http://schemas.microsoft.com/office/drawing/2014/main" id="{1EEAED9E-0A18-D80A-99DA-C3C447163BDD}"/>
              </a:ext>
            </a:extLst>
          </p:cNvPr>
          <p:cNvSpPr txBox="1">
            <a:spLocks/>
          </p:cNvSpPr>
          <p:nvPr/>
        </p:nvSpPr>
        <p:spPr>
          <a:xfrm>
            <a:off x="1007047" y="1521675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1. Exxon Mobile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821E5-2B31-D512-34F3-D52F999FCC08}"/>
              </a:ext>
            </a:extLst>
          </p:cNvPr>
          <p:cNvSpPr txBox="1"/>
          <p:nvPr/>
        </p:nvSpPr>
        <p:spPr>
          <a:xfrm>
            <a:off x="1386834" y="6421121"/>
            <a:ext cx="10708208" cy="2054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Sharp Ratio shows that: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solidFill>
                  <a:srgbClr val="002060"/>
                </a:solidFill>
              </a:rPr>
              <a:t>2- and 3- months sharp ratio period provide the highest return from XOM stock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Period Selection of Dynamic Strategy: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solidFill>
                  <a:srgbClr val="002060"/>
                </a:solidFill>
              </a:rPr>
              <a:t>3 months might be a good period for a dynamic strategy since it provide above average return with less risk compared to 2 months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2851A-5F2B-E271-EA8D-2AEA472C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69" y="2281349"/>
            <a:ext cx="10797766" cy="38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158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7093B-EEF6-CE40-F75E-AFE6EB17A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66EA1747-22E1-6ED0-B681-A060B48F417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1651BD28-FB3E-B8DA-2BA6-3702C66AA330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5AE3D5-796C-0CFC-9622-473FD5282511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F60206-2182-CE0B-8697-8501C2900816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537DB72-50CF-8B9B-5E4C-DA702BD294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 Outcome and Analysis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078C3B-8CFF-6521-DC0F-2A00028795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5">
            <a:extLst>
              <a:ext uri="{FF2B5EF4-FFF2-40B4-BE49-F238E27FC236}">
                <a16:creationId xmlns:a16="http://schemas.microsoft.com/office/drawing/2014/main" id="{6D156C66-33CE-A1EA-899E-0985D64C40B1}"/>
              </a:ext>
            </a:extLst>
          </p:cNvPr>
          <p:cNvSpPr txBox="1">
            <a:spLocks/>
          </p:cNvSpPr>
          <p:nvPr/>
        </p:nvSpPr>
        <p:spPr>
          <a:xfrm>
            <a:off x="1007047" y="1521675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2. </a:t>
            </a:r>
            <a:r>
              <a:rPr lang="en-US" altLang="zh-TW" dirty="0">
                <a:solidFill>
                  <a:srgbClr val="002060"/>
                </a:solidFill>
                <a:sym typeface="Helvetica Neue Light"/>
              </a:rPr>
              <a:t>Pfizer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26CAC-C8BD-CA66-27EA-463E55D314A0}"/>
              </a:ext>
            </a:extLst>
          </p:cNvPr>
          <p:cNvSpPr txBox="1"/>
          <p:nvPr/>
        </p:nvSpPr>
        <p:spPr>
          <a:xfrm>
            <a:off x="7788361" y="2263338"/>
            <a:ext cx="4870364" cy="31801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PFE stock price shows: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zh-TW" sz="2000" dirty="0">
                <a:solidFill>
                  <a:srgbClr val="002060"/>
                </a:solidFill>
              </a:rPr>
              <a:t>2022 Peak: Due to pandemic (over $60)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endParaRPr lang="en-US" altLang="zh-TW" sz="2000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solidFill>
                  <a:srgbClr val="002060"/>
                </a:solidFill>
              </a:rPr>
              <a:t>2. </a:t>
            </a:r>
            <a:r>
              <a:rPr lang="en-US" altLang="zh-TW" sz="2000" dirty="0">
                <a:solidFill>
                  <a:srgbClr val="002060"/>
                </a:solidFill>
              </a:rPr>
              <a:t>2023-2024 Decline: Steadily declined from the 2022 peak to around $30.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solidFill>
                  <a:srgbClr val="002060"/>
                </a:solidFill>
              </a:rPr>
              <a:t>3. </a:t>
            </a:r>
            <a:r>
              <a:rPr lang="en-US" altLang="zh-TW" sz="2000" dirty="0">
                <a:solidFill>
                  <a:srgbClr val="002060"/>
                </a:solidFill>
              </a:rPr>
              <a:t>Support Zone: The current price is close to the support range in 2019-2020 ($30-$40).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63EBD-0AFE-1899-EA8F-8048546E2C7A}"/>
              </a:ext>
            </a:extLst>
          </p:cNvPr>
          <p:cNvSpPr txBox="1"/>
          <p:nvPr/>
        </p:nvSpPr>
        <p:spPr>
          <a:xfrm>
            <a:off x="7788361" y="5845885"/>
            <a:ext cx="4686468" cy="2386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The average shows that: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1.</a:t>
            </a:r>
            <a:r>
              <a:rPr lang="en-US" altLang="zh-TW" sz="800" dirty="0"/>
              <a:t> </a:t>
            </a:r>
            <a:r>
              <a:rPr lang="en-US" altLang="zh-TW" sz="2000" dirty="0">
                <a:solidFill>
                  <a:srgbClr val="002060"/>
                </a:solidFill>
              </a:rPr>
              <a:t>Since the peak in 2022, all MA have gradually declined, indicating a long-term downtrend. Additionally, short-term MAs are mostly below long-term MAs, further confirming market weakness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0" name="圖片 9" descr="一張含有 行, 文字, 繪圖, 字型 的圖片&#10;&#10;自動產生的描述">
            <a:extLst>
              <a:ext uri="{FF2B5EF4-FFF2-40B4-BE49-F238E27FC236}">
                <a16:creationId xmlns:a16="http://schemas.microsoft.com/office/drawing/2014/main" id="{6DF80202-BAD8-5D9F-D71C-CF574A97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23" y="2263339"/>
            <a:ext cx="6062400" cy="30069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B8C78A-72FA-1243-6FF1-C0311A1C330F}"/>
              </a:ext>
            </a:extLst>
          </p:cNvPr>
          <p:cNvSpPr txBox="1"/>
          <p:nvPr/>
        </p:nvSpPr>
        <p:spPr>
          <a:xfrm>
            <a:off x="7509164" y="428567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" name="圖片 12" descr="一張含有 繪圖, 行, 文字, 圖表 的圖片&#10;&#10;自動產生的描述">
            <a:extLst>
              <a:ext uri="{FF2B5EF4-FFF2-40B4-BE49-F238E27FC236}">
                <a16:creationId xmlns:a16="http://schemas.microsoft.com/office/drawing/2014/main" id="{E350AE2E-6C3B-9019-2D9A-C36ED0D14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23" y="5699582"/>
            <a:ext cx="6062400" cy="30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941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E3A5A-71DD-059A-1196-42D464BB3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AAF6CCD9-EFEC-F8C2-93F7-A879C40A10C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DB02A51C-5EE3-60DC-B381-B72DACECC130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597AA8-DA88-8A21-2BEC-AB8A77EE0EA4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992BA4-9152-5F01-C952-CA2F9B06EF27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59A769E-AAFE-2FDD-42BE-5A787FD41C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 Outcome and Analysis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F13BC1-E5FC-D9D5-1045-5E6F56180F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5">
            <a:extLst>
              <a:ext uri="{FF2B5EF4-FFF2-40B4-BE49-F238E27FC236}">
                <a16:creationId xmlns:a16="http://schemas.microsoft.com/office/drawing/2014/main" id="{9FAADEBD-ABC8-D2BC-444B-688A2C2FDC3C}"/>
              </a:ext>
            </a:extLst>
          </p:cNvPr>
          <p:cNvSpPr txBox="1">
            <a:spLocks/>
          </p:cNvSpPr>
          <p:nvPr/>
        </p:nvSpPr>
        <p:spPr>
          <a:xfrm>
            <a:off x="1007047" y="1521675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2. </a:t>
            </a:r>
            <a:r>
              <a:rPr lang="en-US" altLang="zh-TW" dirty="0">
                <a:solidFill>
                  <a:srgbClr val="002060"/>
                </a:solidFill>
                <a:sym typeface="Helvetica Neue Light"/>
              </a:rPr>
              <a:t>Pfizer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29C04-458C-B768-72DD-414B9BE7ADC4}"/>
              </a:ext>
            </a:extLst>
          </p:cNvPr>
          <p:cNvSpPr txBox="1"/>
          <p:nvPr/>
        </p:nvSpPr>
        <p:spPr>
          <a:xfrm>
            <a:off x="7436472" y="2281350"/>
            <a:ext cx="5568328" cy="2996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Box plot diagram shows that: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2000" b="1" dirty="0">
                <a:solidFill>
                  <a:srgbClr val="002060"/>
                </a:solidFill>
              </a:rPr>
              <a:t>1.2020: Low outliers below due to pandemic-induced panic selling.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TW" sz="2000" b="1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2000" b="1" dirty="0">
                <a:solidFill>
                  <a:srgbClr val="002060"/>
                </a:solidFill>
              </a:rPr>
              <a:t>2.2021: High outliers possibly related to revenue surge from vaccine business.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TW" sz="2000" b="1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2000" b="1" dirty="0">
                <a:solidFill>
                  <a:srgbClr val="002060"/>
                </a:solidFill>
              </a:rPr>
              <a:t>3.2023: High outliers likely driven by short-term rebounds or market optimism.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FCE46C-009E-9845-ABD7-5A855664645F}"/>
              </a:ext>
            </a:extLst>
          </p:cNvPr>
          <p:cNvSpPr txBox="1"/>
          <p:nvPr/>
        </p:nvSpPr>
        <p:spPr>
          <a:xfrm>
            <a:off x="7436472" y="6266034"/>
            <a:ext cx="5249218" cy="2130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Daily return diagram shows that: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2020-2021 has many outliers than other years meaning that the price variation is extremely fluctuated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0C06E4-D412-D9A4-BB1C-7FE1F7DBE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" y="2305678"/>
            <a:ext cx="6345040" cy="314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B75DF4D-8BF2-4FC3-67BC-0E356B6AC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" y="5628334"/>
            <a:ext cx="6345040" cy="315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5092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C8AB-0776-7C3A-0DB9-6092F59ED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3017A460-383C-9B59-EC55-F82559C013A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708BAC2D-8B40-CBDC-5396-452D168BA443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0825EA-6716-E317-9682-317FEBA581D7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FCFC49-6E64-9F02-74E6-9A9C44FC1B0A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57E83C5-999C-7DBF-A9C7-9282A84671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 Outcome and Analysis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0D7092-FA2C-13C5-6DCE-CCB817930E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5">
            <a:extLst>
              <a:ext uri="{FF2B5EF4-FFF2-40B4-BE49-F238E27FC236}">
                <a16:creationId xmlns:a16="http://schemas.microsoft.com/office/drawing/2014/main" id="{47D57099-707F-356F-75CA-94D9E043EEA6}"/>
              </a:ext>
            </a:extLst>
          </p:cNvPr>
          <p:cNvSpPr txBox="1">
            <a:spLocks/>
          </p:cNvSpPr>
          <p:nvPr/>
        </p:nvSpPr>
        <p:spPr>
          <a:xfrm>
            <a:off x="1007047" y="1521675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dirty="0">
                <a:solidFill>
                  <a:srgbClr val="002060"/>
                </a:solidFill>
              </a:rPr>
              <a:t>2. </a:t>
            </a:r>
            <a:r>
              <a:rPr lang="en-US" altLang="zh-TW" dirty="0">
                <a:solidFill>
                  <a:srgbClr val="002060"/>
                </a:solidFill>
                <a:sym typeface="Helvetica Neue Light"/>
              </a:rPr>
              <a:t>Pfizer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21706-21A5-1581-EE06-8394B60F6603}"/>
              </a:ext>
            </a:extLst>
          </p:cNvPr>
          <p:cNvSpPr txBox="1"/>
          <p:nvPr/>
        </p:nvSpPr>
        <p:spPr>
          <a:xfrm>
            <a:off x="1386834" y="6421121"/>
            <a:ext cx="11273098" cy="2054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002060"/>
                </a:solidFill>
              </a:rPr>
              <a:t>Period Selection of Dynamic Strategy:</a:t>
            </a:r>
            <a:r>
              <a:rPr lang="en-US" altLang="zh-TW" sz="800" dirty="0"/>
              <a:t>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TW" sz="800" b="1" dirty="0">
              <a:solidFill>
                <a:srgbClr val="002060"/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2000" b="1" dirty="0">
                <a:solidFill>
                  <a:srgbClr val="002060"/>
                </a:solidFill>
              </a:rPr>
              <a:t>Short-term investments (1-3 months) have the highest average Sharpe Ratio (5.62), indicating the best risk-adjusted returns and suitability for quick profit strategies.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8D2BAB-B7A5-396B-5FFF-0D6A26D55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47" y="2192278"/>
            <a:ext cx="6861945" cy="416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5543A51-F6D7-94AA-416F-2DFF7E9D0726}"/>
              </a:ext>
            </a:extLst>
          </p:cNvPr>
          <p:cNvGraphicFramePr>
            <a:graphicFrameLocks noGrp="1"/>
          </p:cNvGraphicFramePr>
          <p:nvPr/>
        </p:nvGraphicFramePr>
        <p:xfrm>
          <a:off x="8122920" y="2281350"/>
          <a:ext cx="4537012" cy="4018275"/>
        </p:xfrm>
        <a:graphic>
          <a:graphicData uri="http://schemas.openxmlformats.org/drawingml/2006/table">
            <a:tbl>
              <a:tblPr/>
              <a:tblGrid>
                <a:gridCol w="737578">
                  <a:extLst>
                    <a:ext uri="{9D8B030D-6E8A-4147-A177-3AD203B41FA5}">
                      <a16:colId xmlns:a16="http://schemas.microsoft.com/office/drawing/2014/main" val="91093257"/>
                    </a:ext>
                  </a:extLst>
                </a:gridCol>
                <a:gridCol w="828636">
                  <a:extLst>
                    <a:ext uri="{9D8B030D-6E8A-4147-A177-3AD203B41FA5}">
                      <a16:colId xmlns:a16="http://schemas.microsoft.com/office/drawing/2014/main" val="1087132688"/>
                    </a:ext>
                  </a:extLst>
                </a:gridCol>
                <a:gridCol w="2970798">
                  <a:extLst>
                    <a:ext uri="{9D8B030D-6E8A-4147-A177-3AD203B41FA5}">
                      <a16:colId xmlns:a16="http://schemas.microsoft.com/office/drawing/2014/main" val="1732967025"/>
                    </a:ext>
                  </a:extLst>
                </a:gridCol>
              </a:tblGrid>
              <a:tr h="803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Average Sharpe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253541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1-3 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5.62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Highest Sharpe Ratio, suitable for short-term investment.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199031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4-6 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3.81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Stable returns, good for mid-term investment.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377715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7-9 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2.44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Sharpe Ratio starts declining, long-term returns weaken.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04370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10-12 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2.03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新細明體" panose="02020500000000000000" pitchFamily="18" charset="-120"/>
                        </a:rPr>
                        <a:t>Lowest Sharpe Ratio, long-term holding not recommended.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0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7771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29950</TotalTime>
  <Words>1601</Words>
  <Application>Microsoft Office PowerPoint</Application>
  <PresentationFormat>Custom</PresentationFormat>
  <Paragraphs>294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Avenir</vt:lpstr>
      <vt:lpstr>Helvetica Neue</vt:lpstr>
      <vt:lpstr>Helvetica Neue Light</vt:lpstr>
      <vt:lpstr>Helvetica Neue Thin</vt:lpstr>
      <vt:lpstr>Arial</vt:lpstr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Scottie Ho</dc:creator>
  <cp:lastModifiedBy>Pinyo Kewdumrongtum 庫燈烙 Pinyo Kewdumrongtum 庫燈烙</cp:lastModifiedBy>
  <cp:revision>45</cp:revision>
  <dcterms:modified xsi:type="dcterms:W3CDTF">2024-12-08T15:48:47Z</dcterms:modified>
</cp:coreProperties>
</file>