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57" r:id="rId4"/>
    <p:sldId id="270" r:id="rId5"/>
    <p:sldId id="286" r:id="rId6"/>
    <p:sldId id="271" r:id="rId7"/>
    <p:sldId id="272" r:id="rId8"/>
    <p:sldId id="274" r:id="rId9"/>
    <p:sldId id="282" r:id="rId10"/>
    <p:sldId id="275" r:id="rId11"/>
    <p:sldId id="280" r:id="rId12"/>
    <p:sldId id="283" r:id="rId13"/>
    <p:sldId id="285" r:id="rId14"/>
    <p:sldId id="259" r:id="rId15"/>
    <p:sldId id="277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EDEDE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4660"/>
  </p:normalViewPr>
  <p:slideViewPr>
    <p:cSldViewPr snapToGrid="0">
      <p:cViewPr>
        <p:scale>
          <a:sx n="50" d="100"/>
          <a:sy n="50" d="100"/>
        </p:scale>
        <p:origin x="118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Winner trades all – </a:t>
            </a:r>
          </a:p>
          <a:p>
            <a:r>
              <a:rPr lang="en-US" altLang="zh-TW" dirty="0"/>
              <a:t>NVIDIA stock prediction</a:t>
            </a:r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7720426" y="9009270"/>
            <a:ext cx="4511024" cy="33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1209</a:t>
            </a:r>
            <a:r>
              <a:rPr lang="en-US" dirty="0"/>
              <a:t> </a:t>
            </a:r>
            <a:r>
              <a:rPr lang="en-US" altLang="zh-TW" dirty="0"/>
              <a:t>Winner trades all – NVIDIA stock prediction</a:t>
            </a:r>
          </a:p>
          <a:p>
            <a:endParaRPr lang="en-US" altLang="zh-TW" dirty="0"/>
          </a:p>
          <a:p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Result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7862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Accuracy of 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53.4%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45.6% </a:t>
            </a:r>
            <a:r>
              <a:rPr lang="en-US" dirty="0">
                <a:solidFill>
                  <a:srgbClr val="FF0000"/>
                </a:solidFill>
              </a:rPr>
              <a:t>&lt; 50%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50%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D78C98-EF4F-4C15-8F23-A1BAF417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84" y="4690533"/>
            <a:ext cx="3951311" cy="19265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B4F474-75AC-4E65-B768-137F2F4A8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59" y="4690532"/>
            <a:ext cx="3952481" cy="19265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1DC3292-2EB2-4F7A-981C-58203C401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470" y="4692929"/>
            <a:ext cx="3878722" cy="19241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4FF4558-8AD2-4BB6-9A4A-F40DB5F8A6A4}"/>
              </a:ext>
            </a:extLst>
          </p:cNvPr>
          <p:cNvSpPr/>
          <p:nvPr/>
        </p:nvSpPr>
        <p:spPr>
          <a:xfrm>
            <a:off x="1443789" y="4876800"/>
            <a:ext cx="1328287" cy="166838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C23163-8AC6-472A-8F01-2AE1D2A242B5}"/>
              </a:ext>
            </a:extLst>
          </p:cNvPr>
          <p:cNvSpPr/>
          <p:nvPr/>
        </p:nvSpPr>
        <p:spPr>
          <a:xfrm>
            <a:off x="5233314" y="4876800"/>
            <a:ext cx="1396086" cy="166838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2A8134-1561-4CF9-92A2-DFAEFFFA20DD}"/>
              </a:ext>
            </a:extLst>
          </p:cNvPr>
          <p:cNvSpPr/>
          <p:nvPr/>
        </p:nvSpPr>
        <p:spPr>
          <a:xfrm>
            <a:off x="9177867" y="4897589"/>
            <a:ext cx="287866" cy="150282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" name="圖形 10" descr="皇冠">
            <a:extLst>
              <a:ext uri="{FF2B5EF4-FFF2-40B4-BE49-F238E27FC236}">
                <a16:creationId xmlns:a16="http://schemas.microsoft.com/office/drawing/2014/main" id="{36E648AE-DB40-4EC2-89C6-5B12BFFB6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409" y="2341486"/>
            <a:ext cx="624124" cy="6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2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3583EA1-B7CC-4E10-A7E7-B3535D12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32584"/>
              </p:ext>
            </p:extLst>
          </p:nvPr>
        </p:nvGraphicFramePr>
        <p:xfrm>
          <a:off x="775016" y="1986843"/>
          <a:ext cx="11467783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3904">
                  <a:extLst>
                    <a:ext uri="{9D8B030D-6E8A-4147-A177-3AD203B41FA5}">
                      <a16:colId xmlns:a16="http://schemas.microsoft.com/office/drawing/2014/main" val="753619786"/>
                    </a:ext>
                  </a:extLst>
                </a:gridCol>
                <a:gridCol w="5643879">
                  <a:extLst>
                    <a:ext uri="{9D8B030D-6E8A-4147-A177-3AD203B41FA5}">
                      <a16:colId xmlns:a16="http://schemas.microsoft.com/office/drawing/2014/main" val="330072262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$10000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007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$198716.37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482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1887.16%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48315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Trading period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From 2020-04-29 to 2024-10-01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9870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number of trades executed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301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66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034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Result-comparison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3583EA1-B7CC-4E10-A7E7-B3535D12A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76724"/>
              </p:ext>
            </p:extLst>
          </p:nvPr>
        </p:nvGraphicFramePr>
        <p:xfrm>
          <a:off x="768511" y="3064468"/>
          <a:ext cx="11467781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4989">
                  <a:extLst>
                    <a:ext uri="{9D8B030D-6E8A-4147-A177-3AD203B41FA5}">
                      <a16:colId xmlns:a16="http://schemas.microsoft.com/office/drawing/2014/main" val="753619786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58590235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553523305"/>
                    </a:ext>
                  </a:extLst>
                </a:gridCol>
                <a:gridCol w="2844264">
                  <a:extLst>
                    <a:ext uri="{9D8B030D-6E8A-4147-A177-3AD203B41FA5}">
                      <a16:colId xmlns:a16="http://schemas.microsoft.com/office/drawing/2014/main" val="3300722628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(Strategy)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(Stock price)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Nasdaq</a:t>
                      </a:r>
                    </a:p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(Index)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59360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$10000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$7.46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8982.76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9007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$198716.37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$109.54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19773.3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4824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1887.16%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1368.36%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120.12%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483154"/>
                  </a:ext>
                </a:extLst>
              </a:tr>
            </a:tbl>
          </a:graphicData>
        </a:graphic>
      </p:graphicFrame>
      <p:sp>
        <p:nvSpPr>
          <p:cNvPr id="8" name="Motivate your presentation on 3-10 slides…">
            <a:extLst>
              <a:ext uri="{FF2B5EF4-FFF2-40B4-BE49-F238E27FC236}">
                <a16:creationId xmlns:a16="http://schemas.microsoft.com/office/drawing/2014/main" id="{3506C726-4138-4994-AB9B-32BE27051FC2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0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Trading period: </a:t>
            </a:r>
            <a:r>
              <a:rPr lang="en-US" altLang="zh-TW" sz="3000" b="1" dirty="0">
                <a:solidFill>
                  <a:schemeClr val="bg2"/>
                </a:solidFill>
                <a:sym typeface="Helvetica Neue"/>
              </a:rPr>
              <a:t>From 2020-04-29 to 2024-10-01</a:t>
            </a:r>
            <a:endParaRPr lang="zh-TW" altLang="en-US" sz="3000" b="1" dirty="0">
              <a:solidFill>
                <a:schemeClr val="bg2"/>
              </a:solidFill>
            </a:endParaRPr>
          </a:p>
        </p:txBody>
      </p:sp>
      <p:pic>
        <p:nvPicPr>
          <p:cNvPr id="9" name="圖形 8" descr="皇冠">
            <a:extLst>
              <a:ext uri="{FF2B5EF4-FFF2-40B4-BE49-F238E27FC236}">
                <a16:creationId xmlns:a16="http://schemas.microsoft.com/office/drawing/2014/main" id="{01DBF801-1A92-4455-BE01-2B991BACD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0709" y="2948164"/>
            <a:ext cx="624124" cy="6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15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Result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14012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Advanced Analysis 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Segment the test period into one-year intervals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9C542FA-8212-48DB-9327-A79AB6BB7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262"/>
          <a:stretch/>
        </p:blipFill>
        <p:spPr>
          <a:xfrm>
            <a:off x="926596" y="3085716"/>
            <a:ext cx="10536120" cy="2212283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2E8C89-90E3-48EF-8A4C-60D3E44D5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43369"/>
              </p:ext>
            </p:extLst>
          </p:nvPr>
        </p:nvGraphicFramePr>
        <p:xfrm>
          <a:off x="926596" y="5597151"/>
          <a:ext cx="10579605" cy="3225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4989">
                  <a:extLst>
                    <a:ext uri="{9D8B030D-6E8A-4147-A177-3AD203B41FA5}">
                      <a16:colId xmlns:a16="http://schemas.microsoft.com/office/drawing/2014/main" val="942892037"/>
                    </a:ext>
                  </a:extLst>
                </a:gridCol>
                <a:gridCol w="3822308">
                  <a:extLst>
                    <a:ext uri="{9D8B030D-6E8A-4147-A177-3AD203B41FA5}">
                      <a16:colId xmlns:a16="http://schemas.microsoft.com/office/drawing/2014/main" val="1707778526"/>
                    </a:ext>
                  </a:extLst>
                </a:gridCol>
                <a:gridCol w="3822308">
                  <a:extLst>
                    <a:ext uri="{9D8B030D-6E8A-4147-A177-3AD203B41FA5}">
                      <a16:colId xmlns:a16="http://schemas.microsoft.com/office/drawing/2014/main" val="903712817"/>
                    </a:ext>
                  </a:extLst>
                </a:gridCol>
              </a:tblGrid>
              <a:tr h="806304"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 (Strategy)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Nvidia (Stock price)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02223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Initial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$29448.6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$19.732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98502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Final Balance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$20478.8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$12.512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534165"/>
                  </a:ext>
                </a:extLst>
              </a:tr>
              <a:tr h="8063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Total Return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000" b="0" i="0" u="none" strike="noStrike" cap="none" spc="0" baseline="0" dirty="0">
                          <a:solidFill>
                            <a:schemeClr val="bg2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-30.46%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>
                          <a:solidFill>
                            <a:schemeClr val="bg2"/>
                          </a:solidFill>
                        </a:rPr>
                        <a:t>-37.60%</a:t>
                      </a:r>
                      <a:endParaRPr lang="zh-TW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344580"/>
                  </a:ext>
                </a:extLst>
              </a:tr>
            </a:tbl>
          </a:graphicData>
        </a:graphic>
      </p:graphicFrame>
      <p:pic>
        <p:nvPicPr>
          <p:cNvPr id="11" name="圖形 10" descr="皇冠">
            <a:extLst>
              <a:ext uri="{FF2B5EF4-FFF2-40B4-BE49-F238E27FC236}">
                <a16:creationId xmlns:a16="http://schemas.microsoft.com/office/drawing/2014/main" id="{C08C4B54-C7A5-4EBA-9099-8742A8E87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6429" y="5597151"/>
            <a:ext cx="624124" cy="6241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7FA75DB-1CDF-47A6-928E-F6E507C7F821}"/>
              </a:ext>
            </a:extLst>
          </p:cNvPr>
          <p:cNvSpPr/>
          <p:nvPr/>
        </p:nvSpPr>
        <p:spPr>
          <a:xfrm>
            <a:off x="7702194" y="4053840"/>
            <a:ext cx="1848206" cy="411480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5500" b="0" i="0" u="none" strike="noStrike" cap="none" spc="0" normalizeH="0" baseline="0">
              <a:ln>
                <a:noFill/>
              </a:ln>
              <a:solidFill>
                <a:srgbClr val="D30F11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0C2293-CBE6-4DD7-A656-EC189A2DB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804863"/>
            <a:ext cx="11791950" cy="81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6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82" name="Section 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Section Title</a:t>
            </a:r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Conclusion</a:t>
            </a:r>
            <a:endParaRPr dirty="0"/>
          </a:p>
        </p:txBody>
      </p:sp>
      <p:sp>
        <p:nvSpPr>
          <p:cNvPr id="84" name="Use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2353465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chemeClr val="bg2"/>
                </a:solidFill>
                <a:sym typeface="Helvetica Neue"/>
              </a:rPr>
              <a:t>Total Return: Nvidia(Strategy) &gt; Nvidia(Stock price) &gt; Nasdaq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Improve feature selection and hyperparameter tuning</a:t>
            </a:r>
          </a:p>
          <a:p>
            <a:pPr lvl="0"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	ex: daily fluctuation…</a:t>
            </a:r>
          </a:p>
          <a:p>
            <a:pPr marL="444500" lvl="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>
                <a:solidFill>
                  <a:srgbClr val="5A5F5E"/>
                </a:solidFill>
              </a:rPr>
              <a:t>Apply to another technological stocks</a:t>
            </a:r>
          </a:p>
        </p:txBody>
      </p:sp>
      <p:sp>
        <p:nvSpPr>
          <p:cNvPr id="85" name="Titl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Winner trades all – </a:t>
            </a:r>
          </a:p>
          <a:p>
            <a:r>
              <a:rPr lang="en-US" altLang="zh-TW" dirty="0"/>
              <a:t>NVIDIA stock prediction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3930F-A544-45B7-B979-953C3901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6" y="4410741"/>
            <a:ext cx="6916692" cy="42796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C03DE4B-1D83-4F51-A8B1-9723DAEF8BEF}"/>
              </a:ext>
            </a:extLst>
          </p:cNvPr>
          <p:cNvSpPr txBox="1"/>
          <p:nvPr/>
        </p:nvSpPr>
        <p:spPr>
          <a:xfrm>
            <a:off x="773350" y="4410740"/>
            <a:ext cx="5151962" cy="1760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Apple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600" b="1" dirty="0">
                <a:solidFill>
                  <a:schemeClr val="bg2">
                    <a:lumMod val="75000"/>
                  </a:schemeClr>
                </a:solidFill>
              </a:rPr>
              <a:t>Ben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6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Simon</a:t>
            </a:r>
            <a:endParaRPr kumimoji="0" lang="zh-TW" altLang="en-US" sz="3600" b="1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" name="20240125 IDA Template Keynote.key">
            <a:extLst>
              <a:ext uri="{FF2B5EF4-FFF2-40B4-BE49-F238E27FC236}">
                <a16:creationId xmlns:a16="http://schemas.microsoft.com/office/drawing/2014/main" id="{4EC2CC92-0AFF-4D04-9AE0-D0F443B284E8}"/>
              </a:ext>
            </a:extLst>
          </p:cNvPr>
          <p:cNvSpPr txBox="1"/>
          <p:nvPr/>
        </p:nvSpPr>
        <p:spPr>
          <a:xfrm>
            <a:off x="7720426" y="9039750"/>
            <a:ext cx="4511024" cy="332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r>
              <a:rPr dirty="0"/>
              <a:t>2024</a:t>
            </a:r>
            <a:r>
              <a:rPr lang="en-US" altLang="zh-TW" dirty="0"/>
              <a:t>1209</a:t>
            </a:r>
            <a:r>
              <a:rPr lang="en-US" dirty="0"/>
              <a:t> </a:t>
            </a:r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729866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Outline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2487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Motivation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How to do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	</a:t>
            </a:r>
            <a:r>
              <a:rPr lang="en-US" altLang="zh-TW" dirty="0"/>
              <a:t>Data Source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  <a:r>
              <a:rPr lang="en-US" altLang="zh-TW" sz="3000" dirty="0"/>
              <a:t>Key Features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Models</a:t>
            </a:r>
            <a:endParaRPr lang="en-US" altLang="zh-TW" sz="3000" dirty="0"/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	Flow chart</a:t>
            </a:r>
          </a:p>
          <a:p>
            <a:pPr lvl="1" indent="0"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	Trading strategy</a:t>
            </a:r>
            <a:endParaRPr lang="en-US" altLang="zh-TW" dirty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b="1" dirty="0"/>
              <a:t>Result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Conclusion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9686751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8637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Why NVIDIA?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NVIDIA's pivotal role in AI and high-performance computing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The impact of stock price fluctuations on Tech. companies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Leveraging ML for improved price prediction accuracy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Objective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Evaluate the effectiveness of ML methods in predicting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 stock price fluctuations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5556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Data Source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NVIDIA historical stock data (Jan. 2010 – Sep. 2024)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Split the data (70% for training, 30% for testing)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Source: Bloomberg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Key Features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High, low, open, and close prices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sz="3000" dirty="0"/>
              <a:t>Trade volume, volatility, and technical indicators (ex: RSI, MACD)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0093556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do-features</a:t>
            </a:r>
            <a:endParaRPr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DA045A9-A88F-46BA-BF63-A946BD83D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17" y="1371708"/>
            <a:ext cx="7314883" cy="75597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66A831-42F6-43C8-8534-89F313AAD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72" y="1371634"/>
            <a:ext cx="8022428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b="1" dirty="0"/>
              <a:t>Models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Logistic Regression: Simple and interpretable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Forest: Robust for high-dimensional data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r>
              <a:rPr lang="en-US" dirty="0"/>
              <a:t>: Powerful boosting algorithm, refines predictions by correcting errors from prior iterations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36617811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Research Workflow</a:t>
            </a:r>
            <a:endParaRPr lang="en-US" b="1" dirty="0"/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Data cleaning and handling missing values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Feature engineering and model training (testing three models)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Results evaluation: Comparing accuracy to the NDX Index</a:t>
            </a:r>
          </a:p>
          <a:p>
            <a:pPr marL="444500" indent="-444500">
              <a:lnSpc>
                <a:spcPct val="1500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Simulating an investment strategy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</p:spTree>
    <p:extLst>
      <p:ext uri="{BB962C8B-B14F-4D97-AF65-F5344CB8AC3E}">
        <p14:creationId xmlns:p14="http://schemas.microsoft.com/office/powerpoint/2010/main" val="21605041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087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Flow chart</a:t>
            </a:r>
            <a:endParaRPr lang="en-US" b="1" dirty="0"/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09CAF7-AB29-4AD1-84C4-1B7A4E82C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637" y="2500551"/>
            <a:ext cx="12201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41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How to do</a:t>
            </a:r>
            <a:endParaRPr dirty="0"/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sz="3000" b="1" dirty="0"/>
              <a:t>Trading strategy: Buy all &amp; sell all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000" b="1" dirty="0"/>
              <a:t>Rolling window</a:t>
            </a:r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sz="3000" b="1" dirty="0"/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endParaRPr lang="en-US" sz="3000" b="1" dirty="0"/>
          </a:p>
          <a:p>
            <a:pPr>
              <a:lnSpc>
                <a:spcPct val="1500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sz="3000" b="1" dirty="0"/>
              <a:t>*Note that: Indicator is the prediction of “today’s going”</a:t>
            </a:r>
          </a:p>
        </p:txBody>
      </p:sp>
      <p:sp>
        <p:nvSpPr>
          <p:cNvPr id="74" name="IDA Template"/>
          <p:cNvSpPr txBox="1">
            <a:spLocks noGrp="1"/>
          </p:cNvSpPr>
          <p:nvPr>
            <p:ph type="body" idx="24"/>
          </p:nvPr>
        </p:nvSpPr>
        <p:spPr>
          <a:xfrm>
            <a:off x="715409" y="9224143"/>
            <a:ext cx="5479247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Winner trades all – NVIDIA stock prediction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678A50-EED7-4153-A1FF-24A7618E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54" y="3074298"/>
            <a:ext cx="10763803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004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5366</TotalTime>
  <Words>532</Words>
  <Application>Microsoft Office PowerPoint</Application>
  <PresentationFormat>自訂</PresentationFormat>
  <Paragraphs>144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Avenir Roman</vt:lpstr>
      <vt:lpstr>Helvetica Neue</vt:lpstr>
      <vt:lpstr>Helvetica Neue Light</vt:lpstr>
      <vt:lpstr>Helvetica Neue Thin</vt:lpstr>
      <vt:lpstr>Arial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TZU-PING WANG</cp:lastModifiedBy>
  <cp:revision>25</cp:revision>
  <dcterms:modified xsi:type="dcterms:W3CDTF">2024-12-08T15:26:35Z</dcterms:modified>
</cp:coreProperties>
</file>