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72" r:id="rId6"/>
    <p:sldId id="274" r:id="rId7"/>
    <p:sldId id="275" r:id="rId8"/>
    <p:sldId id="273" r:id="rId9"/>
    <p:sldId id="276" r:id="rId10"/>
    <p:sldId id="277" r:id="rId11"/>
    <p:sldId id="280" r:id="rId12"/>
    <p:sldId id="278" r:id="rId13"/>
    <p:sldId id="26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DED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rikdifos/credit-card-approval-prediction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rikdifos/credit-card-approval-predic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1836B-387E-48E5-B32E-ACF01D5356BF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0C54676D-D8EE-427C-ACCB-62BCA71C1B53}">
      <dgm:prSet phldrT="[文字]" custT="1"/>
      <dgm:spPr>
        <a:noFill/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altLang="en-US" sz="2000" dirty="0">
              <a:solidFill>
                <a:schemeClr val="bg2">
                  <a:lumMod val="50000"/>
                </a:schemeClr>
              </a:solidFill>
            </a:rPr>
            <a:t>Dataset</a:t>
          </a:r>
          <a:r>
            <a:rPr lang="en-US" altLang="en-US" sz="2000">
              <a:solidFill>
                <a:schemeClr val="bg2">
                  <a:lumMod val="50000"/>
                </a:schemeClr>
              </a:solidFill>
            </a:rPr>
            <a:t>: </a:t>
          </a:r>
          <a:r>
            <a:rPr lang="en-US" altLang="zh-TW" sz="2000">
              <a:hlinkClick xmlns:r="http://schemas.openxmlformats.org/officeDocument/2006/relationships" r:id="rId1"/>
            </a:rPr>
            <a:t>Credit Card Approval Prediction Dataset</a:t>
          </a:r>
          <a:endParaRPr lang="zh-TW" altLang="en-US" sz="2000" dirty="0">
            <a:solidFill>
              <a:schemeClr val="bg2">
                <a:lumMod val="50000"/>
              </a:schemeClr>
            </a:solidFill>
          </a:endParaRPr>
        </a:p>
      </dgm:t>
    </dgm:pt>
    <dgm:pt modelId="{C9CA5717-4E0D-439F-AA63-5EF627A9AB91}" type="parTrans" cxnId="{A55A061F-77BF-439F-AD37-F97120EEB8EF}">
      <dgm:prSet/>
      <dgm:spPr/>
      <dgm:t>
        <a:bodyPr/>
        <a:lstStyle/>
        <a:p>
          <a:endParaRPr lang="zh-TW" altLang="en-US" sz="2000">
            <a:solidFill>
              <a:schemeClr val="bg2">
                <a:lumMod val="50000"/>
              </a:schemeClr>
            </a:solidFill>
          </a:endParaRPr>
        </a:p>
      </dgm:t>
    </dgm:pt>
    <dgm:pt modelId="{4317E780-7EBE-4346-A7A3-73FE3EDD89EE}" type="sibTrans" cxnId="{A55A061F-77BF-439F-AD37-F97120EEB8EF}">
      <dgm:prSet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zh-TW" altLang="en-US" sz="2000">
            <a:solidFill>
              <a:schemeClr val="bg2">
                <a:lumMod val="50000"/>
              </a:schemeClr>
            </a:solidFill>
          </a:endParaRPr>
        </a:p>
      </dgm:t>
    </dgm:pt>
    <dgm:pt modelId="{BB15A1A1-B61F-4880-91F6-18CAF8690269}">
      <dgm:prSet phldrT="[文字]" custT="1"/>
      <dgm:spPr>
        <a:noFill/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altLang="en-US" sz="2000" dirty="0">
              <a:solidFill>
                <a:schemeClr val="bg2">
                  <a:lumMod val="50000"/>
                </a:schemeClr>
              </a:solidFill>
            </a:rPr>
            <a:t>data cleaning, create new features(dummy)</a:t>
          </a:r>
          <a:endParaRPr lang="zh-TW" altLang="en-US" sz="2000" dirty="0">
            <a:solidFill>
              <a:schemeClr val="bg2">
                <a:lumMod val="50000"/>
              </a:schemeClr>
            </a:solidFill>
          </a:endParaRPr>
        </a:p>
      </dgm:t>
    </dgm:pt>
    <dgm:pt modelId="{B3BA9F50-A2C7-4520-A221-514F4C8FBDD1}" type="parTrans" cxnId="{3E593655-BDB1-472A-AE90-9E44F5701141}">
      <dgm:prSet/>
      <dgm:spPr/>
      <dgm:t>
        <a:bodyPr/>
        <a:lstStyle/>
        <a:p>
          <a:endParaRPr lang="zh-TW" altLang="en-US" sz="2000">
            <a:solidFill>
              <a:schemeClr val="bg2">
                <a:lumMod val="50000"/>
              </a:schemeClr>
            </a:solidFill>
          </a:endParaRPr>
        </a:p>
      </dgm:t>
    </dgm:pt>
    <dgm:pt modelId="{B55F9173-C8D5-411F-93A1-92E732865F84}" type="sibTrans" cxnId="{3E593655-BDB1-472A-AE90-9E44F5701141}">
      <dgm:prSet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zh-TW" altLang="en-US" sz="2000">
            <a:solidFill>
              <a:schemeClr val="bg2">
                <a:lumMod val="50000"/>
              </a:schemeClr>
            </a:solidFill>
          </a:endParaRPr>
        </a:p>
      </dgm:t>
    </dgm:pt>
    <dgm:pt modelId="{426FA390-B525-4CCD-BED9-221D0FED6885}">
      <dgm:prSet phldrT="[文字]" custT="1"/>
      <dgm:spPr>
        <a:noFill/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altLang="en-US" sz="2000">
              <a:solidFill>
                <a:schemeClr val="bg2">
                  <a:lumMod val="50000"/>
                </a:schemeClr>
              </a:solidFill>
            </a:rPr>
            <a:t>Train and optimize machine learning models</a:t>
          </a:r>
          <a:endParaRPr lang="zh-TW" altLang="en-US" sz="2000">
            <a:solidFill>
              <a:schemeClr val="bg2">
                <a:lumMod val="50000"/>
              </a:schemeClr>
            </a:solidFill>
          </a:endParaRPr>
        </a:p>
      </dgm:t>
    </dgm:pt>
    <dgm:pt modelId="{46A84975-FBC9-4EEE-A664-37CC27C21014}" type="parTrans" cxnId="{8DE4A111-AD63-4305-BB32-93355BE5B7FE}">
      <dgm:prSet/>
      <dgm:spPr/>
      <dgm:t>
        <a:bodyPr/>
        <a:lstStyle/>
        <a:p>
          <a:endParaRPr lang="zh-TW" altLang="en-US" sz="2000">
            <a:solidFill>
              <a:schemeClr val="bg2">
                <a:lumMod val="50000"/>
              </a:schemeClr>
            </a:solidFill>
          </a:endParaRPr>
        </a:p>
      </dgm:t>
    </dgm:pt>
    <dgm:pt modelId="{F78E5BB2-3FEA-4D89-BC1A-F7B172DDB215}" type="sibTrans" cxnId="{8DE4A111-AD63-4305-BB32-93355BE5B7FE}">
      <dgm:prSet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zh-TW" altLang="en-US" sz="2000">
            <a:solidFill>
              <a:schemeClr val="bg2">
                <a:lumMod val="50000"/>
              </a:schemeClr>
            </a:solidFill>
          </a:endParaRPr>
        </a:p>
      </dgm:t>
    </dgm:pt>
    <dgm:pt modelId="{FC4AB6B2-7E11-4491-A7BC-BCD58874DF07}">
      <dgm:prSet phldrT="[文字]" custT="1"/>
      <dgm:spPr>
        <a:noFill/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altLang="en-US" sz="2000" dirty="0">
              <a:solidFill>
                <a:schemeClr val="bg2">
                  <a:lumMod val="50000"/>
                </a:schemeClr>
              </a:solidFill>
            </a:rPr>
            <a:t>Evaluate model performance</a:t>
          </a:r>
          <a:endParaRPr lang="zh-TW" altLang="en-US" sz="2000" dirty="0">
            <a:solidFill>
              <a:schemeClr val="bg2">
                <a:lumMod val="50000"/>
              </a:schemeClr>
            </a:solidFill>
          </a:endParaRPr>
        </a:p>
      </dgm:t>
    </dgm:pt>
    <dgm:pt modelId="{25602CC8-C968-4244-87B4-857E1537334F}" type="parTrans" cxnId="{DE7542B5-A77D-48BD-90DF-F589295D6598}">
      <dgm:prSet/>
      <dgm:spPr/>
      <dgm:t>
        <a:bodyPr/>
        <a:lstStyle/>
        <a:p>
          <a:endParaRPr lang="zh-TW" altLang="en-US" sz="2000">
            <a:solidFill>
              <a:schemeClr val="bg2">
                <a:lumMod val="50000"/>
              </a:schemeClr>
            </a:solidFill>
          </a:endParaRPr>
        </a:p>
      </dgm:t>
    </dgm:pt>
    <dgm:pt modelId="{E5680F84-01C8-4156-9BD0-B99C4F5D48A1}" type="sibTrans" cxnId="{DE7542B5-A77D-48BD-90DF-F589295D6598}">
      <dgm:prSet custT="1"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zh-TW" altLang="en-US" sz="2000">
            <a:solidFill>
              <a:schemeClr val="bg2">
                <a:lumMod val="50000"/>
              </a:schemeClr>
            </a:solidFill>
          </a:endParaRPr>
        </a:p>
      </dgm:t>
    </dgm:pt>
    <dgm:pt modelId="{4630CAEC-E246-4ACD-BA5A-1B9F76BCD116}">
      <dgm:prSet phldrT="[文字]" custT="1"/>
      <dgm:spPr>
        <a:noFill/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altLang="en-US" sz="2000" dirty="0">
              <a:solidFill>
                <a:schemeClr val="bg2">
                  <a:lumMod val="50000"/>
                </a:schemeClr>
              </a:solidFill>
            </a:rPr>
            <a:t>Conclusion</a:t>
          </a:r>
          <a:endParaRPr lang="zh-TW" altLang="en-US" sz="2000" dirty="0">
            <a:solidFill>
              <a:schemeClr val="bg2">
                <a:lumMod val="50000"/>
              </a:schemeClr>
            </a:solidFill>
          </a:endParaRPr>
        </a:p>
      </dgm:t>
    </dgm:pt>
    <dgm:pt modelId="{50C3A43F-ACC6-4C91-8918-62E96B112AC8}" type="parTrans" cxnId="{A4156FE2-5AB0-47D1-8850-889E08B3BFB4}">
      <dgm:prSet/>
      <dgm:spPr/>
      <dgm:t>
        <a:bodyPr/>
        <a:lstStyle/>
        <a:p>
          <a:endParaRPr lang="zh-TW" altLang="en-US"/>
        </a:p>
      </dgm:t>
    </dgm:pt>
    <dgm:pt modelId="{9B4A64F9-822E-4257-A6C9-13765A3D26C6}" type="sibTrans" cxnId="{A4156FE2-5AB0-47D1-8850-889E08B3BFB4}">
      <dgm:prSet/>
      <dgm:spPr/>
      <dgm:t>
        <a:bodyPr/>
        <a:lstStyle/>
        <a:p>
          <a:endParaRPr lang="zh-TW" altLang="en-US"/>
        </a:p>
      </dgm:t>
    </dgm:pt>
    <dgm:pt modelId="{C63006FE-8CDC-491A-AF55-3568F8000009}">
      <dgm:prSet phldrT="[文字]" custT="1"/>
      <dgm:spPr>
        <a:noFill/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altLang="zh-TW" sz="2000" dirty="0">
              <a:solidFill>
                <a:schemeClr val="bg2">
                  <a:lumMod val="50000"/>
                </a:schemeClr>
              </a:solidFill>
            </a:rPr>
            <a:t>EDA</a:t>
          </a:r>
          <a:endParaRPr lang="zh-TW" altLang="en-US" sz="2000" dirty="0">
            <a:solidFill>
              <a:schemeClr val="bg2">
                <a:lumMod val="50000"/>
              </a:schemeClr>
            </a:solidFill>
          </a:endParaRPr>
        </a:p>
      </dgm:t>
    </dgm:pt>
    <dgm:pt modelId="{F385FDAF-9EDE-43FC-880B-741D321B2F07}" type="parTrans" cxnId="{47F07C74-4F93-46BB-B3B7-B7DC995DB29E}">
      <dgm:prSet/>
      <dgm:spPr/>
      <dgm:t>
        <a:bodyPr/>
        <a:lstStyle/>
        <a:p>
          <a:endParaRPr lang="zh-TW" altLang="en-US"/>
        </a:p>
      </dgm:t>
    </dgm:pt>
    <dgm:pt modelId="{0210AD45-0A93-41F1-880B-E1C3C8BD0A87}" type="sibTrans" cxnId="{47F07C74-4F93-46BB-B3B7-B7DC995DB29E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B2406886-7512-47C3-A0BA-E05CA6C985FC}" type="pres">
      <dgm:prSet presAssocID="{3331836B-387E-48E5-B32E-ACF01D5356BF}" presName="Name0" presStyleCnt="0">
        <dgm:presLayoutVars>
          <dgm:dir/>
          <dgm:resizeHandles val="exact"/>
        </dgm:presLayoutVars>
      </dgm:prSet>
      <dgm:spPr/>
    </dgm:pt>
    <dgm:pt modelId="{283C49D5-FAA9-4F2E-B606-D02F1154C5AB}" type="pres">
      <dgm:prSet presAssocID="{0C54676D-D8EE-427C-ACCB-62BCA71C1B53}" presName="node" presStyleLbl="node1" presStyleIdx="0" presStyleCnt="6" custScaleX="73360" custScaleY="37796">
        <dgm:presLayoutVars>
          <dgm:bulletEnabled val="1"/>
        </dgm:presLayoutVars>
      </dgm:prSet>
      <dgm:spPr/>
    </dgm:pt>
    <dgm:pt modelId="{75D6D7B3-2E08-4D37-9CB6-1A94946AAC3A}" type="pres">
      <dgm:prSet presAssocID="{4317E780-7EBE-4346-A7A3-73FE3EDD89EE}" presName="sibTrans" presStyleLbl="sibTrans1D1" presStyleIdx="0" presStyleCnt="5"/>
      <dgm:spPr/>
    </dgm:pt>
    <dgm:pt modelId="{BC5A05BF-A4CF-4345-B61F-5F4B2D2D9010}" type="pres">
      <dgm:prSet presAssocID="{4317E780-7EBE-4346-A7A3-73FE3EDD89EE}" presName="connectorText" presStyleLbl="sibTrans1D1" presStyleIdx="0" presStyleCnt="5"/>
      <dgm:spPr/>
    </dgm:pt>
    <dgm:pt modelId="{F616D289-DC9A-48A8-B538-4D3D1FDF5830}" type="pres">
      <dgm:prSet presAssocID="{BB15A1A1-B61F-4880-91F6-18CAF8690269}" presName="node" presStyleLbl="node1" presStyleIdx="1" presStyleCnt="6" custScaleX="67439" custScaleY="37796">
        <dgm:presLayoutVars>
          <dgm:bulletEnabled val="1"/>
        </dgm:presLayoutVars>
      </dgm:prSet>
      <dgm:spPr/>
    </dgm:pt>
    <dgm:pt modelId="{2D6F841B-3719-4F03-84B3-0F95825FB4DE}" type="pres">
      <dgm:prSet presAssocID="{B55F9173-C8D5-411F-93A1-92E732865F84}" presName="sibTrans" presStyleLbl="sibTrans1D1" presStyleIdx="1" presStyleCnt="5"/>
      <dgm:spPr/>
    </dgm:pt>
    <dgm:pt modelId="{088B2CB5-7EE7-4C36-9C2E-DED666C7A3F5}" type="pres">
      <dgm:prSet presAssocID="{B55F9173-C8D5-411F-93A1-92E732865F84}" presName="connectorText" presStyleLbl="sibTrans1D1" presStyleIdx="1" presStyleCnt="5"/>
      <dgm:spPr/>
    </dgm:pt>
    <dgm:pt modelId="{5FC600FB-57CB-4333-AACA-C8DE35A24550}" type="pres">
      <dgm:prSet presAssocID="{C63006FE-8CDC-491A-AF55-3568F8000009}" presName="node" presStyleLbl="node1" presStyleIdx="2" presStyleCnt="6" custScaleX="52422" custScaleY="37796">
        <dgm:presLayoutVars>
          <dgm:bulletEnabled val="1"/>
        </dgm:presLayoutVars>
      </dgm:prSet>
      <dgm:spPr/>
    </dgm:pt>
    <dgm:pt modelId="{D6C6959C-D2B9-4D36-A743-515A9EB28AB7}" type="pres">
      <dgm:prSet presAssocID="{0210AD45-0A93-41F1-880B-E1C3C8BD0A87}" presName="sibTrans" presStyleLbl="sibTrans1D1" presStyleIdx="2" presStyleCnt="5"/>
      <dgm:spPr/>
    </dgm:pt>
    <dgm:pt modelId="{BED9E38D-A9E6-4B3B-BF93-FB383EDC3E4F}" type="pres">
      <dgm:prSet presAssocID="{0210AD45-0A93-41F1-880B-E1C3C8BD0A87}" presName="connectorText" presStyleLbl="sibTrans1D1" presStyleIdx="2" presStyleCnt="5"/>
      <dgm:spPr/>
    </dgm:pt>
    <dgm:pt modelId="{7332918B-E5DB-413A-AE04-D406252EEF4F}" type="pres">
      <dgm:prSet presAssocID="{426FA390-B525-4CCD-BED9-221D0FED6885}" presName="node" presStyleLbl="node1" presStyleIdx="3" presStyleCnt="6" custScaleX="95100" custScaleY="37796">
        <dgm:presLayoutVars>
          <dgm:bulletEnabled val="1"/>
        </dgm:presLayoutVars>
      </dgm:prSet>
      <dgm:spPr/>
    </dgm:pt>
    <dgm:pt modelId="{6D7F3602-32B0-474D-9D5B-49BAECA7AD92}" type="pres">
      <dgm:prSet presAssocID="{F78E5BB2-3FEA-4D89-BC1A-F7B172DDB215}" presName="sibTrans" presStyleLbl="sibTrans1D1" presStyleIdx="3" presStyleCnt="5"/>
      <dgm:spPr/>
    </dgm:pt>
    <dgm:pt modelId="{2A8820E6-81D1-4C12-9474-1DDD29441279}" type="pres">
      <dgm:prSet presAssocID="{F78E5BB2-3FEA-4D89-BC1A-F7B172DDB215}" presName="connectorText" presStyleLbl="sibTrans1D1" presStyleIdx="3" presStyleCnt="5"/>
      <dgm:spPr/>
    </dgm:pt>
    <dgm:pt modelId="{68D678DF-2C03-4FF9-8CFC-ED585F2E8D59}" type="pres">
      <dgm:prSet presAssocID="{FC4AB6B2-7E11-4491-A7BC-BCD58874DF07}" presName="node" presStyleLbl="node1" presStyleIdx="4" presStyleCnt="6" custScaleX="60050" custScaleY="37796">
        <dgm:presLayoutVars>
          <dgm:bulletEnabled val="1"/>
        </dgm:presLayoutVars>
      </dgm:prSet>
      <dgm:spPr/>
    </dgm:pt>
    <dgm:pt modelId="{124344EA-0216-45B6-8117-449DD825CD57}" type="pres">
      <dgm:prSet presAssocID="{E5680F84-01C8-4156-9BD0-B99C4F5D48A1}" presName="sibTrans" presStyleLbl="sibTrans1D1" presStyleIdx="4" presStyleCnt="5"/>
      <dgm:spPr/>
    </dgm:pt>
    <dgm:pt modelId="{18A41154-E180-4AE5-BB3A-197985477CE9}" type="pres">
      <dgm:prSet presAssocID="{E5680F84-01C8-4156-9BD0-B99C4F5D48A1}" presName="connectorText" presStyleLbl="sibTrans1D1" presStyleIdx="4" presStyleCnt="5"/>
      <dgm:spPr/>
    </dgm:pt>
    <dgm:pt modelId="{7763910B-6F08-47F4-B848-175468D07349}" type="pres">
      <dgm:prSet presAssocID="{4630CAEC-E246-4ACD-BA5A-1B9F76BCD116}" presName="node" presStyleLbl="node1" presStyleIdx="5" presStyleCnt="6" custScaleX="47715" custScaleY="37796">
        <dgm:presLayoutVars>
          <dgm:bulletEnabled val="1"/>
        </dgm:presLayoutVars>
      </dgm:prSet>
      <dgm:spPr/>
    </dgm:pt>
  </dgm:ptLst>
  <dgm:cxnLst>
    <dgm:cxn modelId="{3FCB8006-34BE-43DA-B5EF-91811FB52195}" type="presOf" srcId="{0210AD45-0A93-41F1-880B-E1C3C8BD0A87}" destId="{BED9E38D-A9E6-4B3B-BF93-FB383EDC3E4F}" srcOrd="1" destOrd="0" presId="urn:microsoft.com/office/officeart/2005/8/layout/bProcess3"/>
    <dgm:cxn modelId="{DA122009-8535-43C2-B8FE-E21F7EF7EE4F}" type="presOf" srcId="{BB15A1A1-B61F-4880-91F6-18CAF8690269}" destId="{F616D289-DC9A-48A8-B538-4D3D1FDF5830}" srcOrd="0" destOrd="0" presId="urn:microsoft.com/office/officeart/2005/8/layout/bProcess3"/>
    <dgm:cxn modelId="{EA28030A-2785-4B8D-B449-5595A633B6A8}" type="presOf" srcId="{3331836B-387E-48E5-B32E-ACF01D5356BF}" destId="{B2406886-7512-47C3-A0BA-E05CA6C985FC}" srcOrd="0" destOrd="0" presId="urn:microsoft.com/office/officeart/2005/8/layout/bProcess3"/>
    <dgm:cxn modelId="{3312320F-C753-46A0-A495-5C5F4734B276}" type="presOf" srcId="{4317E780-7EBE-4346-A7A3-73FE3EDD89EE}" destId="{75D6D7B3-2E08-4D37-9CB6-1A94946AAC3A}" srcOrd="0" destOrd="0" presId="urn:microsoft.com/office/officeart/2005/8/layout/bProcess3"/>
    <dgm:cxn modelId="{049E6B11-8AE4-471F-9F22-CE6B8E0D175D}" type="presOf" srcId="{B55F9173-C8D5-411F-93A1-92E732865F84}" destId="{2D6F841B-3719-4F03-84B3-0F95825FB4DE}" srcOrd="0" destOrd="0" presId="urn:microsoft.com/office/officeart/2005/8/layout/bProcess3"/>
    <dgm:cxn modelId="{8DE4A111-AD63-4305-BB32-93355BE5B7FE}" srcId="{3331836B-387E-48E5-B32E-ACF01D5356BF}" destId="{426FA390-B525-4CCD-BED9-221D0FED6885}" srcOrd="3" destOrd="0" parTransId="{46A84975-FBC9-4EEE-A664-37CC27C21014}" sibTransId="{F78E5BB2-3FEA-4D89-BC1A-F7B172DDB215}"/>
    <dgm:cxn modelId="{92D43813-8EE5-42F0-AF6D-FD27605A159D}" type="presOf" srcId="{B55F9173-C8D5-411F-93A1-92E732865F84}" destId="{088B2CB5-7EE7-4C36-9C2E-DED666C7A3F5}" srcOrd="1" destOrd="0" presId="urn:microsoft.com/office/officeart/2005/8/layout/bProcess3"/>
    <dgm:cxn modelId="{8CFA8417-D9F5-410B-891B-8592ED67BAAD}" type="presOf" srcId="{0C54676D-D8EE-427C-ACCB-62BCA71C1B53}" destId="{283C49D5-FAA9-4F2E-B606-D02F1154C5AB}" srcOrd="0" destOrd="0" presId="urn:microsoft.com/office/officeart/2005/8/layout/bProcess3"/>
    <dgm:cxn modelId="{A55A061F-77BF-439F-AD37-F97120EEB8EF}" srcId="{3331836B-387E-48E5-B32E-ACF01D5356BF}" destId="{0C54676D-D8EE-427C-ACCB-62BCA71C1B53}" srcOrd="0" destOrd="0" parTransId="{C9CA5717-4E0D-439F-AA63-5EF627A9AB91}" sibTransId="{4317E780-7EBE-4346-A7A3-73FE3EDD89EE}"/>
    <dgm:cxn modelId="{341DFF5D-C6B2-462B-9283-52738FC733F1}" type="presOf" srcId="{E5680F84-01C8-4156-9BD0-B99C4F5D48A1}" destId="{18A41154-E180-4AE5-BB3A-197985477CE9}" srcOrd="1" destOrd="0" presId="urn:microsoft.com/office/officeart/2005/8/layout/bProcess3"/>
    <dgm:cxn modelId="{62989745-7A49-4F82-9CAF-88DAAC9F63A6}" type="presOf" srcId="{FC4AB6B2-7E11-4491-A7BC-BCD58874DF07}" destId="{68D678DF-2C03-4FF9-8CFC-ED585F2E8D59}" srcOrd="0" destOrd="0" presId="urn:microsoft.com/office/officeart/2005/8/layout/bProcess3"/>
    <dgm:cxn modelId="{E03EF16C-5FA2-4F93-807C-EE50D4F4777C}" type="presOf" srcId="{426FA390-B525-4CCD-BED9-221D0FED6885}" destId="{7332918B-E5DB-413A-AE04-D406252EEF4F}" srcOrd="0" destOrd="0" presId="urn:microsoft.com/office/officeart/2005/8/layout/bProcess3"/>
    <dgm:cxn modelId="{47F07C74-4F93-46BB-B3B7-B7DC995DB29E}" srcId="{3331836B-387E-48E5-B32E-ACF01D5356BF}" destId="{C63006FE-8CDC-491A-AF55-3568F8000009}" srcOrd="2" destOrd="0" parTransId="{F385FDAF-9EDE-43FC-880B-741D321B2F07}" sibTransId="{0210AD45-0A93-41F1-880B-E1C3C8BD0A87}"/>
    <dgm:cxn modelId="{3E593655-BDB1-472A-AE90-9E44F5701141}" srcId="{3331836B-387E-48E5-B32E-ACF01D5356BF}" destId="{BB15A1A1-B61F-4880-91F6-18CAF8690269}" srcOrd="1" destOrd="0" parTransId="{B3BA9F50-A2C7-4520-A221-514F4C8FBDD1}" sibTransId="{B55F9173-C8D5-411F-93A1-92E732865F84}"/>
    <dgm:cxn modelId="{1AB0C87A-643D-4AFE-8B50-D1A20231ADCC}" type="presOf" srcId="{0210AD45-0A93-41F1-880B-E1C3C8BD0A87}" destId="{D6C6959C-D2B9-4D36-A743-515A9EB28AB7}" srcOrd="0" destOrd="0" presId="urn:microsoft.com/office/officeart/2005/8/layout/bProcess3"/>
    <dgm:cxn modelId="{25BF037B-63B2-40BC-BC5B-AB3056B48C9D}" type="presOf" srcId="{E5680F84-01C8-4156-9BD0-B99C4F5D48A1}" destId="{124344EA-0216-45B6-8117-449DD825CD57}" srcOrd="0" destOrd="0" presId="urn:microsoft.com/office/officeart/2005/8/layout/bProcess3"/>
    <dgm:cxn modelId="{CD27A97C-1A8C-4CE0-B1E2-1967A87D6737}" type="presOf" srcId="{4317E780-7EBE-4346-A7A3-73FE3EDD89EE}" destId="{BC5A05BF-A4CF-4345-B61F-5F4B2D2D9010}" srcOrd="1" destOrd="0" presId="urn:microsoft.com/office/officeart/2005/8/layout/bProcess3"/>
    <dgm:cxn modelId="{A932748A-E296-4E17-B8B1-DAF0099B87D6}" type="presOf" srcId="{F78E5BB2-3FEA-4D89-BC1A-F7B172DDB215}" destId="{6D7F3602-32B0-474D-9D5B-49BAECA7AD92}" srcOrd="0" destOrd="0" presId="urn:microsoft.com/office/officeart/2005/8/layout/bProcess3"/>
    <dgm:cxn modelId="{F209269F-11ED-4229-A5B5-E1772DFFBC10}" type="presOf" srcId="{C63006FE-8CDC-491A-AF55-3568F8000009}" destId="{5FC600FB-57CB-4333-AACA-C8DE35A24550}" srcOrd="0" destOrd="0" presId="urn:microsoft.com/office/officeart/2005/8/layout/bProcess3"/>
    <dgm:cxn modelId="{CFC3A1B2-0476-4106-AC82-DCEE3F0C5F8A}" type="presOf" srcId="{F78E5BB2-3FEA-4D89-BC1A-F7B172DDB215}" destId="{2A8820E6-81D1-4C12-9474-1DDD29441279}" srcOrd="1" destOrd="0" presId="urn:microsoft.com/office/officeart/2005/8/layout/bProcess3"/>
    <dgm:cxn modelId="{DE7542B5-A77D-48BD-90DF-F589295D6598}" srcId="{3331836B-387E-48E5-B32E-ACF01D5356BF}" destId="{FC4AB6B2-7E11-4491-A7BC-BCD58874DF07}" srcOrd="4" destOrd="0" parTransId="{25602CC8-C968-4244-87B4-857E1537334F}" sibTransId="{E5680F84-01C8-4156-9BD0-B99C4F5D48A1}"/>
    <dgm:cxn modelId="{6CBB42B9-0AC9-4DEC-92CD-3B139A21D589}" type="presOf" srcId="{4630CAEC-E246-4ACD-BA5A-1B9F76BCD116}" destId="{7763910B-6F08-47F4-B848-175468D07349}" srcOrd="0" destOrd="0" presId="urn:microsoft.com/office/officeart/2005/8/layout/bProcess3"/>
    <dgm:cxn modelId="{A4156FE2-5AB0-47D1-8850-889E08B3BFB4}" srcId="{3331836B-387E-48E5-B32E-ACF01D5356BF}" destId="{4630CAEC-E246-4ACD-BA5A-1B9F76BCD116}" srcOrd="5" destOrd="0" parTransId="{50C3A43F-ACC6-4C91-8918-62E96B112AC8}" sibTransId="{9B4A64F9-822E-4257-A6C9-13765A3D26C6}"/>
    <dgm:cxn modelId="{96177370-31C7-48DC-8D56-846C51D1D273}" type="presParOf" srcId="{B2406886-7512-47C3-A0BA-E05CA6C985FC}" destId="{283C49D5-FAA9-4F2E-B606-D02F1154C5AB}" srcOrd="0" destOrd="0" presId="urn:microsoft.com/office/officeart/2005/8/layout/bProcess3"/>
    <dgm:cxn modelId="{0C029D56-678E-48D7-AF43-8A9D159EA736}" type="presParOf" srcId="{B2406886-7512-47C3-A0BA-E05CA6C985FC}" destId="{75D6D7B3-2E08-4D37-9CB6-1A94946AAC3A}" srcOrd="1" destOrd="0" presId="urn:microsoft.com/office/officeart/2005/8/layout/bProcess3"/>
    <dgm:cxn modelId="{A4C8F1F0-F594-475B-A716-13B3526E044F}" type="presParOf" srcId="{75D6D7B3-2E08-4D37-9CB6-1A94946AAC3A}" destId="{BC5A05BF-A4CF-4345-B61F-5F4B2D2D9010}" srcOrd="0" destOrd="0" presId="urn:microsoft.com/office/officeart/2005/8/layout/bProcess3"/>
    <dgm:cxn modelId="{4AFD96F3-58E7-427C-92F2-EC5DBC379A22}" type="presParOf" srcId="{B2406886-7512-47C3-A0BA-E05CA6C985FC}" destId="{F616D289-DC9A-48A8-B538-4D3D1FDF5830}" srcOrd="2" destOrd="0" presId="urn:microsoft.com/office/officeart/2005/8/layout/bProcess3"/>
    <dgm:cxn modelId="{81B9D95D-5A6D-46BB-BE82-0F77E13B2656}" type="presParOf" srcId="{B2406886-7512-47C3-A0BA-E05CA6C985FC}" destId="{2D6F841B-3719-4F03-84B3-0F95825FB4DE}" srcOrd="3" destOrd="0" presId="urn:microsoft.com/office/officeart/2005/8/layout/bProcess3"/>
    <dgm:cxn modelId="{358C9C58-C217-4F45-AA66-E73A35C0EDDF}" type="presParOf" srcId="{2D6F841B-3719-4F03-84B3-0F95825FB4DE}" destId="{088B2CB5-7EE7-4C36-9C2E-DED666C7A3F5}" srcOrd="0" destOrd="0" presId="urn:microsoft.com/office/officeart/2005/8/layout/bProcess3"/>
    <dgm:cxn modelId="{F50E9A48-DD2F-466F-9389-BC57D4BA6E49}" type="presParOf" srcId="{B2406886-7512-47C3-A0BA-E05CA6C985FC}" destId="{5FC600FB-57CB-4333-AACA-C8DE35A24550}" srcOrd="4" destOrd="0" presId="urn:microsoft.com/office/officeart/2005/8/layout/bProcess3"/>
    <dgm:cxn modelId="{C432DBB5-3117-461B-94B7-D3237A28BE98}" type="presParOf" srcId="{B2406886-7512-47C3-A0BA-E05CA6C985FC}" destId="{D6C6959C-D2B9-4D36-A743-515A9EB28AB7}" srcOrd="5" destOrd="0" presId="urn:microsoft.com/office/officeart/2005/8/layout/bProcess3"/>
    <dgm:cxn modelId="{7C24BAF6-8DB7-4703-9EA2-771435CCC295}" type="presParOf" srcId="{D6C6959C-D2B9-4D36-A743-515A9EB28AB7}" destId="{BED9E38D-A9E6-4B3B-BF93-FB383EDC3E4F}" srcOrd="0" destOrd="0" presId="urn:microsoft.com/office/officeart/2005/8/layout/bProcess3"/>
    <dgm:cxn modelId="{E32A2622-C102-4A48-B8B2-DD1B73195E2D}" type="presParOf" srcId="{B2406886-7512-47C3-A0BA-E05CA6C985FC}" destId="{7332918B-E5DB-413A-AE04-D406252EEF4F}" srcOrd="6" destOrd="0" presId="urn:microsoft.com/office/officeart/2005/8/layout/bProcess3"/>
    <dgm:cxn modelId="{5634AEBD-75C3-4517-9315-9F83B2276155}" type="presParOf" srcId="{B2406886-7512-47C3-A0BA-E05CA6C985FC}" destId="{6D7F3602-32B0-474D-9D5B-49BAECA7AD92}" srcOrd="7" destOrd="0" presId="urn:microsoft.com/office/officeart/2005/8/layout/bProcess3"/>
    <dgm:cxn modelId="{F257A416-AE96-4A1E-8066-25592916FEC9}" type="presParOf" srcId="{6D7F3602-32B0-474D-9D5B-49BAECA7AD92}" destId="{2A8820E6-81D1-4C12-9474-1DDD29441279}" srcOrd="0" destOrd="0" presId="urn:microsoft.com/office/officeart/2005/8/layout/bProcess3"/>
    <dgm:cxn modelId="{3CC3BC13-45B0-4C62-A4B7-1669B47ED600}" type="presParOf" srcId="{B2406886-7512-47C3-A0BA-E05CA6C985FC}" destId="{68D678DF-2C03-4FF9-8CFC-ED585F2E8D59}" srcOrd="8" destOrd="0" presId="urn:microsoft.com/office/officeart/2005/8/layout/bProcess3"/>
    <dgm:cxn modelId="{DEFAEDD1-2C86-4D59-8A05-27EB032E9546}" type="presParOf" srcId="{B2406886-7512-47C3-A0BA-E05CA6C985FC}" destId="{124344EA-0216-45B6-8117-449DD825CD57}" srcOrd="9" destOrd="0" presId="urn:microsoft.com/office/officeart/2005/8/layout/bProcess3"/>
    <dgm:cxn modelId="{789655C4-9D86-49C4-83A2-41A42F2B2D75}" type="presParOf" srcId="{124344EA-0216-45B6-8117-449DD825CD57}" destId="{18A41154-E180-4AE5-BB3A-197985477CE9}" srcOrd="0" destOrd="0" presId="urn:microsoft.com/office/officeart/2005/8/layout/bProcess3"/>
    <dgm:cxn modelId="{A105C68E-5195-40C7-8A2B-7C2B56F83924}" type="presParOf" srcId="{B2406886-7512-47C3-A0BA-E05CA6C985FC}" destId="{7763910B-6F08-47F4-B848-175468D07349}" srcOrd="10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6D7B3-2E08-4D37-9CB6-1A94946AAC3A}">
      <dsp:nvSpPr>
        <dsp:cNvPr id="0" name=""/>
        <dsp:cNvSpPr/>
      </dsp:nvSpPr>
      <dsp:spPr>
        <a:xfrm>
          <a:off x="3732003" y="1297809"/>
          <a:ext cx="113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37773" y="45720"/>
              </a:lnTo>
            </a:path>
          </a:pathLst>
        </a:custGeom>
        <a:noFill/>
        <a:ln w="9525" cap="flat" cmpd="sng" algn="ctr">
          <a:solidFill>
            <a:schemeClr val="bg2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bg2">
                <a:lumMod val="50000"/>
              </a:schemeClr>
            </a:solidFill>
          </a:endParaRPr>
        </a:p>
      </dsp:txBody>
      <dsp:txXfrm>
        <a:off x="4271680" y="1337687"/>
        <a:ext cx="58418" cy="11683"/>
      </dsp:txXfrm>
    </dsp:sp>
    <dsp:sp modelId="{283C49D5-FAA9-4F2E-B606-D02F1154C5AB}">
      <dsp:nvSpPr>
        <dsp:cNvPr id="0" name=""/>
        <dsp:cNvSpPr/>
      </dsp:nvSpPr>
      <dsp:spPr>
        <a:xfrm>
          <a:off x="7198" y="767531"/>
          <a:ext cx="3726604" cy="1151996"/>
        </a:xfrm>
        <a:prstGeom prst="rect">
          <a:avLst/>
        </a:pr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schemeClr val="bg2">
                  <a:lumMod val="50000"/>
                </a:schemeClr>
              </a:solidFill>
            </a:rPr>
            <a:t>Dataset</a:t>
          </a:r>
          <a:r>
            <a:rPr lang="en-US" altLang="en-US" sz="2000" kern="1200">
              <a:solidFill>
                <a:schemeClr val="bg2">
                  <a:lumMod val="50000"/>
                </a:schemeClr>
              </a:solidFill>
            </a:rPr>
            <a:t>: </a:t>
          </a:r>
          <a:r>
            <a:rPr lang="en-US" altLang="zh-TW" sz="2000" kern="1200">
              <a:hlinkClick xmlns:r="http://schemas.openxmlformats.org/officeDocument/2006/relationships" r:id="rId1"/>
            </a:rPr>
            <a:t>Credit Card Approval Prediction Dataset</a:t>
          </a:r>
          <a:endParaRPr lang="zh-TW" altLang="en-US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198" y="767531"/>
        <a:ext cx="3726604" cy="1151996"/>
      </dsp:txXfrm>
    </dsp:sp>
    <dsp:sp modelId="{2D6F841B-3719-4F03-84B3-0F95825FB4DE}">
      <dsp:nvSpPr>
        <dsp:cNvPr id="0" name=""/>
        <dsp:cNvSpPr/>
      </dsp:nvSpPr>
      <dsp:spPr>
        <a:xfrm>
          <a:off x="8326201" y="1297809"/>
          <a:ext cx="113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37773" y="45720"/>
              </a:lnTo>
            </a:path>
          </a:pathLst>
        </a:custGeom>
        <a:noFill/>
        <a:ln w="9525" cap="flat" cmpd="sng" algn="ctr">
          <a:solidFill>
            <a:schemeClr val="bg2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bg2">
                <a:lumMod val="50000"/>
              </a:schemeClr>
            </a:solidFill>
          </a:endParaRPr>
        </a:p>
      </dsp:txBody>
      <dsp:txXfrm>
        <a:off x="8865878" y="1337687"/>
        <a:ext cx="58418" cy="11683"/>
      </dsp:txXfrm>
    </dsp:sp>
    <dsp:sp modelId="{F616D289-DC9A-48A8-B538-4D3D1FDF5830}">
      <dsp:nvSpPr>
        <dsp:cNvPr id="0" name=""/>
        <dsp:cNvSpPr/>
      </dsp:nvSpPr>
      <dsp:spPr>
        <a:xfrm>
          <a:off x="4902176" y="767531"/>
          <a:ext cx="3425824" cy="1151996"/>
        </a:xfrm>
        <a:prstGeom prst="rect">
          <a:avLst/>
        </a:pr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schemeClr val="bg2">
                  <a:lumMod val="50000"/>
                </a:schemeClr>
              </a:solidFill>
            </a:rPr>
            <a:t>data cleaning, create new features(dummy)</a:t>
          </a:r>
          <a:endParaRPr lang="zh-TW" altLang="en-US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902176" y="767531"/>
        <a:ext cx="3425824" cy="1151996"/>
      </dsp:txXfrm>
    </dsp:sp>
    <dsp:sp modelId="{D6C6959C-D2B9-4D36-A743-515A9EB28AB7}">
      <dsp:nvSpPr>
        <dsp:cNvPr id="0" name=""/>
        <dsp:cNvSpPr/>
      </dsp:nvSpPr>
      <dsp:spPr>
        <a:xfrm>
          <a:off x="2422684" y="1917727"/>
          <a:ext cx="8405179" cy="1137773"/>
        </a:xfrm>
        <a:custGeom>
          <a:avLst/>
          <a:gdLst/>
          <a:ahLst/>
          <a:cxnLst/>
          <a:rect l="0" t="0" r="0" b="0"/>
          <a:pathLst>
            <a:path>
              <a:moveTo>
                <a:pt x="8405179" y="0"/>
              </a:moveTo>
              <a:lnTo>
                <a:pt x="8405179" y="585986"/>
              </a:lnTo>
              <a:lnTo>
                <a:pt x="0" y="585986"/>
              </a:lnTo>
              <a:lnTo>
                <a:pt x="0" y="1137773"/>
              </a:lnTo>
            </a:path>
          </a:pathLst>
        </a:custGeom>
        <a:noFill/>
        <a:ln w="9525" cap="flat" cmpd="sng" algn="ctr">
          <a:solidFill>
            <a:schemeClr val="bg2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13124" y="2480772"/>
        <a:ext cx="424299" cy="11683"/>
      </dsp:txXfrm>
    </dsp:sp>
    <dsp:sp modelId="{5FC600FB-57CB-4333-AACA-C8DE35A24550}">
      <dsp:nvSpPr>
        <dsp:cNvPr id="0" name=""/>
        <dsp:cNvSpPr/>
      </dsp:nvSpPr>
      <dsp:spPr>
        <a:xfrm>
          <a:off x="9496375" y="767531"/>
          <a:ext cx="2662977" cy="1151996"/>
        </a:xfrm>
        <a:prstGeom prst="rect">
          <a:avLst/>
        </a:pr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bg2">
                  <a:lumMod val="50000"/>
                </a:schemeClr>
              </a:solidFill>
            </a:rPr>
            <a:t>EDA</a:t>
          </a:r>
          <a:endParaRPr lang="zh-TW" altLang="en-US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9496375" y="767531"/>
        <a:ext cx="2662977" cy="1151996"/>
      </dsp:txXfrm>
    </dsp:sp>
    <dsp:sp modelId="{6D7F3602-32B0-474D-9D5B-49BAECA7AD92}">
      <dsp:nvSpPr>
        <dsp:cNvPr id="0" name=""/>
        <dsp:cNvSpPr/>
      </dsp:nvSpPr>
      <dsp:spPr>
        <a:xfrm>
          <a:off x="4836370" y="3618179"/>
          <a:ext cx="113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37773" y="45720"/>
              </a:lnTo>
            </a:path>
          </a:pathLst>
        </a:custGeom>
        <a:noFill/>
        <a:ln w="9525" cap="flat" cmpd="sng" algn="ctr">
          <a:solidFill>
            <a:schemeClr val="bg2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bg2">
                <a:lumMod val="50000"/>
              </a:schemeClr>
            </a:solidFill>
          </a:endParaRPr>
        </a:p>
      </dsp:txBody>
      <dsp:txXfrm>
        <a:off x="5376047" y="3658057"/>
        <a:ext cx="58418" cy="11683"/>
      </dsp:txXfrm>
    </dsp:sp>
    <dsp:sp modelId="{7332918B-E5DB-413A-AE04-D406252EEF4F}">
      <dsp:nvSpPr>
        <dsp:cNvPr id="0" name=""/>
        <dsp:cNvSpPr/>
      </dsp:nvSpPr>
      <dsp:spPr>
        <a:xfrm>
          <a:off x="7198" y="3087901"/>
          <a:ext cx="4830971" cy="1151996"/>
        </a:xfrm>
        <a:prstGeom prst="rect">
          <a:avLst/>
        </a:pr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>
              <a:solidFill>
                <a:schemeClr val="bg2">
                  <a:lumMod val="50000"/>
                </a:schemeClr>
              </a:solidFill>
            </a:rPr>
            <a:t>Train and optimize machine learning models</a:t>
          </a:r>
          <a:endParaRPr lang="zh-TW" altLang="en-US" sz="2000" kern="1200">
            <a:solidFill>
              <a:schemeClr val="bg2">
                <a:lumMod val="50000"/>
              </a:schemeClr>
            </a:solidFill>
          </a:endParaRPr>
        </a:p>
      </dsp:txBody>
      <dsp:txXfrm>
        <a:off x="7198" y="3087901"/>
        <a:ext cx="4830971" cy="1151996"/>
      </dsp:txXfrm>
    </dsp:sp>
    <dsp:sp modelId="{124344EA-0216-45B6-8117-449DD825CD57}">
      <dsp:nvSpPr>
        <dsp:cNvPr id="0" name=""/>
        <dsp:cNvSpPr/>
      </dsp:nvSpPr>
      <dsp:spPr>
        <a:xfrm>
          <a:off x="9055215" y="3618179"/>
          <a:ext cx="113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37773" y="45720"/>
              </a:lnTo>
            </a:path>
          </a:pathLst>
        </a:custGeom>
        <a:noFill/>
        <a:ln w="9525" cap="flat" cmpd="sng" algn="ctr">
          <a:solidFill>
            <a:schemeClr val="bg2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>
            <a:solidFill>
              <a:schemeClr val="bg2">
                <a:lumMod val="50000"/>
              </a:schemeClr>
            </a:solidFill>
          </a:endParaRPr>
        </a:p>
      </dsp:txBody>
      <dsp:txXfrm>
        <a:off x="9594893" y="3658057"/>
        <a:ext cx="58418" cy="11683"/>
      </dsp:txXfrm>
    </dsp:sp>
    <dsp:sp modelId="{68D678DF-2C03-4FF9-8CFC-ED585F2E8D59}">
      <dsp:nvSpPr>
        <dsp:cNvPr id="0" name=""/>
        <dsp:cNvSpPr/>
      </dsp:nvSpPr>
      <dsp:spPr>
        <a:xfrm>
          <a:off x="6006544" y="3087901"/>
          <a:ext cx="3050471" cy="1151996"/>
        </a:xfrm>
        <a:prstGeom prst="rect">
          <a:avLst/>
        </a:pr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schemeClr val="bg2">
                  <a:lumMod val="50000"/>
                </a:schemeClr>
              </a:solidFill>
            </a:rPr>
            <a:t>Evaluate model performance</a:t>
          </a:r>
          <a:endParaRPr lang="zh-TW" altLang="en-US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6006544" y="3087901"/>
        <a:ext cx="3050471" cy="1151996"/>
      </dsp:txXfrm>
    </dsp:sp>
    <dsp:sp modelId="{7763910B-6F08-47F4-B848-175468D07349}">
      <dsp:nvSpPr>
        <dsp:cNvPr id="0" name=""/>
        <dsp:cNvSpPr/>
      </dsp:nvSpPr>
      <dsp:spPr>
        <a:xfrm>
          <a:off x="10225389" y="3087901"/>
          <a:ext cx="2423867" cy="1151996"/>
        </a:xfrm>
        <a:prstGeom prst="rect">
          <a:avLst/>
        </a:pr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schemeClr val="bg2">
                  <a:lumMod val="50000"/>
                </a:schemeClr>
              </a:solidFill>
            </a:rPr>
            <a:t>Conclusion</a:t>
          </a:r>
          <a:endParaRPr lang="zh-TW" altLang="en-US" sz="2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225389" y="3087901"/>
        <a:ext cx="2423867" cy="1151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ikdifos/credit-card-approval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Credit Card Default Prediction</a:t>
            </a:r>
            <a:endParaRPr lang="en-US" dirty="0"/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067816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dirty="0"/>
              <a:t>1118 </a:t>
            </a:r>
            <a:r>
              <a:rPr lang="en-US" altLang="zh-TW" dirty="0"/>
              <a:t>Credit card default prediction</a:t>
            </a:r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2971799" cy="6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Ting </a:t>
            </a:r>
            <a:r>
              <a:rPr kumimoji="0" lang="en-US" altLang="zh-TW" sz="3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Siou</a:t>
            </a:r>
            <a:r>
              <a:rPr kumimoji="0" lang="en-US" altLang="zh-TW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, Chen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EDA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EDA</a:t>
            </a:r>
            <a:endParaRPr sz="4000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" name="Motivate your presentation on 3-10 slides…">
            <a:extLst>
              <a:ext uri="{FF2B5EF4-FFF2-40B4-BE49-F238E27FC236}">
                <a16:creationId xmlns:a16="http://schemas.microsoft.com/office/drawing/2014/main" id="{9A968231-F7B9-47F8-A2B0-1DA52A38A71E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280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 Stacked Bar Chart of STATUS by MONTHS BALANCE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C77A3B-7DC8-40BD-AD10-E1AAA3A75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02" y="2419824"/>
            <a:ext cx="9373307" cy="6248872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24F15AF9-5DC4-4793-8F70-5F6EFBBB6B0A}"/>
              </a:ext>
            </a:extLst>
          </p:cNvPr>
          <p:cNvSpPr/>
          <p:nvPr/>
        </p:nvSpPr>
        <p:spPr>
          <a:xfrm>
            <a:off x="10027168" y="2914163"/>
            <a:ext cx="957943" cy="508000"/>
          </a:xfrm>
          <a:prstGeom prst="ellipse">
            <a:avLst/>
          </a:prstGeom>
          <a:noFill/>
          <a:ln w="28575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53855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STUDY</a:t>
            </a:r>
            <a:r>
              <a:rPr lang="zh-TW" altLang="en-US" dirty="0"/>
              <a:t> </a:t>
            </a:r>
            <a:r>
              <a:rPr lang="en-US" altLang="zh-TW" dirty="0"/>
              <a:t>PLAN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Process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77CA03CB-80B2-46CF-8F82-85E87C017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222503"/>
              </p:ext>
            </p:extLst>
          </p:nvPr>
        </p:nvGraphicFramePr>
        <p:xfrm>
          <a:off x="167663" y="2677885"/>
          <a:ext cx="12656456" cy="500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1067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STUDY</a:t>
            </a:r>
            <a:r>
              <a:rPr lang="zh-TW" altLang="en-US" dirty="0"/>
              <a:t> </a:t>
            </a:r>
            <a:r>
              <a:rPr lang="en-US" altLang="zh-TW" dirty="0"/>
              <a:t>PLAN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Methodology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7" name="Motivate your presentation on 3-10 slides…">
            <a:extLst>
              <a:ext uri="{FF2B5EF4-FFF2-40B4-BE49-F238E27FC236}">
                <a16:creationId xmlns:a16="http://schemas.microsoft.com/office/drawing/2014/main" id="{9A968231-F7B9-47F8-A2B0-1DA52A38A71E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58217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Model</a:t>
            </a:r>
          </a:p>
          <a:p>
            <a:pPr lvl="2" indent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3200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sz="3200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sz="3200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sz="3200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sz="3200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200" dirty="0"/>
              <a:t>Goal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200" dirty="0"/>
              <a:t>    Predict the likelihood of an applicant being a 'good' or 'bad’ 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200" dirty="0"/>
              <a:t>    client.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69107EC-64D0-45CC-A665-4A7BFD1FC4A0}"/>
              </a:ext>
            </a:extLst>
          </p:cNvPr>
          <p:cNvSpPr txBox="1"/>
          <p:nvPr/>
        </p:nvSpPr>
        <p:spPr>
          <a:xfrm>
            <a:off x="1306286" y="2158891"/>
            <a:ext cx="7762210" cy="2359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200">
                <a:solidFill>
                  <a:srgbClr val="5A5F5E"/>
                </a:solidFill>
              </a:defRPr>
            </a:lvl1pPr>
            <a:lvl2pPr>
              <a:defRPr sz="5400"/>
            </a:lvl2pPr>
            <a:lvl3pPr lvl="2" indent="0">
              <a:lnSpc>
                <a:spcPts val="4500"/>
              </a:lnSpc>
              <a:buClr>
                <a:srgbClr val="00599E"/>
              </a:buClr>
              <a:buSzPct val="100000"/>
              <a:defRPr sz="3200">
                <a:solidFill>
                  <a:srgbClr val="5A5F5E"/>
                </a:solidFill>
              </a:defRPr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Random forests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err="1"/>
              <a:t>XGBoost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05912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Credit Card </a:t>
            </a:r>
            <a:r>
              <a:rPr lang="en-US" altLang="zh-TW"/>
              <a:t>Default </a:t>
            </a:r>
            <a:r>
              <a:rPr lang="en-US" altLang="zh-TW" dirty="0"/>
              <a:t>P</a:t>
            </a:r>
            <a:r>
              <a:rPr lang="en-US" altLang="zh-TW"/>
              <a:t>rediction</a:t>
            </a:r>
            <a:endParaRPr lang="en-US" dirty="0"/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067816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dirty="0"/>
              <a:t>1118 </a:t>
            </a:r>
            <a:r>
              <a:rPr lang="en-US" altLang="zh-TW" dirty="0"/>
              <a:t>Credit card default prediction</a:t>
            </a:r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2971799" cy="6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Ting </a:t>
            </a:r>
            <a:r>
              <a:rPr kumimoji="0" lang="en-US" altLang="zh-TW" sz="3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Siou</a:t>
            </a:r>
            <a:r>
              <a:rPr kumimoji="0" lang="en-US" altLang="zh-TW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, Chen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229457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EDA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xfrm>
            <a:off x="762000" y="762000"/>
            <a:ext cx="11467783" cy="660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EDA-data</a:t>
            </a:r>
            <a:endParaRPr sz="4000"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52447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Objective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    Use historical credit card data to predict the likelihood of an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    applicant being a 'good' or 'bad' client.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Dataset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    Contains demographic and credit behavior data from credit 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    card applicants, divided into : </a:t>
            </a:r>
            <a:r>
              <a:rPr lang="en-US" sz="3200" b="1" dirty="0"/>
              <a:t>application_record.csv</a:t>
            </a:r>
            <a:r>
              <a:rPr lang="en-US" sz="3200" dirty="0"/>
              <a:t>, 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200" b="1" dirty="0"/>
              <a:t>    credit_record.csv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200" dirty="0"/>
              <a:t>Source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200" dirty="0"/>
              <a:t>    Kaggle - </a:t>
            </a:r>
            <a:r>
              <a:rPr lang="en-US" altLang="zh-TW" sz="3200" dirty="0">
                <a:hlinkClick r:id="rId2"/>
              </a:rPr>
              <a:t>Credit Card Approval Prediction Dataset</a:t>
            </a:r>
            <a:endParaRPr lang="en-US" sz="3200" b="1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EDA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EDA-data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3534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Sample Size (n): 36,457 applicants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Number of </a:t>
            </a:r>
            <a:r>
              <a:rPr lang="en-US" altLang="zh-TW" sz="3200" dirty="0"/>
              <a:t>Features</a:t>
            </a:r>
            <a:r>
              <a:rPr lang="en-US" sz="3200" dirty="0"/>
              <a:t> (p): 55 </a:t>
            </a:r>
            <a:r>
              <a:rPr lang="en-US" altLang="zh-TW" sz="3200" dirty="0"/>
              <a:t>features</a:t>
            </a:r>
            <a:endParaRPr lang="en-US" sz="3200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Data Categories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    Demographics, Financial status, Past credit behaviors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</p:spTree>
    <p:extLst>
      <p:ext uri="{BB962C8B-B14F-4D97-AF65-F5344CB8AC3E}">
        <p14:creationId xmlns:p14="http://schemas.microsoft.com/office/powerpoint/2010/main" val="34964855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EDA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EDA-data</a:t>
            </a:r>
            <a:endParaRPr sz="4000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04AAB-9324-4CF6-9374-23573721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49" y="1467209"/>
            <a:ext cx="8242901" cy="75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EDA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EDA</a:t>
            </a:r>
            <a:endParaRPr sz="4000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" name="Motivate your presentation on 3-10 slides…">
            <a:extLst>
              <a:ext uri="{FF2B5EF4-FFF2-40B4-BE49-F238E27FC236}">
                <a16:creationId xmlns:a16="http://schemas.microsoft.com/office/drawing/2014/main" id="{9A968231-F7B9-47F8-A2B0-1DA52A38A71E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280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Categorical variable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B09EC7-6417-40A2-BE5E-4AE10B730C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49"/>
          <a:stretch/>
        </p:blipFill>
        <p:spPr>
          <a:xfrm>
            <a:off x="-293" y="2735942"/>
            <a:ext cx="12945307" cy="42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7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EDA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EDA</a:t>
            </a:r>
            <a:endParaRPr sz="4000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" name="Motivate your presentation on 3-10 slides…">
            <a:extLst>
              <a:ext uri="{FF2B5EF4-FFF2-40B4-BE49-F238E27FC236}">
                <a16:creationId xmlns:a16="http://schemas.microsoft.com/office/drawing/2014/main" id="{9A968231-F7B9-47F8-A2B0-1DA52A38A71E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280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Categorical variable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172D1F-9AB9-48D9-97A7-A25EF4403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42" b="29464"/>
          <a:stretch/>
        </p:blipFill>
        <p:spPr>
          <a:xfrm>
            <a:off x="-586" y="2724606"/>
            <a:ext cx="12945600" cy="39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32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EDA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EDA</a:t>
            </a:r>
            <a:endParaRPr sz="4000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" name="Motivate your presentation on 3-10 slides…">
            <a:extLst>
              <a:ext uri="{FF2B5EF4-FFF2-40B4-BE49-F238E27FC236}">
                <a16:creationId xmlns:a16="http://schemas.microsoft.com/office/drawing/2014/main" id="{9A968231-F7B9-47F8-A2B0-1DA52A38A71E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280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Categorical variable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209557-D0B9-4B1F-A5B2-10D0D23095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7" r="35938"/>
          <a:stretch/>
        </p:blipFill>
        <p:spPr>
          <a:xfrm>
            <a:off x="1249541" y="2674400"/>
            <a:ext cx="9890229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9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EDA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EDA</a:t>
            </a:r>
            <a:endParaRPr sz="4000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" name="Motivate your presentation on 3-10 slides…">
            <a:extLst>
              <a:ext uri="{FF2B5EF4-FFF2-40B4-BE49-F238E27FC236}">
                <a16:creationId xmlns:a16="http://schemas.microsoft.com/office/drawing/2014/main" id="{9A968231-F7B9-47F8-A2B0-1DA52A38A71E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280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Continuous variable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2AAFAE-9222-47BE-AC18-C54C69C1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32" y="2209868"/>
            <a:ext cx="9406733" cy="24633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31921C-9C85-49B8-90D1-CAEAD88DF9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73" y="4794266"/>
            <a:ext cx="10108453" cy="43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772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EDA</a:t>
            </a:r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/>
              <a:t>EDA</a:t>
            </a:r>
            <a:endParaRPr sz="4000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" name="Motivate your presentation on 3-10 slides…">
            <a:extLst>
              <a:ext uri="{FF2B5EF4-FFF2-40B4-BE49-F238E27FC236}">
                <a16:creationId xmlns:a16="http://schemas.microsoft.com/office/drawing/2014/main" id="{9A968231-F7B9-47F8-A2B0-1DA52A38A71E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280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3200" dirty="0"/>
              <a:t>Scatter plot of STATUS and continuous variables.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35AE2E-953B-4735-9048-1BEA70FA9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333"/>
            <a:ext cx="13004800" cy="4334933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BFB7CA63-FE50-47DC-93FF-DB7F504BEEA9}"/>
              </a:ext>
            </a:extLst>
          </p:cNvPr>
          <p:cNvSpPr/>
          <p:nvPr/>
        </p:nvSpPr>
        <p:spPr>
          <a:xfrm>
            <a:off x="333829" y="2885401"/>
            <a:ext cx="4107544" cy="2181979"/>
          </a:xfrm>
          <a:prstGeom prst="ellipse">
            <a:avLst/>
          </a:prstGeom>
          <a:noFill/>
          <a:ln w="28575" cap="flat">
            <a:solidFill>
              <a:schemeClr val="tx1">
                <a:lumMod val="40000"/>
                <a:lumOff val="60000"/>
              </a:schemeClr>
            </a:solidFill>
            <a:miter lim="400000"/>
            <a:extLst>
              <a:ext uri="{C807C97D-BFC1-408E-A445-0C87EB9F89A2}">
                <ask:lineSketchStyleProps xmlns:ask="http://schemas.microsoft.com/office/drawing/2018/sketchyshapes" sd="1634779923">
                  <a:custGeom>
                    <a:avLst/>
                    <a:gdLst>
                      <a:gd name="connsiteX0" fmla="*/ 0 w 2830286"/>
                      <a:gd name="connsiteY0" fmla="*/ 1178077 h 2356153"/>
                      <a:gd name="connsiteX1" fmla="*/ 1415143 w 2830286"/>
                      <a:gd name="connsiteY1" fmla="*/ 0 h 2356153"/>
                      <a:gd name="connsiteX2" fmla="*/ 2830286 w 2830286"/>
                      <a:gd name="connsiteY2" fmla="*/ 1178077 h 2356153"/>
                      <a:gd name="connsiteX3" fmla="*/ 1415143 w 2830286"/>
                      <a:gd name="connsiteY3" fmla="*/ 2356154 h 2356153"/>
                      <a:gd name="connsiteX4" fmla="*/ 0 w 2830286"/>
                      <a:gd name="connsiteY4" fmla="*/ 1178077 h 2356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30286" h="2356153" extrusionOk="0">
                        <a:moveTo>
                          <a:pt x="0" y="1178077"/>
                        </a:moveTo>
                        <a:cubicBezTo>
                          <a:pt x="-35354" y="741395"/>
                          <a:pt x="636072" y="110309"/>
                          <a:pt x="1415143" y="0"/>
                        </a:cubicBezTo>
                        <a:cubicBezTo>
                          <a:pt x="2218950" y="-11783"/>
                          <a:pt x="2891168" y="497683"/>
                          <a:pt x="2830286" y="1178077"/>
                        </a:cubicBezTo>
                        <a:cubicBezTo>
                          <a:pt x="3029013" y="1783974"/>
                          <a:pt x="2190606" y="2494957"/>
                          <a:pt x="1415143" y="2356154"/>
                        </a:cubicBezTo>
                        <a:cubicBezTo>
                          <a:pt x="642962" y="2371015"/>
                          <a:pt x="-76597" y="1749614"/>
                          <a:pt x="0" y="11780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8CB37AB-A45C-45B3-AD97-AAA57B55ECB1}"/>
              </a:ext>
            </a:extLst>
          </p:cNvPr>
          <p:cNvSpPr/>
          <p:nvPr/>
        </p:nvSpPr>
        <p:spPr>
          <a:xfrm>
            <a:off x="4876798" y="3061470"/>
            <a:ext cx="3686631" cy="1829842"/>
          </a:xfrm>
          <a:prstGeom prst="ellipse">
            <a:avLst/>
          </a:prstGeom>
          <a:noFill/>
          <a:ln w="28575" cap="flat">
            <a:solidFill>
              <a:schemeClr val="tx1">
                <a:lumMod val="40000"/>
                <a:lumOff val="60000"/>
              </a:schemeClr>
            </a:solidFill>
            <a:miter lim="400000"/>
            <a:extLst>
              <a:ext uri="{C807C97D-BFC1-408E-A445-0C87EB9F89A2}">
                <ask:lineSketchStyleProps xmlns:ask="http://schemas.microsoft.com/office/drawing/2018/sketchyshapes" sd="1634779923">
                  <a:custGeom>
                    <a:avLst/>
                    <a:gdLst>
                      <a:gd name="connsiteX0" fmla="*/ 0 w 2830286"/>
                      <a:gd name="connsiteY0" fmla="*/ 1178077 h 2356153"/>
                      <a:gd name="connsiteX1" fmla="*/ 1415143 w 2830286"/>
                      <a:gd name="connsiteY1" fmla="*/ 0 h 2356153"/>
                      <a:gd name="connsiteX2" fmla="*/ 2830286 w 2830286"/>
                      <a:gd name="connsiteY2" fmla="*/ 1178077 h 2356153"/>
                      <a:gd name="connsiteX3" fmla="*/ 1415143 w 2830286"/>
                      <a:gd name="connsiteY3" fmla="*/ 2356154 h 2356153"/>
                      <a:gd name="connsiteX4" fmla="*/ 0 w 2830286"/>
                      <a:gd name="connsiteY4" fmla="*/ 1178077 h 2356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30286" h="2356153" extrusionOk="0">
                        <a:moveTo>
                          <a:pt x="0" y="1178077"/>
                        </a:moveTo>
                        <a:cubicBezTo>
                          <a:pt x="-35354" y="741395"/>
                          <a:pt x="636072" y="110309"/>
                          <a:pt x="1415143" y="0"/>
                        </a:cubicBezTo>
                        <a:cubicBezTo>
                          <a:pt x="2218950" y="-11783"/>
                          <a:pt x="2891168" y="497683"/>
                          <a:pt x="2830286" y="1178077"/>
                        </a:cubicBezTo>
                        <a:cubicBezTo>
                          <a:pt x="3029013" y="1783974"/>
                          <a:pt x="2190606" y="2494957"/>
                          <a:pt x="1415143" y="2356154"/>
                        </a:cubicBezTo>
                        <a:cubicBezTo>
                          <a:pt x="642962" y="2371015"/>
                          <a:pt x="-76597" y="1749614"/>
                          <a:pt x="0" y="11780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401341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251</Words>
  <Application>Microsoft Office PowerPoint</Application>
  <PresentationFormat>自訂</PresentationFormat>
  <Paragraphs>88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Avenir Roman</vt:lpstr>
      <vt:lpstr>Helvetica Neue</vt:lpstr>
      <vt:lpstr>Helvetica Neue Light</vt:lpstr>
      <vt:lpstr>Helvetica Neue Thin</vt:lpstr>
      <vt:lpstr>Arial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23</cp:revision>
  <dcterms:modified xsi:type="dcterms:W3CDTF">2024-11-18T03:43:48Z</dcterms:modified>
</cp:coreProperties>
</file>