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69" r:id="rId3"/>
    <p:sldId id="258" r:id="rId4"/>
    <p:sldId id="271" r:id="rId5"/>
    <p:sldId id="257" r:id="rId6"/>
    <p:sldId id="273" r:id="rId7"/>
    <p:sldId id="274" r:id="rId8"/>
    <p:sldId id="288" r:id="rId9"/>
    <p:sldId id="285" r:id="rId10"/>
    <p:sldId id="286" r:id="rId11"/>
    <p:sldId id="276" r:id="rId12"/>
    <p:sldId id="270" r:id="rId13"/>
    <p:sldId id="277" r:id="rId14"/>
    <p:sldId id="278" r:id="rId15"/>
    <p:sldId id="287" r:id="rId16"/>
    <p:sldId id="280" r:id="rId17"/>
    <p:sldId id="281" r:id="rId18"/>
    <p:sldId id="282" r:id="rId19"/>
    <p:sldId id="301" r:id="rId20"/>
    <p:sldId id="283" r:id="rId21"/>
    <p:sldId id="29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30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8509" y="9159279"/>
            <a:ext cx="5733892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Outline"/>
          <p:cNvSpPr txBox="1"/>
          <p:nvPr/>
        </p:nvSpPr>
        <p:spPr>
          <a:xfrm>
            <a:off x="762000" y="762000"/>
            <a:ext cx="11467783" cy="60985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lnSpcReduction="10000"/>
          </a:bodyPr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Outline</a:t>
            </a:r>
          </a:p>
        </p:txBody>
      </p:sp>
      <p:sp>
        <p:nvSpPr>
          <p:cNvPr id="25" name="文字"/>
          <p:cNvSpPr txBox="1"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6350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</a:p>
        </p:txBody>
      </p:sp>
      <p:sp>
        <p:nvSpPr>
          <p:cNvPr id="26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/>
        </p:txBody>
      </p:sp>
      <p:pic>
        <p:nvPicPr>
          <p:cNvPr id="27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  <a:headEnd/>
            <a:tailEnd/>
          </a:ln>
        </p:spPr>
      </p:pic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/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/>
        </p:txBody>
      </p:sp>
      <p:pic>
        <p:nvPicPr>
          <p:cNvPr id="42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Conten 副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0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/>
        </p:txBody>
      </p:sp>
      <p:sp>
        <p:nvSpPr>
          <p:cNvPr id="51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52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53" name="Use…"/>
          <p:cNvSpPr txBox="1">
            <a:spLocks noGrp="1"/>
          </p:cNvSpPr>
          <p:nvPr>
            <p:ph type="body" sz="half" idx="23" hasCustomPrompt="1"/>
          </p:nvPr>
        </p:nvSpPr>
        <p:spPr>
          <a:xfrm>
            <a:off x="761999" y="1581811"/>
            <a:ext cx="11467783" cy="29259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54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55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/>
        </p:txBody>
      </p:sp>
      <p:pic>
        <p:nvPicPr>
          <p:cNvPr id="56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4" name="Your name"/>
          <p:cNvSpPr>
            <a:spLocks noGrp="1"/>
          </p:cNvSpPr>
          <p:nvPr>
            <p:ph type="body" sz="quarter" idx="22" hasCustomPrompt="1"/>
          </p:nvPr>
        </p:nvSpPr>
        <p:spPr>
          <a:xfrm>
            <a:off x="773350" y="4429226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name</a:t>
            </a:r>
          </a:p>
        </p:txBody>
      </p:sp>
      <p:sp>
        <p:nvSpPr>
          <p:cNvPr id="15" name="Your affiliation"/>
          <p:cNvSpPr>
            <a:spLocks noGrp="1"/>
          </p:cNvSpPr>
          <p:nvPr>
            <p:ph type="body" sz="quarter" idx="23" hasCustomPrompt="1"/>
          </p:nvPr>
        </p:nvSpPr>
        <p:spPr>
          <a:xfrm>
            <a:off x="773350" y="6766027"/>
            <a:ext cx="11458100" cy="717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affiliation 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950" y="217680"/>
            <a:ext cx="2370215" cy="229898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</a:p>
        </p:txBody>
      </p:sp>
      <p:sp>
        <p:nvSpPr>
          <p:cNvPr id="4" name="Your Name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/>
          <a:lstStyle>
            <a:lvl1pPr defTabSz="457200">
              <a:defRPr sz="3000"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F5E"/>
                </a:solidFill>
              </a:rPr>
              <a:t>Your Name</a:t>
            </a:r>
            <a:endParaRPr>
              <a:solidFill>
                <a:srgbClr val="5A5F5E"/>
              </a:solidFill>
            </a:endParaRPr>
          </a:p>
        </p:txBody>
      </p:sp>
      <p:sp>
        <p:nvSpPr>
          <p:cNvPr id="5" name="Your affiliation…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5A5F5E"/>
                </a:solidFill>
              </a:rPr>
              <a:t>Your affiliation</a:t>
            </a:r>
            <a:endParaRPr>
              <a:solidFill>
                <a:srgbClr val="5A5F5E"/>
              </a:solidFill>
            </a:endParaRPr>
          </a:p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0A5694"/>
                </a:solidFill>
                <a:hlinkClick r:id="" action="ppaction://noaction"/>
              </a:rPr>
              <a:t>Your Webpage</a:t>
            </a:r>
            <a:endParaRPr>
              <a:solidFill>
                <a:srgbClr val="0A5694"/>
              </a:solidFill>
              <a:hlinkClick r:id="" action="ppaction://noaction"/>
            </a:endParaRPr>
          </a:p>
        </p:txBody>
      </p:sp>
      <p:sp>
        <p:nvSpPr>
          <p:cNvPr id="6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7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Map, Food, Smiles…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572770">
              <a:defRPr sz="5390"/>
            </a:pPr>
            <a:r>
              <a:rPr lang="zh-TW" altLang="en-US" sz="3000" dirty="0"/>
              <a:t>機器學習應用於信用卡詐欺的績效評估</a:t>
            </a:r>
            <a:endParaRPr lang="en-US" altLang="zh-TW" sz="3000" dirty="0"/>
          </a:p>
          <a:p>
            <a:pPr defTabSz="572770">
              <a:defRPr sz="5390"/>
            </a:pPr>
            <a:r>
              <a:rPr lang="en-US" altLang="zh-TW" sz="3000" dirty="0"/>
              <a:t>Performance evaluation of machine learning applications detecting credit card fraud</a:t>
            </a:r>
            <a:endParaRPr lang="en-US" altLang="zh-TW" sz="3000" dirty="0"/>
          </a:p>
        </p:txBody>
      </p:sp>
      <p:sp>
        <p:nvSpPr>
          <p:cNvPr id="121" name="Your name"/>
          <p:cNvSpPr>
            <a:spLocks noGrp="1"/>
          </p:cNvSpPr>
          <p:nvPr>
            <p:ph type="body" idx="22"/>
          </p:nvPr>
        </p:nvSpPr>
        <p:spPr>
          <a:xfrm>
            <a:off x="773350" y="5011710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dirty="0"/>
              <a:t> </a:t>
            </a:r>
            <a:r>
              <a:rPr lang="en-US" altLang="zh-TW" dirty="0"/>
              <a:t>312707033</a:t>
            </a:r>
            <a:r>
              <a:rPr lang="zh-TW" altLang="en-US" dirty="0"/>
              <a:t>包坤達、</a:t>
            </a:r>
            <a:r>
              <a:rPr lang="en-US" altLang="zh-TW" dirty="0"/>
              <a:t>313707048</a:t>
            </a:r>
            <a:r>
              <a:rPr lang="zh-TW" altLang="en-US" dirty="0"/>
              <a:t>郭奕伶</a:t>
            </a:r>
            <a:endParaRPr dirty="0"/>
          </a:p>
        </p:txBody>
      </p:sp>
      <p:sp>
        <p:nvSpPr>
          <p:cNvPr id="122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/>
          <a:p>
            <a:r>
              <a:t> </a:t>
            </a:r>
          </a:p>
        </p:txBody>
      </p:sp>
      <p:sp>
        <p:nvSpPr>
          <p:cNvPr id="123" name="20240419 TEN MFS.key"/>
          <p:cNvSpPr txBox="1"/>
          <p:nvPr/>
        </p:nvSpPr>
        <p:spPr>
          <a:xfrm>
            <a:off x="9519751" y="9237870"/>
            <a:ext cx="2134553" cy="32467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t>20240419 TEN MFS.key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3589"/>
          </a:xfrm>
        </p:spPr>
        <p:txBody>
          <a:bodyPr/>
          <a:lstStyle/>
          <a:p>
            <a:r>
              <a:rPr lang="en-US" altLang="zh-TW"/>
              <a:t>Design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analysis</a:t>
            </a:r>
            <a:endParaRPr lang="zh-TW" alt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fontScale="70000"/>
          </a:bodyPr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906887" y="1483861"/>
            <a:ext cx="11178007" cy="622222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Model</a:t>
            </a:r>
            <a:r>
              <a:rPr lang="zh-TW" altLang="en-US" dirty="0"/>
              <a:t> </a:t>
            </a:r>
            <a:r>
              <a:rPr lang="en-US" altLang="zh-TW" dirty="0"/>
              <a:t>used:Decision</a:t>
            </a:r>
            <a:r>
              <a:rPr lang="zh-TW" altLang="en-US" dirty="0"/>
              <a:t> </a:t>
            </a:r>
            <a:r>
              <a:rPr lang="en-US" altLang="zh-TW" dirty="0" err="1"/>
              <a:t>tree,RandomForest,XGBoost,KNN</a:t>
            </a:r>
            <a:endParaRPr lang="en-US" altLang="zh-TW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1476375" y="3046095"/>
          <a:ext cx="9270365" cy="4514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3510"/>
                <a:gridCol w="2874010"/>
                <a:gridCol w="2442845"/>
              </a:tblGrid>
              <a:tr h="678180">
                <a:tc>
                  <a:txBody>
                    <a:bodyPr/>
                    <a:p>
                      <a:r>
                        <a:rPr lang="en-US" altLang="zh-TW" sz="2400"/>
                        <a:t>Model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2400"/>
                        <a:t>Training set</a:t>
                      </a:r>
                      <a:endParaRPr lang="en-US" altLang="zh-TW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2400"/>
                        <a:t>Testing set</a:t>
                      </a:r>
                      <a:endParaRPr lang="en-US" altLang="zh-TW" sz="2400"/>
                    </a:p>
                  </a:txBody>
                  <a:tcPr/>
                </a:tc>
              </a:tr>
              <a:tr h="988695">
                <a:tc>
                  <a:txBody>
                    <a:bodyPr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Decision</a:t>
                      </a:r>
                      <a:r>
                        <a:rPr lang="zh-TW" altLang="en-US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tree</a:t>
                      </a:r>
                      <a:endParaRPr lang="en-US" altLang="zh-TW" sz="28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p>
                      <a:pPr>
                        <a:buNone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70% Data</a:t>
                      </a:r>
                      <a:endParaRPr lang="en-US" altLang="zh-TW" sz="28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(SMOTE method)</a:t>
                      </a:r>
                      <a:endParaRPr lang="en-US" altLang="zh-TW" sz="28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p>
                      <a:pPr>
                        <a:buNone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30% Data</a:t>
                      </a:r>
                      <a:endParaRPr lang="en-US" altLang="zh-TW" sz="28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1046480">
                <a:tc>
                  <a:txBody>
                    <a:bodyPr/>
                    <a:p>
                      <a:r>
                        <a:rPr lang="en-US" altLang="zh-TW" sz="28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RandomForest</a:t>
                      </a:r>
                      <a:endParaRPr lang="en-US" altLang="zh-TW" sz="28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 vMerge="1">
                  <a:tcPr anchor="ctr"/>
                </a:tc>
                <a:tc vMerge="1">
                  <a:tcPr anchor="ctr"/>
                </a:tc>
              </a:tr>
              <a:tr h="1074420">
                <a:tc>
                  <a:txBody>
                    <a:bodyPr/>
                    <a:p>
                      <a:r>
                        <a:rPr lang="en-US" altLang="zh-TW" sz="28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XGBoost</a:t>
                      </a:r>
                      <a:endParaRPr lang="en-US" altLang="zh-TW" sz="28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 vMerge="1">
                  <a:tcPr anchor="ctr"/>
                </a:tc>
                <a:tc vMerge="1">
                  <a:tcPr anchor="ctr"/>
                </a:tc>
              </a:tr>
              <a:tr h="7270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KNN</a:t>
                      </a:r>
                      <a:endParaRPr lang="en-US" altLang="zh-CN" sz="28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2000" y="1581811"/>
            <a:ext cx="11467783" cy="2925953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图片 6" descr="螢幕擷取畫面 2024-11-25 0935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690" y="1015365"/>
            <a:ext cx="11358245" cy="74714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/>
              <a:t>Performance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 rot="10800000" flipV="1">
            <a:off x="460770" y="1371855"/>
            <a:ext cx="12289391" cy="758282"/>
          </a:xfrm>
        </p:spPr>
        <p:txBody>
          <a:bodyPr/>
          <a:lstStyle/>
          <a:p>
            <a:r>
              <a:rPr lang="en-US" altLang="zh-TW" sz="2800">
                <a:solidFill>
                  <a:schemeClr val="bg2"/>
                </a:solidFill>
              </a:rPr>
              <a:t>1.Confusion</a:t>
            </a:r>
            <a:r>
              <a:rPr lang="zh-TW" altLang="en-US" sz="2800">
                <a:solidFill>
                  <a:schemeClr val="bg2"/>
                </a:solidFill>
              </a:rPr>
              <a:t> </a:t>
            </a:r>
            <a:r>
              <a:rPr lang="en-US" altLang="zh-TW" sz="2800">
                <a:solidFill>
                  <a:schemeClr val="bg2"/>
                </a:solidFill>
              </a:rPr>
              <a:t>matrix. </a:t>
            </a:r>
            <a:r>
              <a:rPr lang="zh-TW" altLang="en-US" sz="2800">
                <a:solidFill>
                  <a:schemeClr val="bg2"/>
                </a:solidFill>
              </a:rPr>
              <a:t>                        </a:t>
            </a:r>
            <a:r>
              <a:rPr lang="en-US" altLang="zh-TW" sz="2800">
                <a:solidFill>
                  <a:schemeClr val="bg2"/>
                </a:solidFill>
              </a:rPr>
              <a:t>2.F1-score. </a:t>
            </a:r>
            <a:r>
              <a:rPr lang="zh-TW" altLang="en-US" sz="2800">
                <a:solidFill>
                  <a:schemeClr val="bg2"/>
                </a:solidFill>
              </a:rPr>
              <a:t>                 </a:t>
            </a:r>
            <a:r>
              <a:rPr lang="en-US" altLang="zh-TW" sz="2800">
                <a:solidFill>
                  <a:schemeClr val="bg2"/>
                </a:solidFill>
              </a:rPr>
              <a:t>3.AUC/ROC</a:t>
            </a:r>
            <a:r>
              <a:rPr lang="zh-TW" altLang="en-US" sz="2800">
                <a:solidFill>
                  <a:schemeClr val="bg2"/>
                </a:solidFill>
              </a:rPr>
              <a:t> </a:t>
            </a:r>
            <a:r>
              <a:rPr lang="en-US" altLang="zh-TW" sz="2800">
                <a:solidFill>
                  <a:schemeClr val="bg2"/>
                </a:solidFill>
              </a:rPr>
              <a:t>curve</a:t>
            </a:r>
            <a:endParaRPr lang="zh-TW" altLang="en-US" sz="2800">
              <a:solidFill>
                <a:schemeClr val="bg2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4" y="2281350"/>
            <a:ext cx="4581623" cy="317613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12" y="6195148"/>
            <a:ext cx="3423525" cy="199312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779" y="2176093"/>
            <a:ext cx="3722375" cy="70561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779" y="3104604"/>
            <a:ext cx="3819120" cy="75828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68" y="2111778"/>
            <a:ext cx="4111869" cy="181775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800" y="4035316"/>
            <a:ext cx="5492099" cy="44925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2180"/>
          </a:xfrm>
        </p:spPr>
        <p:txBody>
          <a:bodyPr/>
          <a:lstStyle/>
          <a:p>
            <a:r>
              <a:rPr lang="en-US" altLang="zh-TW"/>
              <a:t>Results</a:t>
            </a:r>
            <a:endParaRPr lang="en-US" altLang="zh-TW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Empirical Results</a:t>
            </a:r>
            <a:endParaRPr lang="zh-TW" altLang="en-US"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err="1"/>
              <a:t>XGBoost</a:t>
            </a:r>
            <a:endParaRPr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58982" y="1510245"/>
            <a:ext cx="9670473" cy="5264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Evaluation Metrics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Accuracy: 0.7150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Precision: 0.8725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Recall: 0.5036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F1 score: 0.6386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AUC: 0.8286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699" y="4663440"/>
            <a:ext cx="5612043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 descr="螢幕擷取畫面 2024-12-09 1013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5" y="4663440"/>
            <a:ext cx="5205730" cy="41287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Empirical Results</a:t>
            </a:r>
            <a:endParaRPr lang="zh-TW" altLang="en-US"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Decision Tree</a:t>
            </a:r>
            <a:endParaRPr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58982" y="1521675"/>
            <a:ext cx="9670473" cy="5264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Evaluation Metrics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Accuracy: 0.6323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Precision: 0.6734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Recall: 0.5138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F1 score: 0.5829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AUC: 0.6948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图片 2" descr="螢幕擷取畫面 2024-12-09 0127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7325" y="4876800"/>
            <a:ext cx="5591175" cy="4114800"/>
          </a:xfrm>
          <a:prstGeom prst="rect">
            <a:avLst/>
          </a:prstGeom>
        </p:spPr>
      </p:pic>
      <p:pic>
        <p:nvPicPr>
          <p:cNvPr id="5" name="图片 4" descr="螢幕擷取畫面 2024-12-09 1013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5" y="4879340"/>
            <a:ext cx="5282565" cy="41122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Empirical Results</a:t>
            </a:r>
            <a:endParaRPr lang="zh-TW" altLang="en-US"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Random Forest</a:t>
            </a:r>
            <a:endParaRPr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58982" y="1521675"/>
            <a:ext cx="9670473" cy="5264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Evaluation Metrics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Accuracy: 0.7180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Precision: 0.8300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Recall: 0.5483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F1 score: 0.6604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AUC: 0.8060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659" y="4601210"/>
            <a:ext cx="5612042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螢幕擷取畫面 2024-12-09 1016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5" y="4610735"/>
            <a:ext cx="5208270" cy="41052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Empirical Results</a:t>
            </a:r>
            <a:endParaRPr lang="zh-TW" altLang="en-US"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KNN</a:t>
            </a:r>
            <a:endParaRPr lang="en-US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58982" y="1521675"/>
            <a:ext cx="9670473" cy="5264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Evaluation Metrics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Accuracy: 0.5731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Precision: 0.9172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Recall: 0.1606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F1 score: 0.2734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AUC: 0.5935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图片 3" descr="螢幕擷取畫面 2024-12-09 0141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1285" y="4817745"/>
            <a:ext cx="5270500" cy="3888105"/>
          </a:xfrm>
          <a:prstGeom prst="rect">
            <a:avLst/>
          </a:prstGeom>
        </p:spPr>
      </p:pic>
      <p:pic>
        <p:nvPicPr>
          <p:cNvPr id="3" name="图片 2" descr="螢幕擷取畫面 2024-12-09 1010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823460"/>
            <a:ext cx="4942205" cy="38823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Conclusion</a:t>
            </a:r>
            <a:endParaRPr lang="en-US" dirty="0"/>
          </a:p>
          <a:p>
            <a:endParaRPr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167466" y="1986843"/>
          <a:ext cx="8669865" cy="40873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973"/>
                <a:gridCol w="1733973"/>
                <a:gridCol w="1733973"/>
                <a:gridCol w="1733973"/>
                <a:gridCol w="1733973"/>
              </a:tblGrid>
              <a:tr h="1092318">
                <a:tc>
                  <a:txBody>
                    <a:bodyPr/>
                    <a:lstStyle/>
                    <a:p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XGBoost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Decision tree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Random forest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KNN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9013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Accuracy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0.7150</a:t>
                      </a:r>
                      <a:endParaRPr lang="en-US" altLang="zh-TW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0.6323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tx1"/>
                          </a:solidFill>
                        </a:rPr>
                        <a:t>0.7180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0.5731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9013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Precision 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0.8725</a:t>
                      </a:r>
                      <a:endParaRPr lang="en-US" altLang="zh-TW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0.6734</a:t>
                      </a:r>
                      <a:endParaRPr lang="en-US" altLang="zh-TW" sz="28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0.8300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0.9172</a:t>
                      </a:r>
                      <a:endParaRPr lang="en-US" altLang="zh-TW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99013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Recall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0.5036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accent1"/>
                          </a:solidFill>
                        </a:rPr>
                        <a:t>0.5138</a:t>
                      </a:r>
                      <a:endParaRPr lang="zh-TW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0.5483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accent1"/>
                          </a:solidFill>
                        </a:rPr>
                        <a:t>0.1606</a:t>
                      </a:r>
                      <a:endParaRPr lang="zh-TW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99013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F1 score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0.6386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0.5829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tx1"/>
                          </a:solidFill>
                        </a:rPr>
                        <a:t>0.6604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0.2734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9013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AUC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tx1"/>
                          </a:solidFill>
                        </a:rPr>
                        <a:t>0.8286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0.6948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accent1"/>
                          </a:solidFill>
                        </a:rPr>
                        <a:t>0.8060</a:t>
                      </a:r>
                      <a:endParaRPr lang="zh-TW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0.5935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558922" y="6812650"/>
            <a:ext cx="9886952" cy="1383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2800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altLang="zh-TW" sz="2800" dirty="0">
                <a:solidFill>
                  <a:schemeClr val="bg2">
                    <a:lumMod val="50000"/>
                  </a:schemeClr>
                </a:solidFill>
              </a:rPr>
              <a:t> is the suitable choice as it provides the highest AUC and strong Precision, with stable performance across other metrics.</a:t>
            </a:r>
            <a:endParaRPr lang="zh-TW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DA Templ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79" name="Motivation ✓…"/>
          <p:cNvSpPr txBox="1">
            <a:spLocks noGrp="1"/>
          </p:cNvSpPr>
          <p:nvPr>
            <p:ph type="body" idx="22"/>
          </p:nvPr>
        </p:nvSpPr>
        <p:spPr>
          <a:xfrm>
            <a:off x="761999" y="1581811"/>
            <a:ext cx="11467783" cy="3478773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b="1"/>
              <a:t>Motivation </a:t>
            </a:r>
            <a:endParaRPr b="1">
              <a:latin typeface="Lucida Grande"/>
              <a:ea typeface="Lucida Grande"/>
              <a:cs typeface="Lucida Grande"/>
              <a:sym typeface="Lucida Grande"/>
            </a:endParaRP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b="1"/>
              <a:t>Data</a:t>
            </a:r>
            <a:r>
              <a:rPr lang="zh-TW" altLang="en-US" b="1"/>
              <a:t> </a:t>
            </a:r>
            <a:endParaRPr lang="en-US" altLang="zh-TW" b="1"/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b="1"/>
              <a:t>Design</a:t>
            </a:r>
            <a:r>
              <a:rPr lang="zh-TW" altLang="en-US" b="1"/>
              <a:t> </a:t>
            </a:r>
            <a:r>
              <a:rPr lang="en-US" altLang="zh-TW" b="1"/>
              <a:t>of</a:t>
            </a:r>
            <a:r>
              <a:rPr lang="zh-TW" altLang="en-US" b="1"/>
              <a:t> </a:t>
            </a:r>
            <a:r>
              <a:rPr lang="en-US" altLang="zh-TW" b="1"/>
              <a:t>analysis</a:t>
            </a:r>
            <a:endParaRPr lang="en-US" altLang="zh-TW" b="1"/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b="1"/>
              <a:t>Empirucal</a:t>
            </a:r>
            <a:r>
              <a:rPr lang="zh-TW" altLang="en-US" b="1"/>
              <a:t> </a:t>
            </a:r>
            <a:r>
              <a:rPr lang="en-US" altLang="zh-TW" b="1"/>
              <a:t>results</a:t>
            </a:r>
            <a:endParaRPr lang="en-US" altLang="zh-TW" b="1"/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b="1"/>
              <a:t>Conclusion</a:t>
            </a:r>
            <a:endParaRPr b="1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2180"/>
          </a:xfrm>
        </p:spPr>
        <p:txBody>
          <a:bodyPr/>
          <a:lstStyle/>
          <a:p>
            <a:r>
              <a:rPr lang="en-US" altLang="zh-TW"/>
              <a:t>Thanks for listening!</a:t>
            </a:r>
            <a:endParaRPr lang="en-US" altLang="zh-TW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3589"/>
          </a:xfrm>
        </p:spPr>
        <p:txBody>
          <a:bodyPr/>
          <a:lstStyle/>
          <a:p>
            <a:r>
              <a:rPr lang="en-US" altLang="zh-TW"/>
              <a:t>Movitation</a:t>
            </a:r>
            <a:endParaRPr lang="zh-TW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Motivation</a:t>
            </a:r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55809" y="1241530"/>
            <a:ext cx="11467783" cy="4084708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Credit card fraud detection is a challenging and typical binary classification problem that involves handling highly imbalanced data.</a:t>
            </a:r>
            <a:endParaRPr lang="en-US" altLang="zh-TW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Researching this problem helps demonstrate the potential of machine learning algorithms in the financial sector, particularly in 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improving model performance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addressing data imbalance issues</a:t>
            </a:r>
            <a:r>
              <a:rPr lang="en-US" altLang="zh-TW" dirty="0"/>
              <a:t>.</a:t>
            </a:r>
            <a:endParaRPr lang="en-US" altLang="zh-TW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IDA Template</a:t>
            </a:r>
            <a:endParaRPr dirty="0"/>
          </a:p>
        </p:txBody>
      </p:sp>
      <p:sp>
        <p:nvSpPr>
          <p:cNvPr id="2" name="文字方塊 1"/>
          <p:cNvSpPr txBox="1"/>
          <p:nvPr/>
        </p:nvSpPr>
        <p:spPr>
          <a:xfrm>
            <a:off x="1509382" y="8409214"/>
            <a:ext cx="9927772" cy="58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 fontScale="6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3589"/>
          </a:xfrm>
        </p:spPr>
        <p:txBody>
          <a:bodyPr/>
          <a:lstStyle/>
          <a:p>
            <a:r>
              <a:rPr lang="en-US" altLang="zh-TW"/>
              <a:t>Data</a:t>
            </a:r>
            <a:endParaRPr lang="zh-TW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/>
              <a:t>Data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945" y="6199505"/>
            <a:ext cx="9269730" cy="2426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5645" y="1454150"/>
            <a:ext cx="1137094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TW" sz="2800" dirty="0">
                <a:solidFill>
                  <a:schemeClr val="tx2">
                    <a:lumMod val="50000"/>
                  </a:schemeClr>
                </a:solidFill>
                <a:sym typeface="Helvetica Neue Light"/>
              </a:rPr>
              <a:t>Link: https://www.kaggle.com/competitions/playground-series-s3e4</a:t>
            </a:r>
            <a:endParaRPr kumimoji="0" lang="en-US" altLang="zh-TW" sz="28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7945" y="4568825"/>
            <a:ext cx="8338185" cy="5060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normAutofit fontScale="55000" lnSpcReduction="1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5650" y="2249170"/>
            <a:ext cx="12131675" cy="36874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Variables: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id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: A unique identifier for each transaction.</a:t>
            </a: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Time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: The relative time of the transaction (in seconds), based on the first transaction.</a:t>
            </a: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V1~V28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: Features transformed through Principal Component Analysis (PCA) to protect sensitive data. </a:t>
            </a: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Amount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: The transaction amount.</a:t>
            </a: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Class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: Label that we predict (Class=0:no fraud, otherwise it indicates fraud)</a:t>
            </a: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 descr="螢幕擷取畫面 2024-12-08 2347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270" y="2622550"/>
            <a:ext cx="7734300" cy="5391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5650" y="931545"/>
            <a:ext cx="10511155" cy="9569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norm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Total transaction datasets:219129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图片 2" descr="螢幕擷取畫面 2024-12-09 0444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430" y="701040"/>
            <a:ext cx="1626235" cy="83515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螢幕擷取畫面 2024-12-08 2215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0" y="3083560"/>
            <a:ext cx="4330700" cy="3051810"/>
          </a:xfrm>
          <a:prstGeom prst="rect">
            <a:avLst/>
          </a:prstGeom>
        </p:spPr>
      </p:pic>
      <p:pic>
        <p:nvPicPr>
          <p:cNvPr id="7" name="图片 6" descr="螢幕擷取畫面 2024-12-08 2215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145" y="3086735"/>
            <a:ext cx="4368800" cy="30486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3100" y="2254250"/>
            <a:ext cx="4319270" cy="6076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normAutofit fontScale="67500" lnSpcReduction="1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500" b="0" i="0" u="none" strike="noStrike" cap="none" spc="0" normalizeH="0" baseline="0">
                <a:ln>
                  <a:noFill/>
                </a:ln>
                <a:solidFill>
                  <a:srgbClr val="D30F1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Training data:</a:t>
            </a:r>
            <a:endParaRPr kumimoji="0" lang="en-US" altLang="zh-CN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4835" y="4794250"/>
            <a:ext cx="5459730" cy="5080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normAutofit fontScale="47500" lnSpcReduction="1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86450" y="4354830"/>
            <a:ext cx="842010" cy="9474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500" b="0" i="0" u="none" strike="noStrike" cap="none" spc="0" normalizeH="0" baseline="0">
                <a:ln>
                  <a:noFill/>
                </a:ln>
                <a:solidFill>
                  <a:srgbClr val="D30F11"/>
                </a:solidFill>
                <a:effectLst/>
                <a:uFillTx/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→</a:t>
            </a:r>
            <a:endParaRPr kumimoji="0" lang="zh-CN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03215" y="3930015"/>
            <a:ext cx="2331085" cy="4248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0" i="0" u="none" strike="noStrike" cap="none" spc="0" normalizeH="0" baseline="0">
                <a:ln>
                  <a:noFill/>
                </a:ln>
                <a:solidFill>
                  <a:srgbClr val="D30F1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SMOTE</a:t>
            </a:r>
            <a:endParaRPr kumimoji="0" lang="en-US" altLang="zh-CN" sz="40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螢幕擷取畫面 2024-11-25 0435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085" y="911860"/>
            <a:ext cx="9935845" cy="79298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2352</Words>
  <Application>WPS 演示</Application>
  <PresentationFormat>自訂</PresentationFormat>
  <Paragraphs>246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Helvetica Neue Light</vt:lpstr>
      <vt:lpstr>Helvetica Neue Thin</vt:lpstr>
      <vt:lpstr>Helvetica Neue</vt:lpstr>
      <vt:lpstr>Segoe Print</vt:lpstr>
      <vt:lpstr>Avenir Roman</vt:lpstr>
      <vt:lpstr>Lucida Grande</vt:lpstr>
      <vt:lpstr>Microsoft YaHei</vt:lpstr>
      <vt:lpstr>Arial Unicode MS</vt:lpstr>
      <vt:lpstr>Showroom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郭奕伶</dc:creator>
  <cp:lastModifiedBy>研究員火鍋</cp:lastModifiedBy>
  <cp:revision>36</cp:revision>
  <dcterms:created xsi:type="dcterms:W3CDTF">2024-12-08T12:32:00Z</dcterms:created>
  <dcterms:modified xsi:type="dcterms:W3CDTF">2024-12-15T18:24:13Z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705AE301E6954E8E943D1B8EA5968E36_13</vt:lpwstr>
  </property>
  <property fmtid="{D5CDD505-2E9C-101B-9397-08002B2CF9AE}" pid="3" name="KSOProductBuildVer">
    <vt:lpwstr>2052-12.1.0.19302</vt:lpwstr>
  </property>
</Properties>
</file>