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9" r:id="rId3"/>
    <p:sldId id="258" r:id="rId4"/>
    <p:sldId id="271" r:id="rId5"/>
    <p:sldId id="257" r:id="rId6"/>
    <p:sldId id="273" r:id="rId7"/>
    <p:sldId id="274" r:id="rId8"/>
    <p:sldId id="276" r:id="rId9"/>
    <p:sldId id="270" r:id="rId10"/>
    <p:sldId id="277" r:id="rId11"/>
    <p:sldId id="278" r:id="rId12"/>
    <p:sldId id="268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 hasCustomPrompt="1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  <a:endParaRPr>
              <a:solidFill>
                <a:srgbClr val="5A5F5E"/>
              </a:solidFill>
            </a:endParaRP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  <a:endParaRPr>
              <a:solidFill>
                <a:srgbClr val="0A5694"/>
              </a:solidFill>
              <a:hlinkClick r:id="" action="ppaction://noaction"/>
            </a:endParaRP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770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770">
              <a:defRPr sz="5390"/>
            </a:pPr>
            <a:r>
              <a:rPr lang="en-US" sz="3000" dirty="0"/>
              <a:t>Machine learning applied to the performance evaluation of credit card fraud detection</a:t>
            </a:r>
            <a:endParaRPr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 rot="10800000" flipV="1">
            <a:off x="715405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2" y="6484073"/>
            <a:ext cx="3423525" cy="19931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t>TEN Template</a:t>
            </a:r>
          </a:p>
        </p:txBody>
      </p:sp>
      <p:sp>
        <p:nvSpPr>
          <p:cNvPr id="140" name="Repeat on last slide the lead picture"/>
          <p:cNvSpPr txBox="1"/>
          <p:nvPr/>
        </p:nvSpPr>
        <p:spPr>
          <a:xfrm>
            <a:off x="4842504" y="5038826"/>
            <a:ext cx="7135064" cy="64713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lnSpcReduction="10000"/>
          </a:bodyPr>
          <a:lstStyle>
            <a:lvl1pPr>
              <a:defRPr sz="3600"/>
            </a:lvl1pPr>
          </a:lstStyle>
          <a:p>
            <a:r>
              <a:t>Repeat on last slide the lead picture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354" y="5551588"/>
            <a:ext cx="10297962" cy="26959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9335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/>
              <a:t>tree,RandomForest,XGBoost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94444" y="3117273"/>
          <a:ext cx="8815912" cy="452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956"/>
                <a:gridCol w="5001956"/>
              </a:tblGrid>
              <a:tr h="593917">
                <a:tc>
                  <a:txBody>
                    <a:bodyPr/>
                    <a:lstStyle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Advantages</a:t>
                      </a:r>
                      <a:endParaRPr lang="zh-TW" altLang="en-US" sz="2400"/>
                    </a:p>
                  </a:txBody>
                  <a:tcPr/>
                </a:tc>
              </a:tr>
              <a:tr h="1205739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Decision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tree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Ability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to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handle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imbalanced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data</a:t>
                      </a:r>
                      <a:endParaRPr lang="en-US" altLang="zh-TW" sz="2000">
                        <a:solidFill>
                          <a:schemeClr val="accent3"/>
                        </a:solidFill>
                      </a:endParaRPr>
                    </a:p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Easy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to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interpret</a:t>
                      </a:r>
                      <a:endParaRPr lang="en-US" altLang="zh-TW" sz="200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  <a:tr h="1361647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RandomForest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Anti-overfitting</a:t>
                      </a:r>
                      <a:endParaRPr lang="en-US" altLang="zh-TW" sz="2000">
                        <a:solidFill>
                          <a:schemeClr val="accent3"/>
                        </a:solidFill>
                      </a:endParaRPr>
                    </a:p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Training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well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for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high-dimensional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data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  <a:tr h="1361647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XGBoost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High</a:t>
                      </a:r>
                      <a:r>
                        <a:rPr lang="zh-TW" altLang="en-US" sz="2000" u="none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accuracy</a:t>
                      </a:r>
                      <a:endParaRPr lang="en-US" altLang="zh-TW" sz="2000" u="none">
                        <a:solidFill>
                          <a:schemeClr val="accent3"/>
                        </a:solidFill>
                      </a:endParaRPr>
                    </a:p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Fast</a:t>
                      </a:r>
                      <a:r>
                        <a:rPr lang="zh-TW" altLang="en-US" sz="2000" u="none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computation</a:t>
                      </a:r>
                      <a:endParaRPr lang="en-US" altLang="zh-TW" sz="2000" u="none">
                        <a:solidFill>
                          <a:schemeClr val="accent3"/>
                        </a:solidFill>
                      </a:endParaRPr>
                    </a:p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Ability to handle imbalanced data</a:t>
                      </a:r>
                      <a:endParaRPr lang="zh-TW" altLang="en-US" sz="2000" u="none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图片 5" descr="螢幕擷取畫面 2024-11-25 093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612140"/>
            <a:ext cx="12496800" cy="8220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演示</Application>
  <PresentationFormat>自訂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Helvetica Neue Light</vt:lpstr>
      <vt:lpstr>Helvetica Neue Thin</vt:lpstr>
      <vt:lpstr>Helvetica Neue</vt:lpstr>
      <vt:lpstr>Segoe Print</vt:lpstr>
      <vt:lpstr>Avenir Roman</vt:lpstr>
      <vt:lpstr>Lucida Grande</vt:lpstr>
      <vt:lpstr>Microsoft YaHei</vt:lpstr>
      <vt:lpstr>Arial Unicode MS</vt:lpstr>
      <vt:lpstr>Showroom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研究員火鍋</cp:lastModifiedBy>
  <cp:revision>14</cp:revision>
  <dcterms:created xsi:type="dcterms:W3CDTF">2024-11-24T20:41:00Z</dcterms:created>
  <dcterms:modified xsi:type="dcterms:W3CDTF">2024-11-25T02:20:20Z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E2C67BF17F5248BD88030876D8BB689A_12</vt:lpwstr>
  </property>
  <property fmtid="{D5CDD505-2E9C-101B-9397-08002B2CF9AE}" pid="3" name="KSOProductBuildVer">
    <vt:lpwstr>2052-12.1.0.18912</vt:lpwstr>
  </property>
</Properties>
</file>