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2"/>
  </p:notesMasterIdLst>
  <p:sldIdLst>
    <p:sldId id="256" r:id="rId3"/>
    <p:sldId id="281" r:id="rId4"/>
    <p:sldId id="282" r:id="rId5"/>
    <p:sldId id="283" r:id="rId6"/>
    <p:sldId id="284" r:id="rId7"/>
    <p:sldId id="257" r:id="rId8"/>
    <p:sldId id="270" r:id="rId9"/>
    <p:sldId id="271" r:id="rId10"/>
    <p:sldId id="272" r:id="rId11"/>
    <p:sldId id="274" r:id="rId12"/>
    <p:sldId id="273" r:id="rId13"/>
    <p:sldId id="276" r:id="rId14"/>
    <p:sldId id="277" r:id="rId15"/>
    <p:sldId id="285" r:id="rId16"/>
    <p:sldId id="286" r:id="rId17"/>
    <p:sldId id="287" r:id="rId18"/>
    <p:sldId id="288" r:id="rId19"/>
    <p:sldId id="289"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1pPr>
    <a:lvl2pPr marL="0" marR="0" indent="228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2pPr>
    <a:lvl3pPr marL="0" marR="0" indent="457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3pPr>
    <a:lvl4pPr marL="0" marR="0" indent="685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4pPr>
    <a:lvl5pPr marL="0" marR="0" indent="9144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5pPr>
    <a:lvl6pPr marL="0" marR="0" indent="11430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6pPr>
    <a:lvl7pPr marL="0" marR="0" indent="1371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7pPr>
    <a:lvl8pPr marL="0" marR="0" indent="1600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8pPr>
    <a:lvl9pPr marL="0" marR="0" indent="1828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EDEDED"/>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
          <a:latin typeface="Gill Sans Light"/>
          <a:ea typeface="Gill Sans Light"/>
          <a:cs typeface="Gill Sans Light"/>
        </a:font>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
          <a:latin typeface="Helvetica Neue Light"/>
          <a:ea typeface="Helvetica Neue Light"/>
          <a:cs typeface="Helvetica Neue Light"/>
        </a:font>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
          <a:latin typeface="Helvetica Neue Light"/>
          <a:ea typeface="Helvetica Neue Light"/>
          <a:cs typeface="Helvetica Neue Light"/>
        </a:font>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
          <a:latin typeface="Gill Sans Light"/>
          <a:ea typeface="Gill Sans Light"/>
          <a:cs typeface="Gill Sans Light"/>
        </a:font>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82162" autoAdjust="0"/>
  </p:normalViewPr>
  <p:slideViewPr>
    <p:cSldViewPr snapToGrid="0">
      <p:cViewPr>
        <p:scale>
          <a:sx n="40" d="100"/>
          <a:sy n="40" d="100"/>
        </p:scale>
        <p:origin x="1484" y="-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 we know, credit is important in our lives. In banks, it is also crucial for their operations. They need to manage the risks posed by their customers—meaning you, me, and anyone who borrows money from banks. If they don't evaluate these risks, the bank may face financial problems. On the other hand, proper risk evaluation allows banks to maximize profits by efficiently allocating resources. By assessing customers’ credit, banks can segment their customers and offer tailored services. Therefore, I aim to develop a predictive model that accurately identifies customers with high risk. This will enable banks to minimize losses and optimize the allocation of funds.</a:t>
            </a:r>
          </a:p>
        </p:txBody>
      </p:sp>
    </p:spTree>
    <p:extLst>
      <p:ext uri="{BB962C8B-B14F-4D97-AF65-F5344CB8AC3E}">
        <p14:creationId xmlns:p14="http://schemas.microsoft.com/office/powerpoint/2010/main" val="585272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copy">
    <p:spTree>
      <p:nvGrpSpPr>
        <p:cNvPr id="1" name=""/>
        <p:cNvGrpSpPr/>
        <p:nvPr/>
      </p:nvGrpSpPr>
      <p:grpSpPr>
        <a:xfrm>
          <a:off x="0" y="0"/>
          <a:ext cx="0" cy="0"/>
          <a:chOff x="0" y="0"/>
          <a:chExt cx="0" cy="0"/>
        </a:xfrm>
      </p:grpSpPr>
      <p:sp>
        <p:nvSpPr>
          <p:cNvPr id="15" name="Template Presentation"/>
          <p:cNvSpPr txBox="1">
            <a:spLocks noGrp="1"/>
          </p:cNvSpPr>
          <p:nvPr>
            <p:ph type="body" sz="quarter" idx="21" hasCustomPrompt="1"/>
          </p:nvPr>
        </p:nvSpPr>
        <p:spPr>
          <a:xfrm>
            <a:off x="773350" y="2345153"/>
            <a:ext cx="11458100" cy="1760787"/>
          </a:xfrm>
          <a:prstGeom prst="rect">
            <a:avLst/>
          </a:prstGeom>
        </p:spPr>
        <p:txBody>
          <a:bodyPr/>
          <a:lstStyle>
            <a:lvl1pPr>
              <a:defRPr sz="5500"/>
            </a:lvl1pPr>
          </a:lstStyle>
          <a:p>
            <a:r>
              <a:t>Title</a:t>
            </a:r>
          </a:p>
        </p:txBody>
      </p:sp>
      <p:sp>
        <p:nvSpPr>
          <p:cNvPr id="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nten">
    <p:spTree>
      <p:nvGrpSpPr>
        <p:cNvPr id="1" name=""/>
        <p:cNvGrpSpPr/>
        <p:nvPr/>
      </p:nvGrpSpPr>
      <p:grpSpPr>
        <a:xfrm>
          <a:off x="0" y="0"/>
          <a:ext cx="0" cy="0"/>
          <a:chOff x="0" y="0"/>
          <a:chExt cx="0" cy="0"/>
        </a:xfrm>
      </p:grpSpPr>
      <p:sp>
        <p:nvSpPr>
          <p:cNvPr id="35"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36"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37"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38"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39" name="文字"/>
          <p:cNvSpPr txBox="1">
            <a:spLocks noGrp="1"/>
          </p:cNvSpPr>
          <p:nvPr>
            <p:ph type="body" sz="quarter" idx="23"/>
          </p:nvPr>
        </p:nvSpPr>
        <p:spPr>
          <a:xfrm>
            <a:off x="761999" y="1581811"/>
            <a:ext cx="11467783" cy="688341"/>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endParaRPr/>
          </a:p>
        </p:txBody>
      </p:sp>
      <p:sp>
        <p:nvSpPr>
          <p:cNvPr id="40"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41"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42"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copy">
    <p:spTree>
      <p:nvGrpSpPr>
        <p:cNvPr id="1" name=""/>
        <p:cNvGrpSpPr/>
        <p:nvPr/>
      </p:nvGrpSpPr>
      <p:grpSpPr>
        <a:xfrm>
          <a:off x="0" y="0"/>
          <a:ext cx="0" cy="0"/>
          <a:chOff x="0" y="0"/>
          <a:chExt cx="0" cy="0"/>
        </a:xfrm>
      </p:grpSpPr>
      <p:sp>
        <p:nvSpPr>
          <p:cNvPr id="15" name="Template Presentation"/>
          <p:cNvSpPr txBox="1">
            <a:spLocks noGrp="1"/>
          </p:cNvSpPr>
          <p:nvPr>
            <p:ph type="body" sz="quarter" idx="21" hasCustomPrompt="1"/>
          </p:nvPr>
        </p:nvSpPr>
        <p:spPr>
          <a:xfrm>
            <a:off x="773350" y="2345153"/>
            <a:ext cx="11458100" cy="1760787"/>
          </a:xfrm>
          <a:prstGeom prst="rect">
            <a:avLst/>
          </a:prstGeom>
        </p:spPr>
        <p:txBody>
          <a:bodyPr/>
          <a:lstStyle>
            <a:lvl1pPr>
              <a:defRPr sz="5500"/>
            </a:lvl1pPr>
          </a:lstStyle>
          <a:p>
            <a:r>
              <a:t>Title</a:t>
            </a:r>
          </a:p>
        </p:txBody>
      </p:sp>
      <p:sp>
        <p:nvSpPr>
          <p:cNvPr id="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43434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Outline">
    <p:spTree>
      <p:nvGrpSpPr>
        <p:cNvPr id="1" name=""/>
        <p:cNvGrpSpPr/>
        <p:nvPr/>
      </p:nvGrpSpPr>
      <p:grpSpPr>
        <a:xfrm>
          <a:off x="0" y="0"/>
          <a:ext cx="0" cy="0"/>
          <a:chOff x="0" y="0"/>
          <a:chExt cx="0" cy="0"/>
        </a:xfrm>
      </p:grpSpPr>
      <p:sp>
        <p:nvSpPr>
          <p:cNvPr id="23" name="Presentation Title"/>
          <p:cNvSpPr txBox="1">
            <a:spLocks noGrp="1"/>
          </p:cNvSpPr>
          <p:nvPr>
            <p:ph type="body" sz="quarter" idx="21"/>
          </p:nvPr>
        </p:nvSpPr>
        <p:spPr>
          <a:xfrm>
            <a:off x="768509" y="9159279"/>
            <a:ext cx="5733892" cy="399033"/>
          </a:xfrm>
          <a:prstGeom prst="rect">
            <a:avLst/>
          </a:prstGeom>
        </p:spPr>
        <p:txBody>
          <a:bodyPr anchor="b">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Presentation Title</a:t>
            </a:r>
          </a:p>
        </p:txBody>
      </p:sp>
      <p:sp>
        <p:nvSpPr>
          <p:cNvPr id="24" name="Outline"/>
          <p:cNvSpPr txBox="1"/>
          <p:nvPr/>
        </p:nvSpPr>
        <p:spPr>
          <a:xfrm>
            <a:off x="762000"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a:defRPr sz="3500">
                <a:latin typeface="+mn-lt"/>
                <a:ea typeface="+mn-ea"/>
                <a:cs typeface="+mn-cs"/>
                <a:sym typeface="Helvetica Neue"/>
              </a:defRPr>
            </a:lvl1pPr>
          </a:lstStyle>
          <a:p>
            <a:r>
              <a:t>Outline</a:t>
            </a:r>
          </a:p>
        </p:txBody>
      </p:sp>
      <p:sp>
        <p:nvSpPr>
          <p:cNvPr id="25" name="文字"/>
          <p:cNvSpPr txBox="1">
            <a:spLocks noGrp="1"/>
          </p:cNvSpPr>
          <p:nvPr>
            <p:ph type="body" sz="quarter" idx="22"/>
          </p:nvPr>
        </p:nvSpPr>
        <p:spPr>
          <a:xfrm>
            <a:off x="761999" y="1581811"/>
            <a:ext cx="11467783" cy="635001"/>
          </a:xfrm>
          <a:prstGeom prst="rect">
            <a:avLst/>
          </a:prstGeom>
        </p:spPr>
        <p:txBody>
          <a:bodyPr>
            <a:spAutoFit/>
          </a:bodyPr>
          <a:lstStyle/>
          <a:p>
            <a:pPr marL="444500" indent="-444500">
              <a:lnSpc>
                <a:spcPct val="150000"/>
              </a:lnSpc>
              <a:buClr>
                <a:srgbClr val="5A5F5E"/>
              </a:buClr>
              <a:buSzPct val="100000"/>
              <a:buAutoNum type="arabicPeriod"/>
              <a:defRPr sz="3000">
                <a:solidFill>
                  <a:srgbClr val="5A5F5E"/>
                </a:solidFill>
              </a:defRPr>
            </a:pPr>
            <a:endParaRPr/>
          </a:p>
        </p:txBody>
      </p:sp>
      <p:sp>
        <p:nvSpPr>
          <p:cNvPr id="26"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27"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
        <p:nvSpPr>
          <p:cNvPr id="28"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23115177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nten">
    <p:spTree>
      <p:nvGrpSpPr>
        <p:cNvPr id="1" name=""/>
        <p:cNvGrpSpPr/>
        <p:nvPr/>
      </p:nvGrpSpPr>
      <p:grpSpPr>
        <a:xfrm>
          <a:off x="0" y="0"/>
          <a:ext cx="0" cy="0"/>
          <a:chOff x="0" y="0"/>
          <a:chExt cx="0" cy="0"/>
        </a:xfrm>
      </p:grpSpPr>
      <p:sp>
        <p:nvSpPr>
          <p:cNvPr id="35"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36"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37"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38"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39" name="文字"/>
          <p:cNvSpPr txBox="1">
            <a:spLocks noGrp="1"/>
          </p:cNvSpPr>
          <p:nvPr>
            <p:ph type="body" sz="quarter" idx="23"/>
          </p:nvPr>
        </p:nvSpPr>
        <p:spPr>
          <a:xfrm>
            <a:off x="761999" y="1581811"/>
            <a:ext cx="11467783" cy="688341"/>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endParaRPr/>
          </a:p>
        </p:txBody>
      </p:sp>
      <p:sp>
        <p:nvSpPr>
          <p:cNvPr id="40"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41"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42"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extLst>
      <p:ext uri="{BB962C8B-B14F-4D97-AF65-F5344CB8AC3E}">
        <p14:creationId xmlns:p14="http://schemas.microsoft.com/office/powerpoint/2010/main" val="69504292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 副本">
    <p:spTree>
      <p:nvGrpSpPr>
        <p:cNvPr id="1" name=""/>
        <p:cNvGrpSpPr/>
        <p:nvPr/>
      </p:nvGrpSpPr>
      <p:grpSpPr>
        <a:xfrm>
          <a:off x="0" y="0"/>
          <a:ext cx="0" cy="0"/>
          <a:chOff x="0" y="0"/>
          <a:chExt cx="0" cy="0"/>
        </a:xfrm>
      </p:grpSpPr>
      <p:sp>
        <p:nvSpPr>
          <p:cNvPr id="49"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50"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51"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52"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53" name="Use…"/>
          <p:cNvSpPr txBox="1">
            <a:spLocks noGrp="1"/>
          </p:cNvSpPr>
          <p:nvPr>
            <p:ph type="body" sz="half" idx="23"/>
          </p:nvPr>
        </p:nvSpPr>
        <p:spPr>
          <a:xfrm>
            <a:off x="761999" y="1581811"/>
            <a:ext cx="11467783" cy="2925953"/>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r>
              <a:t>Use</a:t>
            </a:r>
          </a:p>
          <a:p>
            <a:pPr marL="444500" indent="-444500">
              <a:lnSpc>
                <a:spcPts val="4500"/>
              </a:lnSpc>
              <a:buClr>
                <a:srgbClr val="00599E"/>
              </a:buClr>
              <a:buSzPct val="100000"/>
              <a:buChar char="⊡"/>
              <a:defRPr sz="3000">
                <a:solidFill>
                  <a:srgbClr val="5A5F5E"/>
                </a:solidFill>
              </a:defRPr>
            </a:pPr>
            <a:r>
              <a:t>All</a:t>
            </a:r>
          </a:p>
          <a:p>
            <a:pPr marL="889000" lvl="1" indent="-444500">
              <a:lnSpc>
                <a:spcPts val="4500"/>
              </a:lnSpc>
              <a:buClr>
                <a:srgbClr val="00599E"/>
              </a:buClr>
              <a:buSzPct val="80000"/>
              <a:buChar char="►"/>
              <a:defRPr sz="3000">
                <a:solidFill>
                  <a:srgbClr val="5A5F5E"/>
                </a:solidFill>
              </a:defRPr>
            </a:pPr>
            <a:r>
              <a:t>w2</a:t>
            </a:r>
          </a:p>
          <a:p>
            <a:pPr marL="889000" lvl="1" indent="-444500">
              <a:lnSpc>
                <a:spcPts val="4500"/>
              </a:lnSpc>
              <a:buClr>
                <a:srgbClr val="00599E"/>
              </a:buClr>
              <a:buSzPct val="80000"/>
              <a:buChar char="►"/>
              <a:defRPr sz="3000">
                <a:solidFill>
                  <a:srgbClr val="5A5F5E"/>
                </a:solidFill>
              </a:defRPr>
            </a:pPr>
            <a:r>
              <a:t>w3</a:t>
            </a:r>
          </a:p>
        </p:txBody>
      </p:sp>
      <p:sp>
        <p:nvSpPr>
          <p:cNvPr id="54"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55"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56"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extLst>
      <p:ext uri="{BB962C8B-B14F-4D97-AF65-F5344CB8AC3E}">
        <p14:creationId xmlns:p14="http://schemas.microsoft.com/office/powerpoint/2010/main" val="201213916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2824">
              <a:srgbClr val="ECECEC"/>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asted-image.png" descr="pasted-image.png"/>
          <p:cNvPicPr>
            <a:picLocks noChangeAspect="1"/>
          </p:cNvPicPr>
          <p:nvPr/>
        </p:nvPicPr>
        <p:blipFill>
          <a:blip r:embed="rId4"/>
          <a:stretch>
            <a:fillRect/>
          </a:stretch>
        </p:blipFill>
        <p:spPr>
          <a:xfrm>
            <a:off x="687950" y="217680"/>
            <a:ext cx="2370215" cy="2298980"/>
          </a:xfrm>
          <a:prstGeom prst="rect">
            <a:avLst/>
          </a:prstGeom>
          <a:ln w="12700">
            <a:miter lim="400000"/>
          </a:ln>
        </p:spPr>
      </p:pic>
      <p:sp>
        <p:nvSpPr>
          <p:cNvPr id="3" name="矩形"/>
          <p:cNvSpPr txBox="1"/>
          <p:nvPr/>
        </p:nvSpPr>
        <p:spPr>
          <a:xfrm>
            <a:off x="773350" y="6475983"/>
            <a:ext cx="7488751" cy="2058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5A5F5E"/>
                </a:solidFill>
                <a:latin typeface="Helvetica Neue Thin"/>
                <a:ea typeface="Helvetica Neue Thin"/>
                <a:cs typeface="Helvetica Neue Thin"/>
                <a:sym typeface="Helvetica Neue Thin"/>
              </a:defRPr>
            </a:pPr>
            <a:endParaRPr/>
          </a:p>
        </p:txBody>
      </p:sp>
      <p:sp>
        <p:nvSpPr>
          <p:cNvPr id="4" name="Your Name"/>
          <p:cNvSpPr txBox="1"/>
          <p:nvPr/>
        </p:nvSpPr>
        <p:spPr>
          <a:xfrm>
            <a:off x="774700" y="4432300"/>
            <a:ext cx="11458002" cy="711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457200">
              <a:defRPr sz="3000">
                <a:solidFill>
                  <a:srgbClr val="5A5F5E"/>
                </a:solidFill>
                <a:latin typeface="+mn-lt"/>
                <a:ea typeface="+mn-ea"/>
                <a:cs typeface="+mn-cs"/>
                <a:sym typeface="Helvetica Neue"/>
              </a:defRPr>
            </a:lvl1pPr>
          </a:lstStyle>
          <a:p>
            <a:pPr>
              <a:defRPr>
                <a:solidFill>
                  <a:srgbClr val="000000"/>
                </a:solidFill>
              </a:defRPr>
            </a:pPr>
            <a:r>
              <a:rPr>
                <a:solidFill>
                  <a:srgbClr val="5A5F5E"/>
                </a:solidFill>
              </a:rPr>
              <a:t>Your Name</a:t>
            </a:r>
          </a:p>
        </p:txBody>
      </p:sp>
      <p:sp>
        <p:nvSpPr>
          <p:cNvPr id="5" name="Your affiliation…"/>
          <p:cNvSpPr txBox="1"/>
          <p:nvPr/>
        </p:nvSpPr>
        <p:spPr>
          <a:xfrm>
            <a:off x="774700" y="6985000"/>
            <a:ext cx="11455400" cy="2645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000000"/>
                </a:solidFill>
                <a:latin typeface="+mn-lt"/>
                <a:ea typeface="+mn-ea"/>
                <a:cs typeface="+mn-cs"/>
                <a:sym typeface="Helvetica Neue"/>
              </a:defRPr>
            </a:pPr>
            <a:r>
              <a:rPr>
                <a:solidFill>
                  <a:srgbClr val="5A5F5E"/>
                </a:solidFill>
              </a:rPr>
              <a:t>Your affiliation</a:t>
            </a:r>
          </a:p>
          <a:p>
            <a:pPr defTabSz="457200">
              <a:defRPr sz="3000">
                <a:solidFill>
                  <a:srgbClr val="000000"/>
                </a:solidFill>
                <a:latin typeface="+mn-lt"/>
                <a:ea typeface="+mn-ea"/>
                <a:cs typeface="+mn-cs"/>
                <a:sym typeface="Helvetica Neue"/>
              </a:defRPr>
            </a:pPr>
            <a:r>
              <a:rPr>
                <a:solidFill>
                  <a:srgbClr val="0A5694"/>
                </a:solidFill>
                <a:hlinkClick r:id="" action="ppaction://noaction"/>
              </a:rPr>
              <a:t>Your Webpage</a:t>
            </a:r>
          </a:p>
        </p:txBody>
      </p:sp>
      <p:sp>
        <p:nvSpPr>
          <p:cNvPr id="6" name="大標題文字"/>
          <p:cNvSpPr txBox="1">
            <a:spLocks noGrp="1"/>
          </p:cNvSpPr>
          <p:nvPr>
            <p:ph type="title"/>
          </p:nvPr>
        </p:nvSpPr>
        <p:spPr>
          <a:xfrm>
            <a:off x="773350" y="1733550"/>
            <a:ext cx="11458100" cy="1996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大標題文字</a:t>
            </a:r>
          </a:p>
        </p:txBody>
      </p:sp>
      <p:sp>
        <p:nvSpPr>
          <p:cNvPr id="7" name="內文層級一…"/>
          <p:cNvSpPr txBox="1">
            <a:spLocks noGrp="1"/>
          </p:cNvSpPr>
          <p:nvPr>
            <p:ph type="body" idx="1"/>
          </p:nvPr>
        </p:nvSpPr>
        <p:spPr>
          <a:xfrm>
            <a:off x="355599" y="5270500"/>
            <a:ext cx="12293601" cy="129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內文層級一</a:t>
            </a:r>
          </a:p>
          <a:p>
            <a:pPr lvl="1"/>
            <a:r>
              <a:t>內文層級二</a:t>
            </a:r>
          </a:p>
          <a:p>
            <a:pPr lvl="2"/>
            <a:r>
              <a:t>內文層級三</a:t>
            </a:r>
          </a:p>
          <a:p>
            <a:pPr lvl="3"/>
            <a:r>
              <a:t>內文層級四</a:t>
            </a:r>
          </a:p>
          <a:p>
            <a:pPr lvl="4"/>
            <a:r>
              <a:t>內文層級五</a:t>
            </a:r>
          </a:p>
        </p:txBody>
      </p:sp>
      <p:sp>
        <p:nvSpPr>
          <p:cNvPr id="8" name="幻燈片編號"/>
          <p:cNvSpPr txBox="1">
            <a:spLocks noGrp="1"/>
          </p:cNvSpPr>
          <p:nvPr>
            <p:ph type="sldNum" sz="quarter" idx="2"/>
          </p:nvPr>
        </p:nvSpPr>
        <p:spPr>
          <a:xfrm>
            <a:off x="6325920" y="9271000"/>
            <a:ext cx="340260" cy="324511"/>
          </a:xfrm>
          <a:prstGeom prst="rect">
            <a:avLst/>
          </a:prstGeom>
          <a:ln w="12700">
            <a:miter lim="400000"/>
          </a:ln>
        </p:spPr>
        <p:txBody>
          <a:bodyPr wrap="none" lIns="50800" tIns="50800" rIns="50800" bIns="50800">
            <a:normAutofit/>
          </a:bodyPr>
          <a:lstStyle>
            <a:lvl1pPr algn="ctr">
              <a:defRPr sz="1600">
                <a:solidFill>
                  <a:srgbClr val="535353"/>
                </a:solidFill>
                <a:latin typeface="+mn-lt"/>
                <a:ea typeface="+mn-ea"/>
                <a:cs typeface="+mn-cs"/>
                <a:sym typeface="Helvetica Neu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9pPr>
    </p:titleStyle>
    <p:body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2824">
              <a:srgbClr val="ECECEC"/>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asted-image.png" descr="pasted-image.png"/>
          <p:cNvPicPr>
            <a:picLocks noChangeAspect="1"/>
          </p:cNvPicPr>
          <p:nvPr/>
        </p:nvPicPr>
        <p:blipFill>
          <a:blip r:embed="rId6"/>
          <a:stretch>
            <a:fillRect/>
          </a:stretch>
        </p:blipFill>
        <p:spPr>
          <a:xfrm>
            <a:off x="687950" y="217680"/>
            <a:ext cx="2370215" cy="2298980"/>
          </a:xfrm>
          <a:prstGeom prst="rect">
            <a:avLst/>
          </a:prstGeom>
          <a:ln w="12700">
            <a:miter lim="400000"/>
          </a:ln>
        </p:spPr>
      </p:pic>
      <p:sp>
        <p:nvSpPr>
          <p:cNvPr id="3" name="矩形"/>
          <p:cNvSpPr txBox="1"/>
          <p:nvPr/>
        </p:nvSpPr>
        <p:spPr>
          <a:xfrm>
            <a:off x="773350" y="6475983"/>
            <a:ext cx="7488751" cy="2058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5A5F5E"/>
                </a:solidFill>
                <a:latin typeface="Helvetica Neue Thin"/>
                <a:ea typeface="Helvetica Neue Thin"/>
                <a:cs typeface="Helvetica Neue Thin"/>
                <a:sym typeface="Helvetica Neue Thin"/>
              </a:defRPr>
            </a:pPr>
            <a:endParaRPr/>
          </a:p>
        </p:txBody>
      </p:sp>
      <p:sp>
        <p:nvSpPr>
          <p:cNvPr id="4" name="Your Name"/>
          <p:cNvSpPr txBox="1"/>
          <p:nvPr/>
        </p:nvSpPr>
        <p:spPr>
          <a:xfrm>
            <a:off x="774700" y="4432300"/>
            <a:ext cx="11458002" cy="711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457200">
              <a:defRPr sz="3000">
                <a:solidFill>
                  <a:srgbClr val="5A5F5E"/>
                </a:solidFill>
                <a:latin typeface="+mn-lt"/>
                <a:ea typeface="+mn-ea"/>
                <a:cs typeface="+mn-cs"/>
                <a:sym typeface="Helvetica Neue"/>
              </a:defRPr>
            </a:lvl1pPr>
          </a:lstStyle>
          <a:p>
            <a:pPr>
              <a:defRPr>
                <a:solidFill>
                  <a:srgbClr val="000000"/>
                </a:solidFill>
              </a:defRPr>
            </a:pPr>
            <a:r>
              <a:rPr>
                <a:solidFill>
                  <a:srgbClr val="5A5F5E"/>
                </a:solidFill>
              </a:rPr>
              <a:t>Your Name</a:t>
            </a:r>
          </a:p>
        </p:txBody>
      </p:sp>
      <p:sp>
        <p:nvSpPr>
          <p:cNvPr id="5" name="Your affiliation…"/>
          <p:cNvSpPr txBox="1"/>
          <p:nvPr/>
        </p:nvSpPr>
        <p:spPr>
          <a:xfrm>
            <a:off x="774700" y="6985000"/>
            <a:ext cx="11455400" cy="2645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000000"/>
                </a:solidFill>
                <a:latin typeface="+mn-lt"/>
                <a:ea typeface="+mn-ea"/>
                <a:cs typeface="+mn-cs"/>
                <a:sym typeface="Helvetica Neue"/>
              </a:defRPr>
            </a:pPr>
            <a:r>
              <a:rPr>
                <a:solidFill>
                  <a:srgbClr val="5A5F5E"/>
                </a:solidFill>
              </a:rPr>
              <a:t>Your affiliation</a:t>
            </a:r>
          </a:p>
          <a:p>
            <a:pPr defTabSz="457200">
              <a:defRPr sz="3000">
                <a:solidFill>
                  <a:srgbClr val="000000"/>
                </a:solidFill>
                <a:latin typeface="+mn-lt"/>
                <a:ea typeface="+mn-ea"/>
                <a:cs typeface="+mn-cs"/>
                <a:sym typeface="Helvetica Neue"/>
              </a:defRPr>
            </a:pPr>
            <a:r>
              <a:rPr>
                <a:solidFill>
                  <a:srgbClr val="0A5694"/>
                </a:solidFill>
                <a:hlinkClick r:id="" action="ppaction://noaction"/>
              </a:rPr>
              <a:t>Your Webpage</a:t>
            </a:r>
          </a:p>
        </p:txBody>
      </p:sp>
      <p:sp>
        <p:nvSpPr>
          <p:cNvPr id="6" name="大標題文字"/>
          <p:cNvSpPr txBox="1">
            <a:spLocks noGrp="1"/>
          </p:cNvSpPr>
          <p:nvPr>
            <p:ph type="title"/>
          </p:nvPr>
        </p:nvSpPr>
        <p:spPr>
          <a:xfrm>
            <a:off x="773350" y="1733550"/>
            <a:ext cx="11458100" cy="1996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大標題文字</a:t>
            </a:r>
          </a:p>
        </p:txBody>
      </p:sp>
      <p:sp>
        <p:nvSpPr>
          <p:cNvPr id="7" name="內文層級一…"/>
          <p:cNvSpPr txBox="1">
            <a:spLocks noGrp="1"/>
          </p:cNvSpPr>
          <p:nvPr>
            <p:ph type="body" idx="1"/>
          </p:nvPr>
        </p:nvSpPr>
        <p:spPr>
          <a:xfrm>
            <a:off x="355599" y="5270500"/>
            <a:ext cx="12293601" cy="129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內文層級一</a:t>
            </a:r>
          </a:p>
          <a:p>
            <a:pPr lvl="1"/>
            <a:r>
              <a:t>內文層級二</a:t>
            </a:r>
          </a:p>
          <a:p>
            <a:pPr lvl="2"/>
            <a:r>
              <a:t>內文層級三</a:t>
            </a:r>
          </a:p>
          <a:p>
            <a:pPr lvl="3"/>
            <a:r>
              <a:t>內文層級四</a:t>
            </a:r>
          </a:p>
          <a:p>
            <a:pPr lvl="4"/>
            <a:r>
              <a:t>內文層級五</a:t>
            </a:r>
          </a:p>
        </p:txBody>
      </p:sp>
      <p:sp>
        <p:nvSpPr>
          <p:cNvPr id="8" name="幻燈片編號"/>
          <p:cNvSpPr txBox="1">
            <a:spLocks noGrp="1"/>
          </p:cNvSpPr>
          <p:nvPr>
            <p:ph type="sldNum" sz="quarter" idx="2"/>
          </p:nvPr>
        </p:nvSpPr>
        <p:spPr>
          <a:xfrm>
            <a:off x="6325920" y="9271000"/>
            <a:ext cx="340260" cy="324511"/>
          </a:xfrm>
          <a:prstGeom prst="rect">
            <a:avLst/>
          </a:prstGeom>
          <a:ln w="12700">
            <a:miter lim="400000"/>
          </a:ln>
        </p:spPr>
        <p:txBody>
          <a:bodyPr wrap="none" lIns="50800" tIns="50800" rIns="50800" bIns="50800">
            <a:normAutofit/>
          </a:bodyPr>
          <a:lstStyle>
            <a:lvl1pPr algn="ctr">
              <a:defRPr sz="1600">
                <a:solidFill>
                  <a:srgbClr val="535353"/>
                </a:solidFill>
                <a:latin typeface="+mn-lt"/>
                <a:ea typeface="+mn-ea"/>
                <a:cs typeface="+mn-cs"/>
                <a:sym typeface="Helvetica Neue"/>
              </a:defRPr>
            </a:lvl1pPr>
          </a:lstStyle>
          <a:p>
            <a:fld id="{86CB4B4D-7CA3-9044-876B-883B54F8677D}" type="slidenum">
              <a:t>‹#›</a:t>
            </a:fld>
            <a:endParaRPr/>
          </a:p>
        </p:txBody>
      </p:sp>
    </p:spTree>
    <p:extLst>
      <p:ext uri="{BB962C8B-B14F-4D97-AF65-F5344CB8AC3E}">
        <p14:creationId xmlns:p14="http://schemas.microsoft.com/office/powerpoint/2010/main" val="511200597"/>
      </p:ext>
    </p:extLst>
  </p:cSld>
  <p:clrMap bg1="dk1" tx1="lt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spd="med"/>
  <p:txStyles>
    <p:title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9pPr>
    </p:titleStyle>
    <p:body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rikdifos/credit-card-approval-predi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N Template"/>
          <p:cNvSpPr txBox="1">
            <a:spLocks noGrp="1"/>
          </p:cNvSpPr>
          <p:nvPr>
            <p:ph type="body" idx="21"/>
          </p:nvPr>
        </p:nvSpPr>
        <p:spPr>
          <a:xfrm>
            <a:off x="773350" y="2649953"/>
            <a:ext cx="11458100" cy="1760787"/>
          </a:xfrm>
          <a:prstGeom prst="rect">
            <a:avLst/>
          </a:prstGeom>
        </p:spPr>
        <p:txBody>
          <a:bodyPr>
            <a:normAutofit lnSpcReduction="10000"/>
          </a:bodyPr>
          <a:lstStyle/>
          <a:p>
            <a:r>
              <a:rPr lang="en-US" altLang="zh-TW" dirty="0"/>
              <a:t>Risk Radar : </a:t>
            </a:r>
          </a:p>
          <a:p>
            <a:r>
              <a:rPr lang="en-US" altLang="zh-TW" dirty="0"/>
              <a:t>Forecasting Credit Card Default</a:t>
            </a:r>
            <a:endParaRPr lang="en-US" dirty="0"/>
          </a:p>
        </p:txBody>
      </p:sp>
      <p:pic>
        <p:nvPicPr>
          <p:cNvPr id="4" name="圖片 3">
            <a:extLst>
              <a:ext uri="{FF2B5EF4-FFF2-40B4-BE49-F238E27FC236}">
                <a16:creationId xmlns:a16="http://schemas.microsoft.com/office/drawing/2014/main" id="{4E83930F-A544-45B7-B979-953C3901F310}"/>
              </a:ext>
            </a:extLst>
          </p:cNvPr>
          <p:cNvPicPr>
            <a:picLocks noChangeAspect="1"/>
          </p:cNvPicPr>
          <p:nvPr/>
        </p:nvPicPr>
        <p:blipFill>
          <a:blip r:embed="rId2"/>
          <a:stretch>
            <a:fillRect/>
          </a:stretch>
        </p:blipFill>
        <p:spPr>
          <a:xfrm>
            <a:off x="618166" y="4410741"/>
            <a:ext cx="6916692" cy="4279610"/>
          </a:xfrm>
          <a:prstGeom prst="rect">
            <a:avLst/>
          </a:prstGeom>
        </p:spPr>
      </p:pic>
      <p:sp>
        <p:nvSpPr>
          <p:cNvPr id="2" name="文字方塊 1">
            <a:extLst>
              <a:ext uri="{FF2B5EF4-FFF2-40B4-BE49-F238E27FC236}">
                <a16:creationId xmlns:a16="http://schemas.microsoft.com/office/drawing/2014/main" id="{FC03DE4B-1D83-4F51-A8B1-9723DAEF8BEF}"/>
              </a:ext>
            </a:extLst>
          </p:cNvPr>
          <p:cNvSpPr txBox="1"/>
          <p:nvPr/>
        </p:nvSpPr>
        <p:spPr>
          <a:xfrm>
            <a:off x="773350" y="4410740"/>
            <a:ext cx="2971799" cy="6589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TW"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rPr>
              <a:t>Ting </a:t>
            </a:r>
            <a:r>
              <a:rPr kumimoji="0" lang="en-US" altLang="zh-TW" sz="3200" b="1" i="0" u="none" strike="noStrike" cap="none" spc="0" normalizeH="0" baseline="0" dirty="0" err="1">
                <a:ln>
                  <a:noFill/>
                </a:ln>
                <a:solidFill>
                  <a:schemeClr val="bg2">
                    <a:lumMod val="75000"/>
                  </a:schemeClr>
                </a:solidFill>
                <a:effectLst/>
                <a:uFillTx/>
                <a:latin typeface="Helvetica Neue Light"/>
                <a:ea typeface="Helvetica Neue Light"/>
                <a:cs typeface="Helvetica Neue Light"/>
                <a:sym typeface="Helvetica Neue Light"/>
              </a:rPr>
              <a:t>Siou</a:t>
            </a:r>
            <a:r>
              <a:rPr kumimoji="0" lang="en-US" altLang="zh-TW"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rPr>
              <a:t> Chen</a:t>
            </a:r>
            <a:endParaRPr kumimoji="0" lang="zh-TW" altLang="en-US"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endParaRPr>
          </a:p>
        </p:txBody>
      </p:sp>
      <p:sp>
        <p:nvSpPr>
          <p:cNvPr id="6" name="20240125 IDA Template Keynote.key">
            <a:extLst>
              <a:ext uri="{FF2B5EF4-FFF2-40B4-BE49-F238E27FC236}">
                <a16:creationId xmlns:a16="http://schemas.microsoft.com/office/drawing/2014/main" id="{D7638344-7DB4-4787-B3EC-58CDCDFB8953}"/>
              </a:ext>
            </a:extLst>
          </p:cNvPr>
          <p:cNvSpPr txBox="1"/>
          <p:nvPr/>
        </p:nvSpPr>
        <p:spPr>
          <a:xfrm>
            <a:off x="8115984" y="9237870"/>
            <a:ext cx="4888816" cy="371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a:bodyPr>
          <a:lstStyle>
            <a:lvl1pPr>
              <a:defRPr sz="1500"/>
            </a:lvl1pPr>
          </a:lstStyle>
          <a:p>
            <a:r>
              <a:rPr lang="en-US" dirty="0"/>
              <a:t>20241209 </a:t>
            </a:r>
            <a:r>
              <a:rPr lang="en-US" altLang="zh-TW" dirty="0"/>
              <a:t>Risk Radar : Forecasting Credit Card Default</a:t>
            </a:r>
          </a:p>
          <a:p>
            <a:endParaRPr lang="en-US" altLang="zh-TW" dirty="0"/>
          </a:p>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10</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Motivate your presentation on 3-10 slides…">
            <a:extLst>
              <a:ext uri="{FF2B5EF4-FFF2-40B4-BE49-F238E27FC236}">
                <a16:creationId xmlns:a16="http://schemas.microsoft.com/office/drawing/2014/main" id="{9A968231-F7B9-47F8-A2B0-1DA52A38A71E}"/>
              </a:ext>
            </a:extLst>
          </p:cNvPr>
          <p:cNvSpPr txBox="1">
            <a:spLocks noGrp="1"/>
          </p:cNvSpPr>
          <p:nvPr>
            <p:ph type="body" idx="23"/>
          </p:nvPr>
        </p:nvSpPr>
        <p:spPr>
          <a:xfrm>
            <a:off x="761999" y="1581811"/>
            <a:ext cx="11467783" cy="6280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Categorical variable </a:t>
            </a:r>
          </a:p>
        </p:txBody>
      </p:sp>
      <p:pic>
        <p:nvPicPr>
          <p:cNvPr id="3" name="圖片 2">
            <a:extLst>
              <a:ext uri="{FF2B5EF4-FFF2-40B4-BE49-F238E27FC236}">
                <a16:creationId xmlns:a16="http://schemas.microsoft.com/office/drawing/2014/main" id="{21B377CA-2923-451D-B4B9-EB0A77FCB8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2470"/>
          <a:stretch/>
        </p:blipFill>
        <p:spPr>
          <a:xfrm>
            <a:off x="588671" y="2529534"/>
            <a:ext cx="11641111" cy="2884293"/>
          </a:xfrm>
          <a:prstGeom prst="rect">
            <a:avLst/>
          </a:prstGeom>
        </p:spPr>
      </p:pic>
      <p:pic>
        <p:nvPicPr>
          <p:cNvPr id="4" name="圖片 3">
            <a:extLst>
              <a:ext uri="{FF2B5EF4-FFF2-40B4-BE49-F238E27FC236}">
                <a16:creationId xmlns:a16="http://schemas.microsoft.com/office/drawing/2014/main" id="{56E87DD4-520D-421D-B4D9-9CC137767C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06" b="11887"/>
          <a:stretch/>
        </p:blipFill>
        <p:spPr>
          <a:xfrm>
            <a:off x="7199083" y="5535766"/>
            <a:ext cx="4223670" cy="3577774"/>
          </a:xfrm>
          <a:prstGeom prst="rect">
            <a:avLst/>
          </a:prstGeom>
        </p:spPr>
      </p:pic>
    </p:spTree>
    <p:extLst>
      <p:ext uri="{BB962C8B-B14F-4D97-AF65-F5344CB8AC3E}">
        <p14:creationId xmlns:p14="http://schemas.microsoft.com/office/powerpoint/2010/main" val="33271326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11</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Motivate your presentation on 3-10 slides…">
            <a:extLst>
              <a:ext uri="{FF2B5EF4-FFF2-40B4-BE49-F238E27FC236}">
                <a16:creationId xmlns:a16="http://schemas.microsoft.com/office/drawing/2014/main" id="{9A968231-F7B9-47F8-A2B0-1DA52A38A71E}"/>
              </a:ext>
            </a:extLst>
          </p:cNvPr>
          <p:cNvSpPr txBox="1">
            <a:spLocks noGrp="1"/>
          </p:cNvSpPr>
          <p:nvPr>
            <p:ph type="body" idx="23"/>
          </p:nvPr>
        </p:nvSpPr>
        <p:spPr>
          <a:xfrm>
            <a:off x="761999" y="1581811"/>
            <a:ext cx="11467783" cy="6280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Continuous variable </a:t>
            </a:r>
          </a:p>
        </p:txBody>
      </p:sp>
      <p:pic>
        <p:nvPicPr>
          <p:cNvPr id="6" name="圖片 5">
            <a:extLst>
              <a:ext uri="{FF2B5EF4-FFF2-40B4-BE49-F238E27FC236}">
                <a16:creationId xmlns:a16="http://schemas.microsoft.com/office/drawing/2014/main" id="{9282A66D-041C-4BFD-8617-21C51C5AC0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428" y="2250520"/>
            <a:ext cx="12133943" cy="6741080"/>
          </a:xfrm>
          <a:prstGeom prst="rect">
            <a:avLst/>
          </a:prstGeom>
        </p:spPr>
      </p:pic>
    </p:spTree>
    <p:extLst>
      <p:ext uri="{BB962C8B-B14F-4D97-AF65-F5344CB8AC3E}">
        <p14:creationId xmlns:p14="http://schemas.microsoft.com/office/powerpoint/2010/main" val="227097725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12</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Motivate your presentation on 3-10 slides…">
            <a:extLst>
              <a:ext uri="{FF2B5EF4-FFF2-40B4-BE49-F238E27FC236}">
                <a16:creationId xmlns:a16="http://schemas.microsoft.com/office/drawing/2014/main" id="{9A968231-F7B9-47F8-A2B0-1DA52A38A71E}"/>
              </a:ext>
            </a:extLst>
          </p:cNvPr>
          <p:cNvSpPr txBox="1">
            <a:spLocks noGrp="1"/>
          </p:cNvSpPr>
          <p:nvPr>
            <p:ph type="body" idx="23"/>
          </p:nvPr>
        </p:nvSpPr>
        <p:spPr>
          <a:xfrm>
            <a:off x="775017" y="1301705"/>
            <a:ext cx="11467783" cy="6280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STATUS/DEFAULT </a:t>
            </a:r>
            <a:r>
              <a:rPr lang="en-US" sz="3200" dirty="0" err="1"/>
              <a:t>v.s</a:t>
            </a:r>
            <a:r>
              <a:rPr lang="en-US" sz="3200" dirty="0"/>
              <a:t>. continuous variables.</a:t>
            </a:r>
          </a:p>
        </p:txBody>
      </p:sp>
      <p:pic>
        <p:nvPicPr>
          <p:cNvPr id="8" name="圖片 7">
            <a:extLst>
              <a:ext uri="{FF2B5EF4-FFF2-40B4-BE49-F238E27FC236}">
                <a16:creationId xmlns:a16="http://schemas.microsoft.com/office/drawing/2014/main" id="{E407F71B-EBE5-4AF6-83F0-BE028AE740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017" y="1929762"/>
            <a:ext cx="11214068" cy="3738022"/>
          </a:xfrm>
          <a:prstGeom prst="rect">
            <a:avLst/>
          </a:prstGeom>
        </p:spPr>
      </p:pic>
      <p:sp>
        <p:nvSpPr>
          <p:cNvPr id="9" name="橢圓 8">
            <a:extLst>
              <a:ext uri="{FF2B5EF4-FFF2-40B4-BE49-F238E27FC236}">
                <a16:creationId xmlns:a16="http://schemas.microsoft.com/office/drawing/2014/main" id="{B83A138B-5466-4620-ADF4-70438241F97E}"/>
              </a:ext>
            </a:extLst>
          </p:cNvPr>
          <p:cNvSpPr/>
          <p:nvPr/>
        </p:nvSpPr>
        <p:spPr>
          <a:xfrm>
            <a:off x="992732" y="2293005"/>
            <a:ext cx="3515100" cy="1604859"/>
          </a:xfrm>
          <a:prstGeom prst="ellipse">
            <a:avLst/>
          </a:prstGeom>
          <a:noFill/>
          <a:ln w="285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
        <p:nvSpPr>
          <p:cNvPr id="17" name="橢圓 16">
            <a:extLst>
              <a:ext uri="{FF2B5EF4-FFF2-40B4-BE49-F238E27FC236}">
                <a16:creationId xmlns:a16="http://schemas.microsoft.com/office/drawing/2014/main" id="{F20AD6E9-1ECA-46ED-9899-1B3C111D8B9E}"/>
              </a:ext>
            </a:extLst>
          </p:cNvPr>
          <p:cNvSpPr/>
          <p:nvPr/>
        </p:nvSpPr>
        <p:spPr>
          <a:xfrm>
            <a:off x="8723890" y="2293375"/>
            <a:ext cx="3265195" cy="1604858"/>
          </a:xfrm>
          <a:prstGeom prst="ellipse">
            <a:avLst/>
          </a:prstGeom>
          <a:noFill/>
          <a:ln w="285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pic>
        <p:nvPicPr>
          <p:cNvPr id="3" name="圖片 2">
            <a:extLst>
              <a:ext uri="{FF2B5EF4-FFF2-40B4-BE49-F238E27FC236}">
                <a16:creationId xmlns:a16="http://schemas.microsoft.com/office/drawing/2014/main" id="{93D2B12E-9991-4B1B-90B0-D71FA4C40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017" y="5814865"/>
            <a:ext cx="11176764" cy="3725588"/>
          </a:xfrm>
          <a:prstGeom prst="rect">
            <a:avLst/>
          </a:prstGeom>
        </p:spPr>
      </p:pic>
    </p:spTree>
    <p:extLst>
      <p:ext uri="{BB962C8B-B14F-4D97-AF65-F5344CB8AC3E}">
        <p14:creationId xmlns:p14="http://schemas.microsoft.com/office/powerpoint/2010/main" val="64013413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13</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Motivate your presentation on 3-10 slides…">
            <a:extLst>
              <a:ext uri="{FF2B5EF4-FFF2-40B4-BE49-F238E27FC236}">
                <a16:creationId xmlns:a16="http://schemas.microsoft.com/office/drawing/2014/main" id="{9A968231-F7B9-47F8-A2B0-1DA52A38A71E}"/>
              </a:ext>
            </a:extLst>
          </p:cNvPr>
          <p:cNvSpPr txBox="1">
            <a:spLocks noGrp="1"/>
          </p:cNvSpPr>
          <p:nvPr>
            <p:ph type="body" idx="23"/>
          </p:nvPr>
        </p:nvSpPr>
        <p:spPr>
          <a:xfrm>
            <a:off x="761999" y="1581811"/>
            <a:ext cx="11467783" cy="6280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 Stacked Bar Chart of STATUS by MONTHS BALANCE</a:t>
            </a:r>
          </a:p>
        </p:txBody>
      </p:sp>
      <p:pic>
        <p:nvPicPr>
          <p:cNvPr id="4" name="圖片 3">
            <a:extLst>
              <a:ext uri="{FF2B5EF4-FFF2-40B4-BE49-F238E27FC236}">
                <a16:creationId xmlns:a16="http://schemas.microsoft.com/office/drawing/2014/main" id="{B8C77A3B-7DC8-40BD-AD10-E1AAA3A756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8002" y="2419824"/>
            <a:ext cx="9373307" cy="6248872"/>
          </a:xfrm>
          <a:prstGeom prst="rect">
            <a:avLst/>
          </a:prstGeom>
        </p:spPr>
      </p:pic>
      <p:sp>
        <p:nvSpPr>
          <p:cNvPr id="5" name="橢圓 4">
            <a:extLst>
              <a:ext uri="{FF2B5EF4-FFF2-40B4-BE49-F238E27FC236}">
                <a16:creationId xmlns:a16="http://schemas.microsoft.com/office/drawing/2014/main" id="{24F15AF9-5DC4-4793-8F70-5F6EFBBB6B0A}"/>
              </a:ext>
            </a:extLst>
          </p:cNvPr>
          <p:cNvSpPr/>
          <p:nvPr/>
        </p:nvSpPr>
        <p:spPr>
          <a:xfrm>
            <a:off x="10027168" y="2914163"/>
            <a:ext cx="957943" cy="508000"/>
          </a:xfrm>
          <a:prstGeom prst="ellipse">
            <a:avLst/>
          </a:prstGeom>
          <a:noFill/>
          <a:ln w="28575" cap="flat">
            <a:solidFill>
              <a:schemeClr val="tx1">
                <a:lumMod val="40000"/>
                <a:lumOff val="6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9253855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14</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Result - Confusion matrix</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8" name="圖片 7">
            <a:extLst>
              <a:ext uri="{FF2B5EF4-FFF2-40B4-BE49-F238E27FC236}">
                <a16:creationId xmlns:a16="http://schemas.microsoft.com/office/drawing/2014/main" id="{9BE6E808-4E01-4DB3-8EB1-7D66185D0F05}"/>
              </a:ext>
            </a:extLst>
          </p:cNvPr>
          <p:cNvPicPr>
            <a:picLocks noChangeAspect="1"/>
          </p:cNvPicPr>
          <p:nvPr/>
        </p:nvPicPr>
        <p:blipFill rotWithShape="1">
          <a:blip r:embed="rId2">
            <a:extLst>
              <a:ext uri="{28A0092B-C50C-407E-A947-70E740481C1C}">
                <a14:useLocalDpi xmlns:a14="http://schemas.microsoft.com/office/drawing/2010/main" val="0"/>
              </a:ext>
            </a:extLst>
          </a:blip>
          <a:srcRect l="3850" t="7791" r="6019" b="3174"/>
          <a:stretch/>
        </p:blipFill>
        <p:spPr>
          <a:xfrm>
            <a:off x="6810146" y="1478817"/>
            <a:ext cx="3972326" cy="3924000"/>
          </a:xfrm>
          <a:prstGeom prst="rect">
            <a:avLst/>
          </a:prstGeom>
        </p:spPr>
      </p:pic>
      <p:pic>
        <p:nvPicPr>
          <p:cNvPr id="10" name="圖片 9">
            <a:extLst>
              <a:ext uri="{FF2B5EF4-FFF2-40B4-BE49-F238E27FC236}">
                <a16:creationId xmlns:a16="http://schemas.microsoft.com/office/drawing/2014/main" id="{7A3DB483-AA7A-40C3-B832-3C2AD7EBEA6D}"/>
              </a:ext>
            </a:extLst>
          </p:cNvPr>
          <p:cNvPicPr>
            <a:picLocks noChangeAspect="1"/>
          </p:cNvPicPr>
          <p:nvPr/>
        </p:nvPicPr>
        <p:blipFill rotWithShape="1">
          <a:blip r:embed="rId3">
            <a:extLst>
              <a:ext uri="{28A0092B-C50C-407E-A947-70E740481C1C}">
                <a14:useLocalDpi xmlns:a14="http://schemas.microsoft.com/office/drawing/2010/main" val="0"/>
              </a:ext>
            </a:extLst>
          </a:blip>
          <a:srcRect l="2397" t="5883" r="4518" b="2716"/>
          <a:stretch/>
        </p:blipFill>
        <p:spPr>
          <a:xfrm>
            <a:off x="2393220" y="1478817"/>
            <a:ext cx="3994484" cy="3922295"/>
          </a:xfrm>
          <a:prstGeom prst="rect">
            <a:avLst/>
          </a:prstGeom>
        </p:spPr>
      </p:pic>
      <p:pic>
        <p:nvPicPr>
          <p:cNvPr id="12" name="圖片 11">
            <a:extLst>
              <a:ext uri="{FF2B5EF4-FFF2-40B4-BE49-F238E27FC236}">
                <a16:creationId xmlns:a16="http://schemas.microsoft.com/office/drawing/2014/main" id="{1D4AC239-B32D-42CC-AF67-E3F6754500B1}"/>
              </a:ext>
            </a:extLst>
          </p:cNvPr>
          <p:cNvPicPr>
            <a:picLocks noChangeAspect="1"/>
          </p:cNvPicPr>
          <p:nvPr/>
        </p:nvPicPr>
        <p:blipFill rotWithShape="1">
          <a:blip r:embed="rId4">
            <a:extLst>
              <a:ext uri="{28A0092B-C50C-407E-A947-70E740481C1C}">
                <a14:useLocalDpi xmlns:a14="http://schemas.microsoft.com/office/drawing/2010/main" val="0"/>
              </a:ext>
            </a:extLst>
          </a:blip>
          <a:srcRect l="3304" t="6449" r="4517" b="3271"/>
          <a:stretch/>
        </p:blipFill>
        <p:spPr>
          <a:xfrm>
            <a:off x="2393220" y="5401112"/>
            <a:ext cx="4006597" cy="3924000"/>
          </a:xfrm>
          <a:prstGeom prst="rect">
            <a:avLst/>
          </a:prstGeom>
        </p:spPr>
      </p:pic>
      <p:pic>
        <p:nvPicPr>
          <p:cNvPr id="14" name="圖片 13">
            <a:extLst>
              <a:ext uri="{FF2B5EF4-FFF2-40B4-BE49-F238E27FC236}">
                <a16:creationId xmlns:a16="http://schemas.microsoft.com/office/drawing/2014/main" id="{6600A59D-968A-4504-B3CD-9FEFFE1CEA50}"/>
              </a:ext>
            </a:extLst>
          </p:cNvPr>
          <p:cNvPicPr>
            <a:picLocks noChangeAspect="1"/>
          </p:cNvPicPr>
          <p:nvPr/>
        </p:nvPicPr>
        <p:blipFill rotWithShape="1">
          <a:blip r:embed="rId5">
            <a:extLst>
              <a:ext uri="{28A0092B-C50C-407E-A947-70E740481C1C}">
                <a14:useLocalDpi xmlns:a14="http://schemas.microsoft.com/office/drawing/2010/main" val="0"/>
              </a:ext>
            </a:extLst>
          </a:blip>
          <a:srcRect l="4287" t="7164" r="4914" b="3144"/>
          <a:stretch/>
        </p:blipFill>
        <p:spPr>
          <a:xfrm>
            <a:off x="6810146" y="5401112"/>
            <a:ext cx="3972326" cy="3924000"/>
          </a:xfrm>
          <a:prstGeom prst="rect">
            <a:avLst/>
          </a:prstGeom>
        </p:spPr>
      </p:pic>
      <p:sp>
        <p:nvSpPr>
          <p:cNvPr id="15" name="橢圓 14">
            <a:extLst>
              <a:ext uri="{FF2B5EF4-FFF2-40B4-BE49-F238E27FC236}">
                <a16:creationId xmlns:a16="http://schemas.microsoft.com/office/drawing/2014/main" id="{60CD9549-3B10-481C-A4E5-A26239AB7A78}"/>
              </a:ext>
            </a:extLst>
          </p:cNvPr>
          <p:cNvSpPr/>
          <p:nvPr/>
        </p:nvSpPr>
        <p:spPr>
          <a:xfrm>
            <a:off x="2611125" y="3487836"/>
            <a:ext cx="1684421" cy="1672389"/>
          </a:xfrm>
          <a:prstGeom prst="ellipse">
            <a:avLst/>
          </a:prstGeom>
          <a:noFill/>
          <a:ln w="38100" cap="flat">
            <a:solidFill>
              <a:schemeClr val="tx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zh-TW" altLang="en-US"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endParaRPr>
          </a:p>
        </p:txBody>
      </p:sp>
      <p:sp>
        <p:nvSpPr>
          <p:cNvPr id="21" name="文字方塊 20">
            <a:extLst>
              <a:ext uri="{FF2B5EF4-FFF2-40B4-BE49-F238E27FC236}">
                <a16:creationId xmlns:a16="http://schemas.microsoft.com/office/drawing/2014/main" id="{A8F36EC7-60C4-4359-92E6-7057B7B01C25}"/>
              </a:ext>
            </a:extLst>
          </p:cNvPr>
          <p:cNvSpPr txBox="1"/>
          <p:nvPr/>
        </p:nvSpPr>
        <p:spPr>
          <a:xfrm>
            <a:off x="6821225" y="5445740"/>
            <a:ext cx="3972326" cy="461665"/>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2400"/>
            </a:lvl1pPr>
          </a:lstStyle>
          <a:p>
            <a:r>
              <a:rPr lang="en-US" altLang="zh-TW" dirty="0" err="1"/>
              <a:t>XGBoost</a:t>
            </a:r>
            <a:endParaRPr lang="en-US" altLang="zh-TW" dirty="0"/>
          </a:p>
        </p:txBody>
      </p:sp>
      <p:sp>
        <p:nvSpPr>
          <p:cNvPr id="23" name="文字方塊 22">
            <a:extLst>
              <a:ext uri="{FF2B5EF4-FFF2-40B4-BE49-F238E27FC236}">
                <a16:creationId xmlns:a16="http://schemas.microsoft.com/office/drawing/2014/main" id="{51C12635-3DB4-4148-A064-1B60044374A3}"/>
              </a:ext>
            </a:extLst>
          </p:cNvPr>
          <p:cNvSpPr txBox="1"/>
          <p:nvPr/>
        </p:nvSpPr>
        <p:spPr>
          <a:xfrm>
            <a:off x="2393220" y="1282223"/>
            <a:ext cx="3994484" cy="461665"/>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Logistic regression</a:t>
            </a:r>
          </a:p>
        </p:txBody>
      </p:sp>
      <p:sp>
        <p:nvSpPr>
          <p:cNvPr id="24" name="文字方塊 23">
            <a:extLst>
              <a:ext uri="{FF2B5EF4-FFF2-40B4-BE49-F238E27FC236}">
                <a16:creationId xmlns:a16="http://schemas.microsoft.com/office/drawing/2014/main" id="{3EDD47B8-FEFA-4753-B560-D684229464B2}"/>
              </a:ext>
            </a:extLst>
          </p:cNvPr>
          <p:cNvSpPr txBox="1"/>
          <p:nvPr/>
        </p:nvSpPr>
        <p:spPr>
          <a:xfrm>
            <a:off x="6810146" y="1282223"/>
            <a:ext cx="3994484" cy="461665"/>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Decision tree</a:t>
            </a:r>
          </a:p>
        </p:txBody>
      </p:sp>
      <p:sp>
        <p:nvSpPr>
          <p:cNvPr id="25" name="文字方塊 24">
            <a:extLst>
              <a:ext uri="{FF2B5EF4-FFF2-40B4-BE49-F238E27FC236}">
                <a16:creationId xmlns:a16="http://schemas.microsoft.com/office/drawing/2014/main" id="{577DAB91-D9AC-4156-974F-25BB3BAA8EE4}"/>
              </a:ext>
            </a:extLst>
          </p:cNvPr>
          <p:cNvSpPr txBox="1"/>
          <p:nvPr/>
        </p:nvSpPr>
        <p:spPr>
          <a:xfrm>
            <a:off x="2393220" y="5453681"/>
            <a:ext cx="3994484" cy="461665"/>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Random forest</a:t>
            </a:r>
          </a:p>
        </p:txBody>
      </p:sp>
    </p:spTree>
    <p:extLst>
      <p:ext uri="{BB962C8B-B14F-4D97-AF65-F5344CB8AC3E}">
        <p14:creationId xmlns:p14="http://schemas.microsoft.com/office/powerpoint/2010/main" val="23631887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15</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Result - Accuracy</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5" name="圖片 4">
            <a:extLst>
              <a:ext uri="{FF2B5EF4-FFF2-40B4-BE49-F238E27FC236}">
                <a16:creationId xmlns:a16="http://schemas.microsoft.com/office/drawing/2014/main" id="{27036E98-79B3-405C-8D91-E80034229E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0000" b="66283"/>
          <a:stretch/>
        </p:blipFill>
        <p:spPr>
          <a:xfrm>
            <a:off x="2030562" y="1918338"/>
            <a:ext cx="8930657" cy="6022319"/>
          </a:xfrm>
          <a:prstGeom prst="rect">
            <a:avLst/>
          </a:prstGeom>
        </p:spPr>
      </p:pic>
    </p:spTree>
    <p:extLst>
      <p:ext uri="{BB962C8B-B14F-4D97-AF65-F5344CB8AC3E}">
        <p14:creationId xmlns:p14="http://schemas.microsoft.com/office/powerpoint/2010/main" val="45568430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16</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Result – Precision , Recall</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6" name="圖片 5">
            <a:extLst>
              <a:ext uri="{FF2B5EF4-FFF2-40B4-BE49-F238E27FC236}">
                <a16:creationId xmlns:a16="http://schemas.microsoft.com/office/drawing/2014/main" id="{83DF5B42-F4C0-4044-AAA4-63AB28753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0027" t="89" r="-27" b="66194"/>
          <a:stretch/>
        </p:blipFill>
        <p:spPr>
          <a:xfrm>
            <a:off x="194460" y="2862446"/>
            <a:ext cx="6134870" cy="4137002"/>
          </a:xfrm>
          <a:prstGeom prst="rect">
            <a:avLst/>
          </a:prstGeom>
        </p:spPr>
      </p:pic>
      <p:pic>
        <p:nvPicPr>
          <p:cNvPr id="7" name="圖片 6">
            <a:extLst>
              <a:ext uri="{FF2B5EF4-FFF2-40B4-BE49-F238E27FC236}">
                <a16:creationId xmlns:a16="http://schemas.microsoft.com/office/drawing/2014/main" id="{FAAB3029-87C1-4353-A7CD-E90FA9D196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 t="32644" r="49917" b="33752"/>
          <a:stretch/>
        </p:blipFill>
        <p:spPr>
          <a:xfrm>
            <a:off x="6502400" y="2876362"/>
            <a:ext cx="6134870" cy="4123086"/>
          </a:xfrm>
          <a:prstGeom prst="rect">
            <a:avLst/>
          </a:prstGeom>
        </p:spPr>
      </p:pic>
    </p:spTree>
    <p:extLst>
      <p:ext uri="{BB962C8B-B14F-4D97-AF65-F5344CB8AC3E}">
        <p14:creationId xmlns:p14="http://schemas.microsoft.com/office/powerpoint/2010/main" val="15736610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17</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Result – F1 score</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6" name="圖片 5">
            <a:extLst>
              <a:ext uri="{FF2B5EF4-FFF2-40B4-BE49-F238E27FC236}">
                <a16:creationId xmlns:a16="http://schemas.microsoft.com/office/drawing/2014/main" id="{CD847B2A-349F-4D26-BD84-E7577FE422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9782" t="33437" r="218" b="32846"/>
          <a:stretch/>
        </p:blipFill>
        <p:spPr>
          <a:xfrm>
            <a:off x="2030562" y="1918338"/>
            <a:ext cx="8930657" cy="6022319"/>
          </a:xfrm>
          <a:prstGeom prst="rect">
            <a:avLst/>
          </a:prstGeom>
        </p:spPr>
      </p:pic>
    </p:spTree>
    <p:extLst>
      <p:ext uri="{BB962C8B-B14F-4D97-AF65-F5344CB8AC3E}">
        <p14:creationId xmlns:p14="http://schemas.microsoft.com/office/powerpoint/2010/main" val="306127730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18</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Result – ROC,</a:t>
            </a:r>
            <a:r>
              <a:rPr lang="zh-TW" altLang="en-US" sz="4000" dirty="0"/>
              <a:t> </a:t>
            </a:r>
            <a:r>
              <a:rPr lang="en-US" altLang="zh-TW" sz="4000" dirty="0"/>
              <a:t>AUC</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6" name="圖片 5">
            <a:extLst>
              <a:ext uri="{FF2B5EF4-FFF2-40B4-BE49-F238E27FC236}">
                <a16:creationId xmlns:a16="http://schemas.microsoft.com/office/drawing/2014/main" id="{CD7E6CF3-4342-45E9-A34E-1DA482D4104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8" t="66284" r="50218" b="-1"/>
          <a:stretch/>
        </p:blipFill>
        <p:spPr>
          <a:xfrm>
            <a:off x="2349769" y="1421117"/>
            <a:ext cx="8280538" cy="4245349"/>
          </a:xfrm>
          <a:prstGeom prst="rect">
            <a:avLst/>
          </a:prstGeom>
        </p:spPr>
      </p:pic>
      <p:pic>
        <p:nvPicPr>
          <p:cNvPr id="3" name="圖片 2">
            <a:extLst>
              <a:ext uri="{FF2B5EF4-FFF2-40B4-BE49-F238E27FC236}">
                <a16:creationId xmlns:a16="http://schemas.microsoft.com/office/drawing/2014/main" id="{A7B48C2E-0643-4669-9187-EEE672B5E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17" y="5919531"/>
            <a:ext cx="3216447" cy="3216447"/>
          </a:xfrm>
          <a:prstGeom prst="rect">
            <a:avLst/>
          </a:prstGeom>
        </p:spPr>
      </p:pic>
      <p:pic>
        <p:nvPicPr>
          <p:cNvPr id="5" name="圖片 4">
            <a:extLst>
              <a:ext uri="{FF2B5EF4-FFF2-40B4-BE49-F238E27FC236}">
                <a16:creationId xmlns:a16="http://schemas.microsoft.com/office/drawing/2014/main" id="{DDC7CD4F-C31D-4954-844E-35E631C47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0164" y="5919531"/>
            <a:ext cx="3216447" cy="3216447"/>
          </a:xfrm>
          <a:prstGeom prst="rect">
            <a:avLst/>
          </a:prstGeom>
        </p:spPr>
      </p:pic>
      <p:pic>
        <p:nvPicPr>
          <p:cNvPr id="8" name="圖片 7">
            <a:extLst>
              <a:ext uri="{FF2B5EF4-FFF2-40B4-BE49-F238E27FC236}">
                <a16:creationId xmlns:a16="http://schemas.microsoft.com/office/drawing/2014/main" id="{22806184-EA2C-4E72-B6FC-B66606089A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6611" y="5919531"/>
            <a:ext cx="3216447" cy="3216447"/>
          </a:xfrm>
          <a:prstGeom prst="rect">
            <a:avLst/>
          </a:prstGeom>
        </p:spPr>
      </p:pic>
      <p:pic>
        <p:nvPicPr>
          <p:cNvPr id="10" name="圖片 9">
            <a:extLst>
              <a:ext uri="{FF2B5EF4-FFF2-40B4-BE49-F238E27FC236}">
                <a16:creationId xmlns:a16="http://schemas.microsoft.com/office/drawing/2014/main" id="{DB3E0F1D-E8B2-4470-B3EA-16FB0DC382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1210" y="5919531"/>
            <a:ext cx="3216447" cy="3216447"/>
          </a:xfrm>
          <a:prstGeom prst="rect">
            <a:avLst/>
          </a:prstGeom>
        </p:spPr>
      </p:pic>
      <p:sp>
        <p:nvSpPr>
          <p:cNvPr id="15" name="文字方塊 14">
            <a:extLst>
              <a:ext uri="{FF2B5EF4-FFF2-40B4-BE49-F238E27FC236}">
                <a16:creationId xmlns:a16="http://schemas.microsoft.com/office/drawing/2014/main" id="{C8A02764-0E95-4057-A9E2-49336F9D09BA}"/>
              </a:ext>
            </a:extLst>
          </p:cNvPr>
          <p:cNvSpPr txBox="1"/>
          <p:nvPr/>
        </p:nvSpPr>
        <p:spPr>
          <a:xfrm>
            <a:off x="57144" y="5817629"/>
            <a:ext cx="3216447" cy="47471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Logistic regression</a:t>
            </a:r>
          </a:p>
        </p:txBody>
      </p:sp>
      <p:sp>
        <p:nvSpPr>
          <p:cNvPr id="16" name="文字方塊 15">
            <a:extLst>
              <a:ext uri="{FF2B5EF4-FFF2-40B4-BE49-F238E27FC236}">
                <a16:creationId xmlns:a16="http://schemas.microsoft.com/office/drawing/2014/main" id="{CA415049-F545-4CD0-8920-50B3FF817FD9}"/>
              </a:ext>
            </a:extLst>
          </p:cNvPr>
          <p:cNvSpPr txBox="1"/>
          <p:nvPr/>
        </p:nvSpPr>
        <p:spPr>
          <a:xfrm>
            <a:off x="3273591" y="5817629"/>
            <a:ext cx="3216447" cy="47471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Decision tree</a:t>
            </a:r>
          </a:p>
        </p:txBody>
      </p:sp>
      <p:sp>
        <p:nvSpPr>
          <p:cNvPr id="17" name="文字方塊 16">
            <a:extLst>
              <a:ext uri="{FF2B5EF4-FFF2-40B4-BE49-F238E27FC236}">
                <a16:creationId xmlns:a16="http://schemas.microsoft.com/office/drawing/2014/main" id="{1682D0AF-ED8C-4A5E-95D0-DF763188A029}"/>
              </a:ext>
            </a:extLst>
          </p:cNvPr>
          <p:cNvSpPr txBox="1"/>
          <p:nvPr/>
        </p:nvSpPr>
        <p:spPr>
          <a:xfrm>
            <a:off x="6496499" y="5820717"/>
            <a:ext cx="3216447" cy="47471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a:t>Random forest</a:t>
            </a:r>
          </a:p>
        </p:txBody>
      </p:sp>
      <p:sp>
        <p:nvSpPr>
          <p:cNvPr id="18" name="文字方塊 17">
            <a:extLst>
              <a:ext uri="{FF2B5EF4-FFF2-40B4-BE49-F238E27FC236}">
                <a16:creationId xmlns:a16="http://schemas.microsoft.com/office/drawing/2014/main" id="{4EE68B47-C1BA-4526-8CD4-44A67A68E197}"/>
              </a:ext>
            </a:extLst>
          </p:cNvPr>
          <p:cNvSpPr txBox="1"/>
          <p:nvPr/>
        </p:nvSpPr>
        <p:spPr>
          <a:xfrm>
            <a:off x="9706485" y="5817629"/>
            <a:ext cx="3253020" cy="474711"/>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TW" sz="2400" dirty="0" err="1"/>
              <a:t>XGBoost</a:t>
            </a:r>
            <a:endParaRPr lang="en-US" altLang="zh-TW" sz="2400" dirty="0"/>
          </a:p>
        </p:txBody>
      </p:sp>
    </p:spTree>
    <p:extLst>
      <p:ext uri="{BB962C8B-B14F-4D97-AF65-F5344CB8AC3E}">
        <p14:creationId xmlns:p14="http://schemas.microsoft.com/office/powerpoint/2010/main" val="314969512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20240125 IDA Template Keynote.key"/>
          <p:cNvSpPr txBox="1"/>
          <p:nvPr/>
        </p:nvSpPr>
        <p:spPr>
          <a:xfrm>
            <a:off x="8115984" y="9237870"/>
            <a:ext cx="4888816" cy="371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a:bodyPr>
          <a:lstStyle>
            <a:lvl1pPr>
              <a:defRPr sz="1500"/>
            </a:lvl1pPr>
          </a:lstStyle>
          <a:p>
            <a:r>
              <a:rPr lang="en-US" dirty="0"/>
              <a:t>20241209 </a:t>
            </a:r>
            <a:r>
              <a:rPr lang="en-US" altLang="zh-TW" dirty="0"/>
              <a:t>Risk Radar : Forecasting Credit Card Default</a:t>
            </a:r>
          </a:p>
          <a:p>
            <a:endParaRPr lang="en-US" altLang="zh-TW" dirty="0"/>
          </a:p>
          <a:p>
            <a:endParaRPr dirty="0"/>
          </a:p>
        </p:txBody>
      </p:sp>
      <p:pic>
        <p:nvPicPr>
          <p:cNvPr id="4" name="圖片 3">
            <a:extLst>
              <a:ext uri="{FF2B5EF4-FFF2-40B4-BE49-F238E27FC236}">
                <a16:creationId xmlns:a16="http://schemas.microsoft.com/office/drawing/2014/main" id="{4E83930F-A544-45B7-B979-953C3901F310}"/>
              </a:ext>
            </a:extLst>
          </p:cNvPr>
          <p:cNvPicPr>
            <a:picLocks noChangeAspect="1"/>
          </p:cNvPicPr>
          <p:nvPr/>
        </p:nvPicPr>
        <p:blipFill>
          <a:blip r:embed="rId2"/>
          <a:stretch>
            <a:fillRect/>
          </a:stretch>
        </p:blipFill>
        <p:spPr>
          <a:xfrm>
            <a:off x="618166" y="4410741"/>
            <a:ext cx="6916692" cy="4279610"/>
          </a:xfrm>
          <a:prstGeom prst="rect">
            <a:avLst/>
          </a:prstGeom>
        </p:spPr>
      </p:pic>
      <p:sp>
        <p:nvSpPr>
          <p:cNvPr id="2" name="文字方塊 1">
            <a:extLst>
              <a:ext uri="{FF2B5EF4-FFF2-40B4-BE49-F238E27FC236}">
                <a16:creationId xmlns:a16="http://schemas.microsoft.com/office/drawing/2014/main" id="{FC03DE4B-1D83-4F51-A8B1-9723DAEF8BEF}"/>
              </a:ext>
            </a:extLst>
          </p:cNvPr>
          <p:cNvSpPr txBox="1"/>
          <p:nvPr/>
        </p:nvSpPr>
        <p:spPr>
          <a:xfrm>
            <a:off x="773350" y="4410740"/>
            <a:ext cx="2971799" cy="6589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norm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TW"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rPr>
              <a:t>Ting </a:t>
            </a:r>
            <a:r>
              <a:rPr kumimoji="0" lang="en-US" altLang="zh-TW" sz="3200" b="1" i="0" u="none" strike="noStrike" cap="none" spc="0" normalizeH="0" baseline="0" dirty="0" err="1">
                <a:ln>
                  <a:noFill/>
                </a:ln>
                <a:solidFill>
                  <a:schemeClr val="bg2">
                    <a:lumMod val="75000"/>
                  </a:schemeClr>
                </a:solidFill>
                <a:effectLst/>
                <a:uFillTx/>
                <a:latin typeface="Helvetica Neue Light"/>
                <a:ea typeface="Helvetica Neue Light"/>
                <a:cs typeface="Helvetica Neue Light"/>
                <a:sym typeface="Helvetica Neue Light"/>
              </a:rPr>
              <a:t>Siou</a:t>
            </a:r>
            <a:r>
              <a:rPr kumimoji="0" lang="en-US" altLang="zh-TW"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rPr>
              <a:t> Chen</a:t>
            </a:r>
            <a:endParaRPr kumimoji="0" lang="zh-TW" altLang="en-US" sz="3200" b="1" i="0" u="none" strike="noStrike" cap="none" spc="0" normalizeH="0" baseline="0" dirty="0">
              <a:ln>
                <a:noFill/>
              </a:ln>
              <a:solidFill>
                <a:schemeClr val="bg2">
                  <a:lumMod val="75000"/>
                </a:schemeClr>
              </a:solidFill>
              <a:effectLst/>
              <a:uFillTx/>
              <a:latin typeface="Helvetica Neue Light"/>
              <a:ea typeface="Helvetica Neue Light"/>
              <a:cs typeface="Helvetica Neue Light"/>
              <a:sym typeface="Helvetica Neue Light"/>
            </a:endParaRPr>
          </a:p>
        </p:txBody>
      </p:sp>
      <p:sp>
        <p:nvSpPr>
          <p:cNvPr id="8" name="TEN Template">
            <a:extLst>
              <a:ext uri="{FF2B5EF4-FFF2-40B4-BE49-F238E27FC236}">
                <a16:creationId xmlns:a16="http://schemas.microsoft.com/office/drawing/2014/main" id="{182E3F45-EE09-40A1-A753-6D055B727FAC}"/>
              </a:ext>
            </a:extLst>
          </p:cNvPr>
          <p:cNvSpPr txBox="1">
            <a:spLocks/>
          </p:cNvSpPr>
          <p:nvPr/>
        </p:nvSpPr>
        <p:spPr>
          <a:xfrm>
            <a:off x="773350" y="2649953"/>
            <a:ext cx="11458100" cy="1760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55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altLang="zh-TW" dirty="0"/>
              <a:t>Risk Radar : </a:t>
            </a:r>
          </a:p>
          <a:p>
            <a:pPr hangingPunct="1"/>
            <a:r>
              <a:rPr lang="en-US" altLang="zh-TW" dirty="0"/>
              <a:t>Forecasting Credit Card Default</a:t>
            </a:r>
            <a:endParaRPr lang="en-US" dirty="0"/>
          </a:p>
        </p:txBody>
      </p:sp>
    </p:spTree>
    <p:extLst>
      <p:ext uri="{BB962C8B-B14F-4D97-AF65-F5344CB8AC3E}">
        <p14:creationId xmlns:p14="http://schemas.microsoft.com/office/powerpoint/2010/main" val="52294579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DA Template"/>
          <p:cNvSpPr txBox="1">
            <a:spLocks noGrp="1"/>
          </p:cNvSpPr>
          <p:nvPr>
            <p:ph type="body" idx="21"/>
          </p:nvPr>
        </p:nvSpPr>
        <p:spPr>
          <a:prstGeom prst="rect">
            <a:avLst/>
          </a:prstGeom>
        </p:spPr>
        <p:txBody>
          <a:bodyPr/>
          <a:lstStyle/>
          <a:p>
            <a:r>
              <a:t>IDA Template</a:t>
            </a:r>
          </a:p>
        </p:txBody>
      </p:sp>
      <p:sp>
        <p:nvSpPr>
          <p:cNvPr id="79" name="Motivation ✓…"/>
          <p:cNvSpPr txBox="1">
            <a:spLocks noGrp="1"/>
          </p:cNvSpPr>
          <p:nvPr>
            <p:ph type="body" idx="22"/>
          </p:nvPr>
        </p:nvSpPr>
        <p:spPr>
          <a:xfrm>
            <a:off x="761999" y="1581811"/>
            <a:ext cx="11467783" cy="347877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44500" indent="-444500">
              <a:lnSpc>
                <a:spcPct val="150000"/>
              </a:lnSpc>
              <a:buClr>
                <a:srgbClr val="5A5F5E"/>
              </a:buClr>
              <a:buSzPct val="100000"/>
              <a:buAutoNum type="arabicPeriod"/>
              <a:defRPr sz="3000">
                <a:solidFill>
                  <a:srgbClr val="5A5F5E"/>
                </a:solidFill>
              </a:defRPr>
            </a:pPr>
            <a:r>
              <a:rPr dirty="0"/>
              <a:t>Motivation </a:t>
            </a:r>
            <a:r>
              <a:rPr lang="en-US" altLang="zh-TW" dirty="0"/>
              <a:t>&amp;</a:t>
            </a:r>
            <a:r>
              <a:rPr lang="zh-TW" altLang="en-US" dirty="0"/>
              <a:t> </a:t>
            </a:r>
            <a:r>
              <a:rPr lang="en-US" altLang="zh-TW" dirty="0"/>
              <a:t>Goal</a:t>
            </a:r>
            <a:endParaRPr lang="en-US" dirty="0"/>
          </a:p>
          <a:p>
            <a:pPr marL="444500" indent="-444500">
              <a:lnSpc>
                <a:spcPct val="150000"/>
              </a:lnSpc>
              <a:buClr>
                <a:srgbClr val="5A5F5E"/>
              </a:buClr>
              <a:buSzPct val="100000"/>
              <a:buAutoNum type="arabicPeriod"/>
              <a:defRPr sz="3000">
                <a:solidFill>
                  <a:srgbClr val="5A5F5E"/>
                </a:solidFill>
              </a:defRPr>
            </a:pPr>
            <a:r>
              <a:rPr lang="en-US" altLang="zh-TW" sz="3000" dirty="0">
                <a:solidFill>
                  <a:srgbClr val="5A5F5E"/>
                </a:solidFill>
                <a:sym typeface="Lucida Grande"/>
              </a:rPr>
              <a:t>Flowchart</a:t>
            </a:r>
          </a:p>
          <a:p>
            <a:pPr marL="444500" indent="-444500">
              <a:lnSpc>
                <a:spcPct val="150000"/>
              </a:lnSpc>
              <a:buClr>
                <a:srgbClr val="5A5F5E"/>
              </a:buClr>
              <a:buSzPct val="100000"/>
              <a:buAutoNum type="arabicPeriod"/>
              <a:defRPr sz="3000">
                <a:solidFill>
                  <a:srgbClr val="5A5F5E"/>
                </a:solidFill>
              </a:defRPr>
            </a:pPr>
            <a:r>
              <a:rPr lang="en-US" altLang="zh-TW" dirty="0"/>
              <a:t>Exploratory Data Analysis (EDA)</a:t>
            </a:r>
          </a:p>
          <a:p>
            <a:pPr marL="444500" indent="-444500">
              <a:lnSpc>
                <a:spcPct val="150000"/>
              </a:lnSpc>
              <a:buClr>
                <a:srgbClr val="5A5F5E"/>
              </a:buClr>
              <a:buSzPct val="100000"/>
              <a:buAutoNum type="arabicPeriod"/>
              <a:defRPr sz="3000">
                <a:solidFill>
                  <a:srgbClr val="5A5F5E"/>
                </a:solidFill>
              </a:defRPr>
            </a:pPr>
            <a:r>
              <a:rPr lang="en-US" altLang="zh-TW" dirty="0"/>
              <a:t>Result</a:t>
            </a:r>
          </a:p>
          <a:p>
            <a:pPr marL="444500" indent="-444500">
              <a:lnSpc>
                <a:spcPct val="150000"/>
              </a:lnSpc>
              <a:buClr>
                <a:srgbClr val="5A5F5E"/>
              </a:buClr>
              <a:buSzPct val="100000"/>
              <a:buAutoNum type="arabicPeriod"/>
              <a:defRPr sz="3000">
                <a:solidFill>
                  <a:srgbClr val="5A5F5E"/>
                </a:solidFill>
              </a:defRPr>
            </a:pPr>
            <a:endParaRPr dirty="0"/>
          </a:p>
        </p:txBody>
      </p:sp>
    </p:spTree>
    <p:extLst>
      <p:ext uri="{BB962C8B-B14F-4D97-AF65-F5344CB8AC3E}">
        <p14:creationId xmlns:p14="http://schemas.microsoft.com/office/powerpoint/2010/main" val="7932847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marR="0" lvl="0" indent="0" algn="r" defTabSz="457200" rtl="0" eaLnBrk="1" fontAlgn="auto" latinLnBrk="0" hangingPunct="0">
              <a:lnSpc>
                <a:spcPct val="100000"/>
              </a:lnSpc>
              <a:spcBef>
                <a:spcPts val="1200"/>
              </a:spcBef>
              <a:spcAft>
                <a:spcPts val="0"/>
              </a:spcAft>
              <a:buClrTx/>
              <a:buSzTx/>
              <a:buFontTx/>
              <a:buNone/>
              <a:tabLst/>
              <a:defRPr/>
            </a:pPr>
            <a:fld id="{86CB4B4D-7CA3-9044-876B-883B54F8677D}" type="slidenum">
              <a:rPr kumimoji="0" sz="2000" b="0" i="0" u="none" strike="noStrike" kern="0" cap="none" spc="0" normalizeH="0" baseline="0" noProof="0">
                <a:ln>
                  <a:noFill/>
                </a:ln>
                <a:solidFill>
                  <a:srgbClr val="5A5F5E"/>
                </a:solidFill>
                <a:effectLst/>
                <a:uLnTx/>
                <a:uFillTx/>
                <a:latin typeface="Helvetica Neue Thin"/>
                <a:sym typeface="Helvetica Neue Thin"/>
              </a:rPr>
              <a:pPr marL="0" marR="0" lvl="0" indent="0" algn="r" defTabSz="457200" rtl="0" eaLnBrk="1" fontAlgn="auto" latinLnBrk="0" hangingPunct="0">
                <a:lnSpc>
                  <a:spcPct val="100000"/>
                </a:lnSpc>
                <a:spcBef>
                  <a:spcPts val="1200"/>
                </a:spcBef>
                <a:spcAft>
                  <a:spcPts val="0"/>
                </a:spcAft>
                <a:buClrTx/>
                <a:buSzTx/>
                <a:buFontTx/>
                <a:buNone/>
                <a:tabLst/>
                <a:defRPr/>
              </a:pPr>
              <a:t>3</a:t>
            </a:fld>
            <a:endParaRPr kumimoji="0" sz="2000" b="0" i="0" u="none" strike="noStrike" kern="0" cap="none" spc="0" normalizeH="0" baseline="0" noProof="0">
              <a:ln>
                <a:noFill/>
              </a:ln>
              <a:solidFill>
                <a:srgbClr val="5A5F5E"/>
              </a:solidFill>
              <a:effectLst/>
              <a:uLnTx/>
              <a:uFillTx/>
              <a:latin typeface="Helvetica Neue Thin"/>
              <a:sym typeface="Helvetica Neue Thin"/>
            </a:endParaRPr>
          </a:p>
        </p:txBody>
      </p:sp>
      <p:sp>
        <p:nvSpPr>
          <p:cNvPr id="71" name="Motivation"/>
          <p:cNvSpPr txBox="1">
            <a:spLocks noGrp="1"/>
          </p:cNvSpPr>
          <p:nvPr>
            <p:ph type="body" idx="21"/>
          </p:nvPr>
        </p:nvSpPr>
        <p:spPr>
          <a:prstGeom prst="rect">
            <a:avLst/>
          </a:prstGeom>
        </p:spPr>
        <p:txBody>
          <a:bodyPr/>
          <a:lstStyle/>
          <a:p>
            <a:r>
              <a:t>Motivation</a:t>
            </a:r>
          </a:p>
        </p:txBody>
      </p:sp>
      <p:sp>
        <p:nvSpPr>
          <p:cNvPr id="72" name="Motivation"/>
          <p:cNvSpPr txBox="1">
            <a:spLocks noGrp="1"/>
          </p:cNvSpPr>
          <p:nvPr>
            <p:ph type="body" idx="22"/>
          </p:nvPr>
        </p:nvSpPr>
        <p:spPr>
          <a:prstGeom prst="rect">
            <a:avLst/>
          </a:prstGeom>
        </p:spPr>
        <p:txBody>
          <a:bodyPr>
            <a:normAutofit lnSpcReduction="10000"/>
          </a:bodyPr>
          <a:lstStyle/>
          <a:p>
            <a:r>
              <a:t>Motivation</a:t>
            </a:r>
          </a:p>
        </p:txBody>
      </p:sp>
      <p:sp>
        <p:nvSpPr>
          <p:cNvPr id="73" name="Motivate your presentation on 3-10 slides…"/>
          <p:cNvSpPr txBox="1">
            <a:spLocks noGrp="1"/>
          </p:cNvSpPr>
          <p:nvPr>
            <p:ph type="body" idx="23"/>
          </p:nvPr>
        </p:nvSpPr>
        <p:spPr>
          <a:xfrm>
            <a:off x="761999" y="1581811"/>
            <a:ext cx="11467783" cy="177638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dirty="0"/>
              <a:t>Risk management and loss </a:t>
            </a:r>
            <a:r>
              <a:rPr lang="en-US" altLang="zh-TW" dirty="0"/>
              <a:t>prevention</a:t>
            </a:r>
            <a:endParaRPr lang="en-US" dirty="0"/>
          </a:p>
          <a:p>
            <a:pPr marL="444500" indent="-444500">
              <a:lnSpc>
                <a:spcPts val="4500"/>
              </a:lnSpc>
              <a:buClr>
                <a:srgbClr val="00599E"/>
              </a:buClr>
              <a:buSzPct val="100000"/>
              <a:buChar char="⊡"/>
              <a:defRPr sz="3000">
                <a:solidFill>
                  <a:srgbClr val="5A5F5E"/>
                </a:solidFill>
              </a:defRPr>
            </a:pPr>
            <a:r>
              <a:rPr lang="en-US" altLang="zh-TW" dirty="0"/>
              <a:t>Efficient resource allocation</a:t>
            </a:r>
          </a:p>
          <a:p>
            <a:pPr marL="444500" indent="-444500">
              <a:lnSpc>
                <a:spcPts val="4500"/>
              </a:lnSpc>
              <a:buClr>
                <a:srgbClr val="00599E"/>
              </a:buClr>
              <a:buSzPct val="100000"/>
              <a:buChar char="⊡"/>
              <a:defRPr sz="3000">
                <a:solidFill>
                  <a:srgbClr val="5A5F5E"/>
                </a:solidFill>
              </a:defRPr>
            </a:pPr>
            <a:r>
              <a:rPr lang="en-US" altLang="zh-TW" dirty="0"/>
              <a:t>Customer segmentation and tailored services</a:t>
            </a:r>
            <a:endParaRPr lang="en-US"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Slide Title">
            <a:extLst>
              <a:ext uri="{FF2B5EF4-FFF2-40B4-BE49-F238E27FC236}">
                <a16:creationId xmlns:a16="http://schemas.microsoft.com/office/drawing/2014/main" id="{91331226-98C7-4BF4-86B4-31C9D2F7EA3D}"/>
              </a:ext>
            </a:extLst>
          </p:cNvPr>
          <p:cNvSpPr txBox="1">
            <a:spLocks/>
          </p:cNvSpPr>
          <p:nvPr/>
        </p:nvSpPr>
        <p:spPr>
          <a:xfrm>
            <a:off x="753630" y="3728935"/>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0" marR="0" indent="0" algn="l" defTabSz="584200" latinLnBrk="0">
              <a:lnSpc>
                <a:spcPct val="100000"/>
              </a:lnSpc>
              <a:spcBef>
                <a:spcPts val="0"/>
              </a:spcBef>
              <a:spcAft>
                <a:spcPts val="0"/>
              </a:spcAft>
              <a:buClrTx/>
              <a:buSzTx/>
              <a:buFontTx/>
              <a:buNone/>
              <a:tabLst/>
              <a:defRPr sz="35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hangingPunct="1"/>
            <a:r>
              <a:rPr lang="en-US" altLang="zh-TW"/>
              <a:t>Goal</a:t>
            </a:r>
            <a:endParaRPr lang="en-US" dirty="0"/>
          </a:p>
        </p:txBody>
      </p:sp>
      <p:sp>
        <p:nvSpPr>
          <p:cNvPr id="8" name="Use…">
            <a:extLst>
              <a:ext uri="{FF2B5EF4-FFF2-40B4-BE49-F238E27FC236}">
                <a16:creationId xmlns:a16="http://schemas.microsoft.com/office/drawing/2014/main" id="{38341D46-65B5-4E70-91F7-CB16609BD555}"/>
              </a:ext>
            </a:extLst>
          </p:cNvPr>
          <p:cNvSpPr txBox="1">
            <a:spLocks/>
          </p:cNvSpPr>
          <p:nvPr/>
        </p:nvSpPr>
        <p:spPr>
          <a:xfrm>
            <a:off x="753630" y="4351653"/>
            <a:ext cx="11467783" cy="36230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a:lstStyle>
          <a:p>
            <a:pPr marL="444500" indent="-444500" hangingPunct="1">
              <a:lnSpc>
                <a:spcPts val="4500"/>
              </a:lnSpc>
              <a:buClr>
                <a:srgbClr val="00599E"/>
              </a:buClr>
              <a:buSzPct val="100000"/>
              <a:buFontTx/>
              <a:buChar char="⊡"/>
              <a:defRPr sz="3000">
                <a:solidFill>
                  <a:srgbClr val="5A5F5E"/>
                </a:solidFill>
              </a:defRPr>
            </a:pPr>
            <a:r>
              <a:rPr lang="en-US" altLang="zh-TW" sz="3000" dirty="0">
                <a:solidFill>
                  <a:srgbClr val="5A5F5E"/>
                </a:solidFill>
              </a:rPr>
              <a:t>Develop a predictive model </a:t>
            </a:r>
          </a:p>
          <a:p>
            <a:pPr marL="444500" indent="-444500" hangingPunct="1">
              <a:lnSpc>
                <a:spcPts val="4500"/>
              </a:lnSpc>
              <a:buClr>
                <a:srgbClr val="00599E"/>
              </a:buClr>
              <a:buSzPct val="100000"/>
              <a:buFontTx/>
              <a:buChar char="⊡"/>
              <a:defRPr sz="3000">
                <a:solidFill>
                  <a:srgbClr val="5A5F5E"/>
                </a:solidFill>
              </a:defRPr>
            </a:pPr>
            <a:r>
              <a:rPr lang="en-US" altLang="zh-TW" sz="3000" dirty="0">
                <a:solidFill>
                  <a:srgbClr val="5A5F5E"/>
                </a:solidFill>
              </a:rPr>
              <a:t>Accurately identifies customers with a high risk of default</a:t>
            </a:r>
          </a:p>
          <a:p>
            <a:pPr marL="444500" indent="-444500" hangingPunct="1">
              <a:lnSpc>
                <a:spcPts val="4500"/>
              </a:lnSpc>
              <a:buClr>
                <a:srgbClr val="00599E"/>
              </a:buClr>
              <a:buSzPct val="100000"/>
              <a:buFontTx/>
              <a:buChar char="⊡"/>
              <a:defRPr sz="3000">
                <a:solidFill>
                  <a:srgbClr val="5A5F5E"/>
                </a:solidFill>
              </a:defRPr>
            </a:pPr>
            <a:r>
              <a:rPr lang="en-US" altLang="zh-TW" sz="3000" dirty="0">
                <a:solidFill>
                  <a:srgbClr val="5A5F5E"/>
                </a:solidFill>
              </a:rPr>
              <a:t>Allowing financial institutions to minimize losses and optimize credit strategies.</a:t>
            </a:r>
          </a:p>
          <a:p>
            <a:pPr hangingPunct="1">
              <a:lnSpc>
                <a:spcPct val="150000"/>
              </a:lnSpc>
              <a:buClr>
                <a:srgbClr val="5A5F5E"/>
              </a:buClr>
              <a:buSzPct val="100000"/>
              <a:defRPr sz="3000">
                <a:solidFill>
                  <a:srgbClr val="5A5F5E"/>
                </a:solidFill>
              </a:defRPr>
            </a:pPr>
            <a:endParaRPr lang="en-US" altLang="zh-TW" sz="3000" dirty="0">
              <a:solidFill>
                <a:srgbClr val="5A5F5E"/>
              </a:solidFill>
            </a:endParaRPr>
          </a:p>
          <a:p>
            <a:pPr marL="444500" lvl="1" indent="0" hangingPunct="1">
              <a:lnSpc>
                <a:spcPts val="4500"/>
              </a:lnSpc>
              <a:buClr>
                <a:srgbClr val="00599E"/>
              </a:buClr>
              <a:buSzPct val="80000"/>
              <a:defRPr sz="3000">
                <a:solidFill>
                  <a:srgbClr val="5A5F5E"/>
                </a:solidFill>
              </a:defRPr>
            </a:pPr>
            <a:endParaRPr lang="en-US" sz="3000" dirty="0">
              <a:solidFill>
                <a:srgbClr val="5A5F5E"/>
              </a:solidFill>
            </a:endParaRPr>
          </a:p>
        </p:txBody>
      </p:sp>
    </p:spTree>
    <p:extLst>
      <p:ext uri="{BB962C8B-B14F-4D97-AF65-F5344CB8AC3E}">
        <p14:creationId xmlns:p14="http://schemas.microsoft.com/office/powerpoint/2010/main" val="911310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marR="0" lvl="0" indent="0" algn="r" defTabSz="457200" rtl="0" eaLnBrk="1" fontAlgn="auto" latinLnBrk="0" hangingPunct="0">
              <a:lnSpc>
                <a:spcPct val="100000"/>
              </a:lnSpc>
              <a:spcBef>
                <a:spcPts val="1200"/>
              </a:spcBef>
              <a:spcAft>
                <a:spcPts val="0"/>
              </a:spcAft>
              <a:buClrTx/>
              <a:buSzTx/>
              <a:buFontTx/>
              <a:buNone/>
              <a:tabLst/>
              <a:defRPr/>
            </a:pPr>
            <a:fld id="{86CB4B4D-7CA3-9044-876B-883B54F8677D}" type="slidenum">
              <a:rPr kumimoji="0" sz="2000" b="0" i="0" u="none" strike="noStrike" kern="0" cap="none" spc="0" normalizeH="0" baseline="0" noProof="0">
                <a:ln>
                  <a:noFill/>
                </a:ln>
                <a:solidFill>
                  <a:srgbClr val="5A5F5E"/>
                </a:solidFill>
                <a:effectLst/>
                <a:uLnTx/>
                <a:uFillTx/>
                <a:latin typeface="Helvetica Neue Thin"/>
                <a:sym typeface="Helvetica Neue Thin"/>
              </a:rPr>
              <a:pPr marL="0" marR="0" lvl="0" indent="0" algn="r" defTabSz="457200" rtl="0" eaLnBrk="1" fontAlgn="auto" latinLnBrk="0" hangingPunct="0">
                <a:lnSpc>
                  <a:spcPct val="100000"/>
                </a:lnSpc>
                <a:spcBef>
                  <a:spcPts val="1200"/>
                </a:spcBef>
                <a:spcAft>
                  <a:spcPts val="0"/>
                </a:spcAft>
                <a:buClrTx/>
                <a:buSzTx/>
                <a:buFontTx/>
                <a:buNone/>
                <a:tabLst/>
                <a:defRPr/>
              </a:pPr>
              <a:t>4</a:t>
            </a:fld>
            <a:endParaRPr kumimoji="0" sz="2000" b="0" i="0" u="none" strike="noStrike" kern="0" cap="none" spc="0" normalizeH="0" baseline="0" noProof="0">
              <a:ln>
                <a:noFill/>
              </a:ln>
              <a:solidFill>
                <a:srgbClr val="5A5F5E"/>
              </a:solidFill>
              <a:effectLst/>
              <a:uLnTx/>
              <a:uFillTx/>
              <a:latin typeface="Helvetica Neue Thin"/>
              <a:sym typeface="Helvetica Neue Thin"/>
            </a:endParaRPr>
          </a:p>
        </p:txBody>
      </p:sp>
      <p:sp>
        <p:nvSpPr>
          <p:cNvPr id="82" name="Section Title"/>
          <p:cNvSpPr txBox="1">
            <a:spLocks noGrp="1"/>
          </p:cNvSpPr>
          <p:nvPr>
            <p:ph type="body" idx="21"/>
          </p:nvPr>
        </p:nvSpPr>
        <p:spPr>
          <a:prstGeom prst="rect">
            <a:avLst/>
          </a:prstGeom>
        </p:spPr>
        <p:txBody>
          <a:bodyPr/>
          <a:lstStyle/>
          <a:p>
            <a:r>
              <a:t>Section Title</a:t>
            </a:r>
          </a:p>
        </p:txBody>
      </p:sp>
      <p:sp>
        <p:nvSpPr>
          <p:cNvPr id="83" name="Slide Title"/>
          <p:cNvSpPr txBox="1">
            <a:spLocks noGrp="1"/>
          </p:cNvSpPr>
          <p:nvPr>
            <p:ph type="body" idx="22"/>
          </p:nvPr>
        </p:nvSpPr>
        <p:spPr>
          <a:prstGeom prst="rect">
            <a:avLst/>
          </a:prstGeom>
        </p:spPr>
        <p:txBody>
          <a:bodyPr>
            <a:normAutofit lnSpcReduction="10000"/>
          </a:bodyPr>
          <a:lstStyle/>
          <a:p>
            <a:r>
              <a:rPr lang="en-US" altLang="zh-TW" dirty="0"/>
              <a:t>Flowchart</a:t>
            </a:r>
            <a:endParaRPr dirty="0"/>
          </a:p>
        </p:txBody>
      </p:sp>
      <p:sp>
        <p:nvSpPr>
          <p:cNvPr id="85" name="Title"/>
          <p:cNvSpPr txBox="1">
            <a:spLocks noGrp="1"/>
          </p:cNvSpPr>
          <p:nvPr>
            <p:ph type="body" idx="24"/>
          </p:nvPr>
        </p:nvSpPr>
        <p:spPr>
          <a:prstGeom prst="rect">
            <a:avLst/>
          </a:prstGeom>
        </p:spPr>
        <p:txBody>
          <a:bodyPr/>
          <a:lstStyle/>
          <a:p>
            <a:r>
              <a:t>Title</a:t>
            </a:r>
          </a:p>
        </p:txBody>
      </p:sp>
      <p:grpSp>
        <p:nvGrpSpPr>
          <p:cNvPr id="8" name="群組 7">
            <a:extLst>
              <a:ext uri="{FF2B5EF4-FFF2-40B4-BE49-F238E27FC236}">
                <a16:creationId xmlns:a16="http://schemas.microsoft.com/office/drawing/2014/main" id="{BD570610-0307-4B28-8056-7737A7A94F90}"/>
              </a:ext>
            </a:extLst>
          </p:cNvPr>
          <p:cNvGrpSpPr/>
          <p:nvPr/>
        </p:nvGrpSpPr>
        <p:grpSpPr>
          <a:xfrm>
            <a:off x="26684" y="1935222"/>
            <a:ext cx="12978116" cy="6388611"/>
            <a:chOff x="26684" y="1920707"/>
            <a:chExt cx="12978116" cy="6388611"/>
          </a:xfrm>
        </p:grpSpPr>
        <p:pic>
          <p:nvPicPr>
            <p:cNvPr id="5" name="圖片 4">
              <a:extLst>
                <a:ext uri="{FF2B5EF4-FFF2-40B4-BE49-F238E27FC236}">
                  <a16:creationId xmlns:a16="http://schemas.microsoft.com/office/drawing/2014/main" id="{25F1EEA1-E97E-4590-ACDA-2BB588D26815}"/>
                </a:ext>
              </a:extLst>
            </p:cNvPr>
            <p:cNvPicPr>
              <a:picLocks noChangeAspect="1"/>
            </p:cNvPicPr>
            <p:nvPr/>
          </p:nvPicPr>
          <p:blipFill rotWithShape="1">
            <a:blip r:embed="rId2">
              <a:extLst>
                <a:ext uri="{28A0092B-C50C-407E-A947-70E740481C1C}">
                  <a14:useLocalDpi xmlns:a14="http://schemas.microsoft.com/office/drawing/2010/main" val="0"/>
                </a:ext>
              </a:extLst>
            </a:blip>
            <a:srcRect b="51464"/>
            <a:stretch/>
          </p:blipFill>
          <p:spPr>
            <a:xfrm>
              <a:off x="26684" y="1920707"/>
              <a:ext cx="12978116" cy="6388611"/>
            </a:xfrm>
            <a:prstGeom prst="rect">
              <a:avLst/>
            </a:prstGeom>
          </p:spPr>
        </p:pic>
        <p:pic>
          <p:nvPicPr>
            <p:cNvPr id="7" name="圖片 6">
              <a:extLst>
                <a:ext uri="{FF2B5EF4-FFF2-40B4-BE49-F238E27FC236}">
                  <a16:creationId xmlns:a16="http://schemas.microsoft.com/office/drawing/2014/main" id="{1AED3C5A-3478-44F5-A135-5A015186A434}"/>
                </a:ext>
              </a:extLst>
            </p:cNvPr>
            <p:cNvPicPr>
              <a:picLocks noChangeAspect="1"/>
            </p:cNvPicPr>
            <p:nvPr/>
          </p:nvPicPr>
          <p:blipFill rotWithShape="1">
            <a:blip r:embed="rId2">
              <a:extLst>
                <a:ext uri="{28A0092B-C50C-407E-A947-70E740481C1C}">
                  <a14:useLocalDpi xmlns:a14="http://schemas.microsoft.com/office/drawing/2010/main" val="0"/>
                </a:ext>
              </a:extLst>
            </a:blip>
            <a:srcRect l="71849" t="15602" b="53422"/>
            <a:stretch/>
          </p:blipFill>
          <p:spPr>
            <a:xfrm>
              <a:off x="10043883" y="1920707"/>
              <a:ext cx="2946399" cy="3021296"/>
            </a:xfrm>
            <a:prstGeom prst="rect">
              <a:avLst/>
            </a:prstGeom>
          </p:spPr>
        </p:pic>
      </p:grpSp>
    </p:spTree>
    <p:extLst>
      <p:ext uri="{BB962C8B-B14F-4D97-AF65-F5344CB8AC3E}">
        <p14:creationId xmlns:p14="http://schemas.microsoft.com/office/powerpoint/2010/main" val="29067355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pPr marL="0" marR="0" lvl="0" indent="0" algn="r" defTabSz="457200" rtl="0" eaLnBrk="1" fontAlgn="auto" latinLnBrk="0" hangingPunct="0">
              <a:lnSpc>
                <a:spcPct val="100000"/>
              </a:lnSpc>
              <a:spcBef>
                <a:spcPts val="1200"/>
              </a:spcBef>
              <a:spcAft>
                <a:spcPts val="0"/>
              </a:spcAft>
              <a:buClrTx/>
              <a:buSzTx/>
              <a:buFontTx/>
              <a:buNone/>
              <a:tabLst/>
              <a:defRPr/>
            </a:pPr>
            <a:fld id="{86CB4B4D-7CA3-9044-876B-883B54F8677D}" type="slidenum">
              <a:rPr kumimoji="0" sz="2000" b="0" i="0" u="none" strike="noStrike" kern="0" cap="none" spc="0" normalizeH="0" baseline="0" noProof="0">
                <a:ln>
                  <a:noFill/>
                </a:ln>
                <a:solidFill>
                  <a:srgbClr val="5A5F5E"/>
                </a:solidFill>
                <a:effectLst/>
                <a:uLnTx/>
                <a:uFillTx/>
                <a:latin typeface="Helvetica Neue Thin"/>
                <a:sym typeface="Helvetica Neue Thin"/>
              </a:rPr>
              <a:pPr marL="0" marR="0" lvl="0" indent="0" algn="r" defTabSz="457200" rtl="0" eaLnBrk="1" fontAlgn="auto" latinLnBrk="0" hangingPunct="0">
                <a:lnSpc>
                  <a:spcPct val="100000"/>
                </a:lnSpc>
                <a:spcBef>
                  <a:spcPts val="1200"/>
                </a:spcBef>
                <a:spcAft>
                  <a:spcPts val="0"/>
                </a:spcAft>
                <a:buClrTx/>
                <a:buSzTx/>
                <a:buFontTx/>
                <a:buNone/>
                <a:tabLst/>
                <a:defRPr/>
              </a:pPr>
              <a:t>5</a:t>
            </a:fld>
            <a:endParaRPr kumimoji="0" sz="2000" b="0" i="0" u="none" strike="noStrike" kern="0" cap="none" spc="0" normalizeH="0" baseline="0" noProof="0">
              <a:ln>
                <a:noFill/>
              </a:ln>
              <a:solidFill>
                <a:srgbClr val="5A5F5E"/>
              </a:solidFill>
              <a:effectLst/>
              <a:uLnTx/>
              <a:uFillTx/>
              <a:latin typeface="Helvetica Neue Thin"/>
              <a:sym typeface="Helvetica Neue Thin"/>
            </a:endParaRPr>
          </a:p>
        </p:txBody>
      </p:sp>
      <p:sp>
        <p:nvSpPr>
          <p:cNvPr id="82" name="Section Title"/>
          <p:cNvSpPr txBox="1">
            <a:spLocks noGrp="1"/>
          </p:cNvSpPr>
          <p:nvPr>
            <p:ph type="body" idx="21"/>
          </p:nvPr>
        </p:nvSpPr>
        <p:spPr>
          <a:prstGeom prst="rect">
            <a:avLst/>
          </a:prstGeom>
        </p:spPr>
        <p:txBody>
          <a:bodyPr/>
          <a:lstStyle/>
          <a:p>
            <a:r>
              <a:t>Section Title</a:t>
            </a:r>
          </a:p>
        </p:txBody>
      </p:sp>
      <p:sp>
        <p:nvSpPr>
          <p:cNvPr id="83" name="Slide Title"/>
          <p:cNvSpPr txBox="1">
            <a:spLocks noGrp="1"/>
          </p:cNvSpPr>
          <p:nvPr>
            <p:ph type="body" idx="22"/>
          </p:nvPr>
        </p:nvSpPr>
        <p:spPr>
          <a:prstGeom prst="rect">
            <a:avLst/>
          </a:prstGeom>
        </p:spPr>
        <p:txBody>
          <a:bodyPr>
            <a:normAutofit lnSpcReduction="10000"/>
          </a:bodyPr>
          <a:lstStyle/>
          <a:p>
            <a:r>
              <a:rPr lang="en-US" altLang="zh-TW" dirty="0"/>
              <a:t>Flowchart</a:t>
            </a:r>
            <a:endParaRPr dirty="0"/>
          </a:p>
        </p:txBody>
      </p:sp>
      <p:sp>
        <p:nvSpPr>
          <p:cNvPr id="85" name="Title"/>
          <p:cNvSpPr txBox="1">
            <a:spLocks noGrp="1"/>
          </p:cNvSpPr>
          <p:nvPr>
            <p:ph type="body" idx="24"/>
          </p:nvPr>
        </p:nvSpPr>
        <p:spPr>
          <a:prstGeom prst="rect">
            <a:avLst/>
          </a:prstGeom>
        </p:spPr>
        <p:txBody>
          <a:bodyPr/>
          <a:lstStyle/>
          <a:p>
            <a:r>
              <a:t>Title</a:t>
            </a:r>
          </a:p>
        </p:txBody>
      </p:sp>
      <p:pic>
        <p:nvPicPr>
          <p:cNvPr id="5" name="圖片 4">
            <a:extLst>
              <a:ext uri="{FF2B5EF4-FFF2-40B4-BE49-F238E27FC236}">
                <a16:creationId xmlns:a16="http://schemas.microsoft.com/office/drawing/2014/main" id="{25F1EEA1-E97E-4590-ACDA-2BB588D26815}"/>
              </a:ext>
            </a:extLst>
          </p:cNvPr>
          <p:cNvPicPr>
            <a:picLocks noChangeAspect="1"/>
          </p:cNvPicPr>
          <p:nvPr/>
        </p:nvPicPr>
        <p:blipFill rotWithShape="1">
          <a:blip r:embed="rId2">
            <a:extLst>
              <a:ext uri="{28A0092B-C50C-407E-A947-70E740481C1C}">
                <a14:useLocalDpi xmlns:a14="http://schemas.microsoft.com/office/drawing/2010/main" val="0"/>
              </a:ext>
            </a:extLst>
          </a:blip>
          <a:srcRect t="44612" b="-1"/>
          <a:stretch/>
        </p:blipFill>
        <p:spPr>
          <a:xfrm>
            <a:off x="26684" y="1521675"/>
            <a:ext cx="12978116" cy="7290565"/>
          </a:xfrm>
          <a:prstGeom prst="rect">
            <a:avLst/>
          </a:prstGeom>
        </p:spPr>
      </p:pic>
    </p:spTree>
    <p:extLst>
      <p:ext uri="{BB962C8B-B14F-4D97-AF65-F5344CB8AC3E}">
        <p14:creationId xmlns:p14="http://schemas.microsoft.com/office/powerpoint/2010/main" val="7686011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6</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xfrm>
            <a:off x="762000" y="762000"/>
            <a:ext cx="11467783" cy="660400"/>
          </a:xfrm>
          <a:prstGeom prst="rect">
            <a:avLst/>
          </a:prstGeom>
        </p:spPr>
        <p:txBody>
          <a:bodyPr>
            <a:normAutofit fontScale="92500" lnSpcReduction="10000"/>
          </a:bodyPr>
          <a:lstStyle/>
          <a:p>
            <a:r>
              <a:rPr lang="en-US" altLang="zh-TW" sz="4000" dirty="0"/>
              <a:t>EDA-data</a:t>
            </a:r>
            <a:endParaRPr sz="4000" dirty="0"/>
          </a:p>
        </p:txBody>
      </p:sp>
      <p:sp>
        <p:nvSpPr>
          <p:cNvPr id="73" name="Motivate your presentation on 3-10 slides…"/>
          <p:cNvSpPr txBox="1">
            <a:spLocks noGrp="1"/>
          </p:cNvSpPr>
          <p:nvPr>
            <p:ph type="body" idx="23"/>
          </p:nvPr>
        </p:nvSpPr>
        <p:spPr>
          <a:xfrm>
            <a:off x="761999" y="1581811"/>
            <a:ext cx="11467783" cy="35134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Dataset</a:t>
            </a:r>
          </a:p>
          <a:p>
            <a:pPr>
              <a:lnSpc>
                <a:spcPts val="4500"/>
              </a:lnSpc>
              <a:buClr>
                <a:srgbClr val="00599E"/>
              </a:buClr>
              <a:buSzPct val="100000"/>
              <a:defRPr sz="3000">
                <a:solidFill>
                  <a:srgbClr val="5A5F5E"/>
                </a:solidFill>
              </a:defRPr>
            </a:pPr>
            <a:r>
              <a:rPr lang="en-US" sz="3200" dirty="0"/>
              <a:t>    Contains demographic and credit behavior data from credit </a:t>
            </a:r>
          </a:p>
          <a:p>
            <a:pPr>
              <a:lnSpc>
                <a:spcPts val="4500"/>
              </a:lnSpc>
              <a:buClr>
                <a:srgbClr val="00599E"/>
              </a:buClr>
              <a:buSzPct val="100000"/>
              <a:defRPr sz="3000">
                <a:solidFill>
                  <a:srgbClr val="5A5F5E"/>
                </a:solidFill>
              </a:defRPr>
            </a:pPr>
            <a:r>
              <a:rPr lang="en-US" sz="3200" dirty="0"/>
              <a:t>    card applicants, divided into : </a:t>
            </a:r>
            <a:r>
              <a:rPr lang="en-US" sz="3200" b="1" dirty="0"/>
              <a:t>application_record.csv</a:t>
            </a:r>
            <a:r>
              <a:rPr lang="en-US" sz="3200" dirty="0"/>
              <a:t>, </a:t>
            </a:r>
          </a:p>
          <a:p>
            <a:pPr>
              <a:lnSpc>
                <a:spcPts val="4500"/>
              </a:lnSpc>
              <a:buClr>
                <a:srgbClr val="00599E"/>
              </a:buClr>
              <a:buSzPct val="100000"/>
              <a:defRPr sz="3000">
                <a:solidFill>
                  <a:srgbClr val="5A5F5E"/>
                </a:solidFill>
              </a:defRPr>
            </a:pPr>
            <a:r>
              <a:rPr lang="en-US" sz="3200" b="1" dirty="0"/>
              <a:t>    credit_record.csv</a:t>
            </a:r>
          </a:p>
          <a:p>
            <a:pPr marL="444500" indent="-444500">
              <a:lnSpc>
                <a:spcPts val="4500"/>
              </a:lnSpc>
              <a:buClr>
                <a:srgbClr val="00599E"/>
              </a:buClr>
              <a:buSzPct val="100000"/>
              <a:buChar char="⊡"/>
              <a:defRPr sz="3000">
                <a:solidFill>
                  <a:srgbClr val="5A5F5E"/>
                </a:solidFill>
              </a:defRPr>
            </a:pPr>
            <a:r>
              <a:rPr lang="en-US" altLang="zh-TW" sz="3200" dirty="0"/>
              <a:t>Source</a:t>
            </a:r>
          </a:p>
          <a:p>
            <a:pPr>
              <a:lnSpc>
                <a:spcPts val="4500"/>
              </a:lnSpc>
              <a:buClr>
                <a:srgbClr val="00599E"/>
              </a:buClr>
              <a:buSzPct val="100000"/>
              <a:defRPr sz="3000">
                <a:solidFill>
                  <a:srgbClr val="5A5F5E"/>
                </a:solidFill>
              </a:defRPr>
            </a:pPr>
            <a:r>
              <a:rPr lang="en-US" altLang="zh-TW" sz="3200" dirty="0"/>
              <a:t>    Kaggle - </a:t>
            </a:r>
            <a:r>
              <a:rPr lang="en-US" altLang="zh-TW" sz="3200" dirty="0">
                <a:hlinkClick r:id="rId2"/>
              </a:rPr>
              <a:t>Credit Card Approval Prediction Dataset</a:t>
            </a:r>
            <a:endParaRPr lang="en-US" sz="3200" b="1" dirty="0"/>
          </a:p>
        </p:txBody>
      </p:sp>
      <p:sp>
        <p:nvSpPr>
          <p:cNvPr id="74" name="IDA Template"/>
          <p:cNvSpPr txBox="1">
            <a:spLocks noGrp="1"/>
          </p:cNvSpPr>
          <p:nvPr>
            <p:ph type="body" idx="24"/>
          </p:nvPr>
        </p:nvSpPr>
        <p:spPr>
          <a:prstGeom prst="rect">
            <a:avLst/>
          </a:prstGeom>
        </p:spPr>
        <p:txBody>
          <a:bodyPr/>
          <a:lstStyle/>
          <a:p>
            <a:r>
              <a:t>IDA Template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7</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EDA-data</a:t>
            </a:r>
            <a:endParaRPr dirty="0"/>
          </a:p>
        </p:txBody>
      </p:sp>
      <p:sp>
        <p:nvSpPr>
          <p:cNvPr id="73" name="Motivate your presentation on 3-10 slides…"/>
          <p:cNvSpPr txBox="1">
            <a:spLocks noGrp="1"/>
          </p:cNvSpPr>
          <p:nvPr>
            <p:ph type="body" idx="23"/>
          </p:nvPr>
        </p:nvSpPr>
        <p:spPr>
          <a:xfrm>
            <a:off x="761999" y="1581811"/>
            <a:ext cx="11467783" cy="23534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Sample Size (n): 777715</a:t>
            </a:r>
          </a:p>
          <a:p>
            <a:pPr marL="444500" indent="-444500">
              <a:lnSpc>
                <a:spcPts val="4500"/>
              </a:lnSpc>
              <a:buClr>
                <a:srgbClr val="00599E"/>
              </a:buClr>
              <a:buSzPct val="100000"/>
              <a:buChar char="⊡"/>
              <a:defRPr sz="3000">
                <a:solidFill>
                  <a:srgbClr val="5A5F5E"/>
                </a:solidFill>
              </a:defRPr>
            </a:pPr>
            <a:r>
              <a:rPr lang="en-US" sz="3200" dirty="0"/>
              <a:t>Number of </a:t>
            </a:r>
            <a:r>
              <a:rPr lang="en-US" altLang="zh-TW" sz="3200" dirty="0"/>
              <a:t>Features</a:t>
            </a:r>
            <a:r>
              <a:rPr lang="en-US" sz="3200" dirty="0"/>
              <a:t> (p): 41 </a:t>
            </a:r>
            <a:r>
              <a:rPr lang="en-US" altLang="zh-TW" sz="3200" dirty="0"/>
              <a:t>features</a:t>
            </a:r>
            <a:endParaRPr lang="en-US" sz="3200" dirty="0"/>
          </a:p>
          <a:p>
            <a:pPr marL="444500" indent="-444500">
              <a:lnSpc>
                <a:spcPts val="4500"/>
              </a:lnSpc>
              <a:buClr>
                <a:srgbClr val="00599E"/>
              </a:buClr>
              <a:buSzPct val="100000"/>
              <a:buChar char="⊡"/>
              <a:defRPr sz="3000">
                <a:solidFill>
                  <a:srgbClr val="5A5F5E"/>
                </a:solidFill>
              </a:defRPr>
            </a:pPr>
            <a:r>
              <a:rPr lang="en-US" sz="3200" dirty="0"/>
              <a:t>Data Categories</a:t>
            </a:r>
          </a:p>
          <a:p>
            <a:pPr>
              <a:lnSpc>
                <a:spcPts val="4500"/>
              </a:lnSpc>
              <a:buClr>
                <a:srgbClr val="00599E"/>
              </a:buClr>
              <a:buSzPct val="100000"/>
              <a:defRPr sz="3000">
                <a:solidFill>
                  <a:srgbClr val="5A5F5E"/>
                </a:solidFill>
              </a:defRPr>
            </a:pPr>
            <a:r>
              <a:rPr lang="en-US" sz="3200" dirty="0"/>
              <a:t>    Demographics, Financial status, Past credit behaviors</a:t>
            </a:r>
          </a:p>
        </p:txBody>
      </p:sp>
      <p:sp>
        <p:nvSpPr>
          <p:cNvPr id="74" name="IDA Template"/>
          <p:cNvSpPr txBox="1">
            <a:spLocks noGrp="1"/>
          </p:cNvSpPr>
          <p:nvPr>
            <p:ph type="body" idx="24"/>
          </p:nvPr>
        </p:nvSpPr>
        <p:spPr>
          <a:prstGeom prst="rect">
            <a:avLst/>
          </a:prstGeom>
        </p:spPr>
        <p:txBody>
          <a:bodyPr/>
          <a:lstStyle/>
          <a:p>
            <a:r>
              <a:t>IDA Template</a:t>
            </a:r>
          </a:p>
        </p:txBody>
      </p:sp>
    </p:spTree>
    <p:extLst>
      <p:ext uri="{BB962C8B-B14F-4D97-AF65-F5344CB8AC3E}">
        <p14:creationId xmlns:p14="http://schemas.microsoft.com/office/powerpoint/2010/main" val="34964855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8</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EDA-data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pic>
        <p:nvPicPr>
          <p:cNvPr id="5" name="圖片 4">
            <a:extLst>
              <a:ext uri="{FF2B5EF4-FFF2-40B4-BE49-F238E27FC236}">
                <a16:creationId xmlns:a16="http://schemas.microsoft.com/office/drawing/2014/main" id="{77C0B705-3F72-42A0-A532-74447B7868E9}"/>
              </a:ext>
            </a:extLst>
          </p:cNvPr>
          <p:cNvPicPr>
            <a:picLocks noChangeAspect="1"/>
          </p:cNvPicPr>
          <p:nvPr/>
        </p:nvPicPr>
        <p:blipFill rotWithShape="1">
          <a:blip r:embed="rId2"/>
          <a:srcRect l="56250" t="30953" r="10714" b="10314"/>
          <a:stretch/>
        </p:blipFill>
        <p:spPr>
          <a:xfrm>
            <a:off x="3280230" y="687090"/>
            <a:ext cx="8461649" cy="8462143"/>
          </a:xfrm>
          <a:prstGeom prst="rect">
            <a:avLst/>
          </a:prstGeom>
        </p:spPr>
      </p:pic>
    </p:spTree>
    <p:extLst>
      <p:ext uri="{BB962C8B-B14F-4D97-AF65-F5344CB8AC3E}">
        <p14:creationId xmlns:p14="http://schemas.microsoft.com/office/powerpoint/2010/main" val="34609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9</a:t>
            </a:fld>
            <a:endParaRPr/>
          </a:p>
        </p:txBody>
      </p:sp>
      <p:sp>
        <p:nvSpPr>
          <p:cNvPr id="71" name="Motivation"/>
          <p:cNvSpPr txBox="1">
            <a:spLocks noGrp="1"/>
          </p:cNvSpPr>
          <p:nvPr>
            <p:ph type="body" idx="21"/>
          </p:nvPr>
        </p:nvSpPr>
        <p:spPr>
          <a:xfrm>
            <a:off x="755809" y="213147"/>
            <a:ext cx="9502858" cy="410369"/>
          </a:xfrm>
          <a:prstGeom prst="rect">
            <a:avLst/>
          </a:prstGeom>
        </p:spPr>
        <p:txBody>
          <a:bodyPr/>
          <a:lstStyle/>
          <a:p>
            <a:r>
              <a:rPr lang="en-US" dirty="0"/>
              <a:t>EDA</a:t>
            </a:r>
            <a:endParaRPr dirty="0"/>
          </a:p>
        </p:txBody>
      </p:sp>
      <p:sp>
        <p:nvSpPr>
          <p:cNvPr id="72" name="Motivation"/>
          <p:cNvSpPr txBox="1">
            <a:spLocks noGrp="1"/>
          </p:cNvSpPr>
          <p:nvPr>
            <p:ph type="body" idx="22"/>
          </p:nvPr>
        </p:nvSpPr>
        <p:spPr>
          <a:prstGeom prst="rect">
            <a:avLst/>
          </a:prstGeom>
        </p:spPr>
        <p:txBody>
          <a:bodyPr>
            <a:normAutofit fontScale="92500" lnSpcReduction="10000"/>
          </a:bodyPr>
          <a:lstStyle/>
          <a:p>
            <a:r>
              <a:rPr lang="en-US" altLang="zh-TW" sz="4000" dirty="0"/>
              <a:t>EDA</a:t>
            </a:r>
            <a:endParaRPr sz="4000"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 name="Motivate your presentation on 3-10 slides…">
            <a:extLst>
              <a:ext uri="{FF2B5EF4-FFF2-40B4-BE49-F238E27FC236}">
                <a16:creationId xmlns:a16="http://schemas.microsoft.com/office/drawing/2014/main" id="{9A968231-F7B9-47F8-A2B0-1DA52A38A71E}"/>
              </a:ext>
            </a:extLst>
          </p:cNvPr>
          <p:cNvSpPr txBox="1">
            <a:spLocks noGrp="1"/>
          </p:cNvSpPr>
          <p:nvPr>
            <p:ph type="body" idx="23"/>
          </p:nvPr>
        </p:nvSpPr>
        <p:spPr>
          <a:xfrm>
            <a:off x="761999" y="1581811"/>
            <a:ext cx="11467783" cy="62805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44500" indent="-444500">
              <a:lnSpc>
                <a:spcPts val="4500"/>
              </a:lnSpc>
              <a:buClr>
                <a:srgbClr val="00599E"/>
              </a:buClr>
              <a:buSzPct val="100000"/>
              <a:buChar char="⊡"/>
              <a:defRPr sz="3000">
                <a:solidFill>
                  <a:srgbClr val="5A5F5E"/>
                </a:solidFill>
              </a:defRPr>
            </a:pPr>
            <a:r>
              <a:rPr lang="en-US" sz="3200" dirty="0"/>
              <a:t>Categorical variable </a:t>
            </a:r>
          </a:p>
        </p:txBody>
      </p:sp>
      <p:pic>
        <p:nvPicPr>
          <p:cNvPr id="9" name="圖片 8">
            <a:extLst>
              <a:ext uri="{FF2B5EF4-FFF2-40B4-BE49-F238E27FC236}">
                <a16:creationId xmlns:a16="http://schemas.microsoft.com/office/drawing/2014/main" id="{5165D77E-A238-4B8B-84EE-6916AD1344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7530"/>
          <a:stretch/>
        </p:blipFill>
        <p:spPr>
          <a:xfrm>
            <a:off x="1228040" y="2195482"/>
            <a:ext cx="10548720" cy="6880214"/>
          </a:xfrm>
          <a:prstGeom prst="rect">
            <a:avLst/>
          </a:prstGeom>
        </p:spPr>
      </p:pic>
    </p:spTree>
    <p:extLst>
      <p:ext uri="{BB962C8B-B14F-4D97-AF65-F5344CB8AC3E}">
        <p14:creationId xmlns:p14="http://schemas.microsoft.com/office/powerpoint/2010/main" val="310467710"/>
      </p:ext>
    </p:extLst>
  </p:cSld>
  <p:clrMapOvr>
    <a:masterClrMapping/>
  </p:clrMapOvr>
  <p:transition spd="med"/>
</p:sld>
</file>

<file path=ppt/theme/theme1.xml><?xml version="1.0" encoding="utf-8"?>
<a:theme xmlns:a="http://schemas.openxmlformats.org/drawingml/2006/main" name="Showroom">
  <a:themeElements>
    <a:clrScheme name="Showroom">
      <a:dk1>
        <a:srgbClr val="C4D3D3"/>
      </a:dk1>
      <a:lt1>
        <a:srgbClr val="D30F11"/>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Showroom">
  <a:themeElements>
    <a:clrScheme name="Showroom">
      <a:dk1>
        <a:srgbClr val="C4D3D3"/>
      </a:dk1>
      <a:lt1>
        <a:srgbClr val="D30F11"/>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3008</TotalTime>
  <Words>410</Words>
  <Application>Microsoft Office PowerPoint</Application>
  <PresentationFormat>自訂</PresentationFormat>
  <Paragraphs>108</Paragraphs>
  <Slides>19</Slides>
  <Notes>1</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19</vt:i4>
      </vt:variant>
    </vt:vector>
  </HeadingPairs>
  <TitlesOfParts>
    <vt:vector size="26" baseType="lpstr">
      <vt:lpstr>Avenir Roman</vt:lpstr>
      <vt:lpstr>Helvetica Neue</vt:lpstr>
      <vt:lpstr>Helvetica Neue Light</vt:lpstr>
      <vt:lpstr>Helvetica Neue Thin</vt:lpstr>
      <vt:lpstr>Arial</vt:lpstr>
      <vt:lpstr>Showroom</vt:lpstr>
      <vt:lpstr>1_Showroom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43</cp:revision>
  <dcterms:modified xsi:type="dcterms:W3CDTF">2024-12-08T16:48:04Z</dcterms:modified>
</cp:coreProperties>
</file>