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70" r:id="rId5"/>
    <p:sldId id="286" r:id="rId6"/>
    <p:sldId id="271" r:id="rId7"/>
    <p:sldId id="272" r:id="rId8"/>
    <p:sldId id="274" r:id="rId9"/>
    <p:sldId id="282" r:id="rId10"/>
    <p:sldId id="275" r:id="rId11"/>
    <p:sldId id="280" r:id="rId12"/>
    <p:sldId id="283" r:id="rId13"/>
    <p:sldId id="285" r:id="rId14"/>
    <p:sldId id="259" r:id="rId15"/>
    <p:sldId id="27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7720426" y="900927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7862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53.4%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45.6% </a:t>
            </a:r>
            <a:r>
              <a:rPr lang="en-US" dirty="0">
                <a:solidFill>
                  <a:srgbClr val="FF0000"/>
                </a:solidFill>
              </a:rPr>
              <a:t>&lt; 50%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50%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D78C98-EF4F-4C15-8F23-A1BAF417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4" y="4690533"/>
            <a:ext cx="3951311" cy="19265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B4F474-75AC-4E65-B768-137F2F4A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59" y="4690532"/>
            <a:ext cx="3952481" cy="1926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DC3292-2EB2-4F7A-981C-58203C40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70" y="4692929"/>
            <a:ext cx="3878722" cy="19241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FF4558-8AD2-4BB6-9A4A-F40DB5F8A6A4}"/>
              </a:ext>
            </a:extLst>
          </p:cNvPr>
          <p:cNvSpPr/>
          <p:nvPr/>
        </p:nvSpPr>
        <p:spPr>
          <a:xfrm>
            <a:off x="1443789" y="4876800"/>
            <a:ext cx="1328287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23163-8AC6-472A-8F01-2AE1D2A242B5}"/>
              </a:ext>
            </a:extLst>
          </p:cNvPr>
          <p:cNvSpPr/>
          <p:nvPr/>
        </p:nvSpPr>
        <p:spPr>
          <a:xfrm>
            <a:off x="5233314" y="4876800"/>
            <a:ext cx="1396086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2A8134-1561-4CF9-92A2-DFAEFFFA20DD}"/>
              </a:ext>
            </a:extLst>
          </p:cNvPr>
          <p:cNvSpPr/>
          <p:nvPr/>
        </p:nvSpPr>
        <p:spPr>
          <a:xfrm>
            <a:off x="9177867" y="4897589"/>
            <a:ext cx="287866" cy="150282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36E648AE-DB40-4EC2-89C6-5B12BFFB6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409" y="2341486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2584"/>
              </p:ext>
            </p:extLst>
          </p:nvPr>
        </p:nvGraphicFramePr>
        <p:xfrm>
          <a:off x="775016" y="1986843"/>
          <a:ext cx="11467783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904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5643879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Trading period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From 2020-04-29 to 2024-10-01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870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number of trades executed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6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03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Result-comparison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76724"/>
              </p:ext>
            </p:extLst>
          </p:nvPr>
        </p:nvGraphicFramePr>
        <p:xfrm>
          <a:off x="768511" y="3064468"/>
          <a:ext cx="11467781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859023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5352330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Nasdaq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(Index)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59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$7.46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8982.76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$109.54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19773.3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1368.36%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120.12%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</a:tbl>
          </a:graphicData>
        </a:graphic>
      </p:graphicFrame>
      <p:sp>
        <p:nvSpPr>
          <p:cNvPr id="8" name="Motivate your presentation on 3-10 slides…">
            <a:extLst>
              <a:ext uri="{FF2B5EF4-FFF2-40B4-BE49-F238E27FC236}">
                <a16:creationId xmlns:a16="http://schemas.microsoft.com/office/drawing/2014/main" id="{3506C726-4138-4994-AB9B-32BE27051FC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period: </a:t>
            </a:r>
            <a:r>
              <a:rPr lang="en-US" altLang="zh-TW" sz="3000" b="1" dirty="0">
                <a:solidFill>
                  <a:schemeClr val="bg2"/>
                </a:solidFill>
                <a:sym typeface="Helvetica Neue"/>
              </a:rPr>
              <a:t>From 2020-04-29 to 2024-10-01</a:t>
            </a:r>
            <a:endParaRPr lang="zh-TW" altLang="en-US" sz="3000" b="1" dirty="0">
              <a:solidFill>
                <a:schemeClr val="bg2"/>
              </a:solidFill>
            </a:endParaRPr>
          </a:p>
        </p:txBody>
      </p:sp>
      <p:pic>
        <p:nvPicPr>
          <p:cNvPr id="9" name="圖形 8" descr="皇冠">
            <a:extLst>
              <a:ext uri="{FF2B5EF4-FFF2-40B4-BE49-F238E27FC236}">
                <a16:creationId xmlns:a16="http://schemas.microsoft.com/office/drawing/2014/main" id="{01DBF801-1A92-4455-BE01-2B991BAC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0709" y="2948164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5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1401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Advanced Analysis 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Segment the test period into one-year intervals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C542FA-8212-48DB-9327-A79AB6BB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62"/>
          <a:stretch/>
        </p:blipFill>
        <p:spPr>
          <a:xfrm>
            <a:off x="926596" y="3085716"/>
            <a:ext cx="10536120" cy="221228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2E8C89-90E3-48EF-8A4C-60D3E44D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43369"/>
              </p:ext>
            </p:extLst>
          </p:nvPr>
        </p:nvGraphicFramePr>
        <p:xfrm>
          <a:off x="926596" y="5597151"/>
          <a:ext cx="10579605" cy="3225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942892037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1707778526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903712817"/>
                    </a:ext>
                  </a:extLst>
                </a:gridCol>
              </a:tblGrid>
              <a:tr h="806304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2223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$29448.6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$19.732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98502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$20478.8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$12.512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534165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-30.46%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-37.60%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344580"/>
                  </a:ext>
                </a:extLst>
              </a:tr>
            </a:tbl>
          </a:graphicData>
        </a:graphic>
      </p:graphicFrame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C08C4B54-C7A5-4EBA-9099-8742A8E8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429" y="5597151"/>
            <a:ext cx="624124" cy="6241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FA75DB-1CDF-47A6-928E-F6E507C7F821}"/>
              </a:ext>
            </a:extLst>
          </p:cNvPr>
          <p:cNvSpPr/>
          <p:nvPr/>
        </p:nvSpPr>
        <p:spPr>
          <a:xfrm>
            <a:off x="7702194" y="4053840"/>
            <a:ext cx="1848206" cy="411480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C2293-CBE6-4DD7-A656-EC189A2D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Title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Conclusion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chemeClr val="bg2"/>
                </a:solidFill>
                <a:sym typeface="Helvetica Neue"/>
              </a:rPr>
              <a:t>Total Return: Nvidia(Strategy) &gt; Nvidia(Stock price) &gt; Nasdaq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HK" dirty="0"/>
              <a:t>An accuracy of 53.4% yields a return exceeding 1000%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HK" dirty="0"/>
              <a:t>Generate greater profits in a rising market and minimize losses in a declining market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Further study: 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</a:t>
            </a:r>
            <a:r>
              <a:rPr lang="en-US" altLang="zh-TW" sz="3000" dirty="0" err="1">
                <a:solidFill>
                  <a:srgbClr val="5A5F5E"/>
                </a:solidFill>
              </a:rPr>
              <a:t>i</a:t>
            </a:r>
            <a:r>
              <a:rPr lang="en-US" altLang="zh-TW" sz="3000" dirty="0">
                <a:solidFill>
                  <a:srgbClr val="5A5F5E"/>
                </a:solidFill>
              </a:rPr>
              <a:t>) improve feature selection and hyperparameter tuning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ii) Apply to another technological stocks</a:t>
            </a: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20240125 IDA Template Keynote.key">
            <a:extLst>
              <a:ext uri="{FF2B5EF4-FFF2-40B4-BE49-F238E27FC236}">
                <a16:creationId xmlns:a16="http://schemas.microsoft.com/office/drawing/2014/main" id="{4EC2CC92-0AFF-4D04-9AE0-D0F443B284E8}"/>
              </a:ext>
            </a:extLst>
          </p:cNvPr>
          <p:cNvSpPr txBox="1"/>
          <p:nvPr/>
        </p:nvSpPr>
        <p:spPr>
          <a:xfrm>
            <a:off x="7720426" y="903975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729866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487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Motivation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How to do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	</a:t>
            </a:r>
            <a:r>
              <a:rPr lang="en-US" altLang="zh-TW" dirty="0"/>
              <a:t>Data Source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r>
              <a:rPr lang="en-US" altLang="zh-TW" sz="3000" dirty="0"/>
              <a:t>Key Features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Models</a:t>
            </a:r>
            <a:endParaRPr lang="en-US" altLang="zh-TW" sz="3000" dirty="0"/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Flow chart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Trading strategy</a:t>
            </a:r>
            <a:endParaRPr lang="en-US" altLang="zh-TW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Result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Conclusion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968675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Why NVIDIA?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NVIDIA’s leading role in AI and high-performance computing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The impact of stock price fluctuations on technology companies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Leveraging ML for improved price prediction accuracy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Objective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HK" b="1" dirty="0"/>
              <a:t>Assess the performance of ML techniques in forecasting whether NVIDIA's stock price will rise or fall on the next trading day.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556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Data Source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historical stock data (Jan. 2010 – Sep. 2024)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Split the data (70% for training, 30% for testing)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 Bloomberg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High, low, open, and close prices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Trade volume, volatility, and technical indicators (ex: RSI, MACD)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009355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do-features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A045A9-A88F-46BA-BF63-A946BD83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7" y="1371708"/>
            <a:ext cx="7314883" cy="7559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66A831-42F6-43C8-8534-89F313AA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72" y="1371634"/>
            <a:ext cx="8022428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Powerful boosting algorithm, refines predictions by correcting errors from prior iterations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661781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Research Workflow</a:t>
            </a:r>
            <a:endParaRPr lang="en-US" b="1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cleaning and handling missing values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Feature engineering and model training (testing three models)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Results evaluation: Comparing accuracy to the NDX Index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Simulating an investment strategy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2160504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Flow chart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09CAF7-AB29-4AD1-84C4-1B7A4E82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637" y="2500551"/>
            <a:ext cx="12201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1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strategy: Buy all &amp; sell all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Rolling window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*Note that: Indicator is the prediction of “today’s going”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78A50-EED7-4153-A1FF-24A7618E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4" y="3074298"/>
            <a:ext cx="10763803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0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Custom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Roman</vt:lpstr>
      <vt:lpstr>Helvetica Neue</vt:lpstr>
      <vt:lpstr>Helvetica Neue Light</vt:lpstr>
      <vt:lpstr>Helvetica Neue Thin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Soo...... ......</cp:lastModifiedBy>
  <cp:revision>29</cp:revision>
  <dcterms:modified xsi:type="dcterms:W3CDTF">2024-12-08T18:09:50Z</dcterms:modified>
</cp:coreProperties>
</file>