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77" r:id="rId3"/>
    <p:sldId id="278" r:id="rId4"/>
    <p:sldId id="283" r:id="rId5"/>
    <p:sldId id="284" r:id="rId6"/>
    <p:sldId id="280" r:id="rId7"/>
    <p:sldId id="281" r:id="rId8"/>
    <p:sldId id="282" r:id="rId9"/>
    <p:sldId id="285" r:id="rId10"/>
    <p:sldId id="286" r:id="rId11"/>
    <p:sldId id="287" r:id="rId12"/>
    <p:sldId id="288" r:id="rId13"/>
    <p:sldId id="289" r:id="rId14"/>
    <p:sldId id="290" r:id="rId15"/>
    <p:sldId id="295" r:id="rId16"/>
    <p:sldId id="293" r:id="rId17"/>
    <p:sldId id="294" r:id="rId18"/>
    <p:sldId id="297" r:id="rId19"/>
    <p:sldId id="298" r:id="rId20"/>
    <p:sldId id="296" r:id="rId21"/>
    <p:sldId id="299" r:id="rId22"/>
    <p:sldId id="292" r:id="rId23"/>
    <p:sldId id="300" r:id="rId24"/>
    <p:sldId id="301" r:id="rId2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1pPr>
    <a:lvl2pPr marL="0" marR="0" indent="228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2pPr>
    <a:lvl3pPr marL="0" marR="0" indent="457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3pPr>
    <a:lvl4pPr marL="0" marR="0" indent="685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4pPr>
    <a:lvl5pPr marL="0" marR="0" indent="9144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5pPr>
    <a:lvl6pPr marL="0" marR="0" indent="11430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6pPr>
    <a:lvl7pPr marL="0" marR="0" indent="1371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7pPr>
    <a:lvl8pPr marL="0" marR="0" indent="1600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8pPr>
    <a:lvl9pPr marL="0" marR="0" indent="1828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57"/>
    <p:restoredTop sz="94694"/>
  </p:normalViewPr>
  <p:slideViewPr>
    <p:cSldViewPr snapToGrid="0">
      <p:cViewPr>
        <p:scale>
          <a:sx n="63" d="100"/>
          <a:sy n="63" d="100"/>
        </p:scale>
        <p:origin x="63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mplate Present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73350" y="2345153"/>
            <a:ext cx="11458100" cy="1760787"/>
          </a:xfrm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r>
              <a:t>Title</a:t>
            </a:r>
          </a:p>
        </p:txBody>
      </p:sp>
      <p:sp>
        <p:nvSpPr>
          <p:cNvPr id="1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6" name="線條"/>
          <p:cNvSpPr/>
          <p:nvPr/>
        </p:nvSpPr>
        <p:spPr>
          <a:xfrm>
            <a:off x="761999" y="624879"/>
            <a:ext cx="114742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7" name="Section 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55809" y="213147"/>
            <a:ext cx="9502858" cy="399033"/>
          </a:xfrm>
          <a:prstGeom prst="rect">
            <a:avLst/>
          </a:prstGeom>
        </p:spPr>
        <p:txBody>
          <a:bodyPr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Section Title</a:t>
            </a:r>
          </a:p>
        </p:txBody>
      </p:sp>
      <p:sp>
        <p:nvSpPr>
          <p:cNvPr id="38" name="Slide 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</p:spPr>
        <p:txBody>
          <a:bodyPr/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Slide Title</a:t>
            </a:r>
          </a:p>
        </p:txBody>
      </p:sp>
      <p:sp>
        <p:nvSpPr>
          <p:cNvPr id="39" name="文字"/>
          <p:cNvSpPr txBox="1">
            <a:spLocks noGrp="1"/>
          </p:cNvSpPr>
          <p:nvPr>
            <p:ph type="body" sz="quarter" idx="23"/>
          </p:nvPr>
        </p:nvSpPr>
        <p:spPr>
          <a:xfrm>
            <a:off x="761999" y="1581811"/>
            <a:ext cx="11467783" cy="6883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endParaRPr/>
          </a:p>
        </p:txBody>
      </p:sp>
      <p:sp>
        <p:nvSpPr>
          <p:cNvPr id="40" name="Title"/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Title</a:t>
            </a:r>
          </a:p>
        </p:txBody>
      </p:sp>
      <p:sp>
        <p:nvSpPr>
          <p:cNvPr id="41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42" name="norm_quant.jpg" descr="norm_quant.jpg"/>
          <p:cNvPicPr>
            <a:picLocks noChangeAspect="1"/>
          </p:cNvPicPr>
          <p:nvPr/>
        </p:nvPicPr>
        <p:blipFill>
          <a:blip r:embed="rId2"/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72824">
              <a:srgbClr val="ECECEC"/>
            </a:gs>
            <a:gs pos="100000">
              <a:srgbClr val="DADAD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sted-image.png" descr="pasted-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950" y="217680"/>
            <a:ext cx="2370215" cy="229898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矩形"/>
          <p:cNvSpPr txBox="1"/>
          <p:nvPr/>
        </p:nvSpPr>
        <p:spPr>
          <a:xfrm>
            <a:off x="773350" y="6475983"/>
            <a:ext cx="7488751" cy="2058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defTabSz="457200">
              <a:defRPr sz="3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endParaRPr/>
          </a:p>
        </p:txBody>
      </p:sp>
      <p:sp>
        <p:nvSpPr>
          <p:cNvPr id="4" name="Your Name"/>
          <p:cNvSpPr txBox="1"/>
          <p:nvPr/>
        </p:nvSpPr>
        <p:spPr>
          <a:xfrm>
            <a:off x="774700" y="4432300"/>
            <a:ext cx="11458002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defTabSz="457200">
              <a:defRPr sz="3000">
                <a:solidFill>
                  <a:srgbClr val="5A5F5E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A5F5E"/>
                </a:solidFill>
              </a:rPr>
              <a:t>Your Name</a:t>
            </a:r>
          </a:p>
        </p:txBody>
      </p:sp>
      <p:sp>
        <p:nvSpPr>
          <p:cNvPr id="5" name="Your affiliation…"/>
          <p:cNvSpPr txBox="1"/>
          <p:nvPr/>
        </p:nvSpPr>
        <p:spPr>
          <a:xfrm>
            <a:off x="774700" y="6985000"/>
            <a:ext cx="11455400" cy="2645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defTabSz="457200">
              <a:defRPr sz="3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>
                <a:solidFill>
                  <a:srgbClr val="5A5F5E"/>
                </a:solidFill>
              </a:rPr>
              <a:t>Your affiliation</a:t>
            </a:r>
          </a:p>
          <a:p>
            <a:pPr defTabSz="457200">
              <a:defRPr sz="3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>
                <a:solidFill>
                  <a:srgbClr val="0A5694"/>
                </a:solidFill>
                <a:hlinkClick r:id="" action="ppaction://noaction"/>
              </a:rPr>
              <a:t>Your Webpage</a:t>
            </a:r>
          </a:p>
        </p:txBody>
      </p:sp>
      <p:sp>
        <p:nvSpPr>
          <p:cNvPr id="6" name="大標題文字"/>
          <p:cNvSpPr txBox="1">
            <a:spLocks noGrp="1"/>
          </p:cNvSpPr>
          <p:nvPr>
            <p:ph type="title"/>
          </p:nvPr>
        </p:nvSpPr>
        <p:spPr>
          <a:xfrm>
            <a:off x="773350" y="1733550"/>
            <a:ext cx="11458100" cy="1996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大標題文字</a:t>
            </a:r>
          </a:p>
        </p:txBody>
      </p:sp>
      <p:sp>
        <p:nvSpPr>
          <p:cNvPr id="7" name="內文層級一…"/>
          <p:cNvSpPr txBox="1">
            <a:spLocks noGrp="1"/>
          </p:cNvSpPr>
          <p:nvPr>
            <p:ph type="body" idx="1"/>
          </p:nvPr>
        </p:nvSpPr>
        <p:spPr>
          <a:xfrm>
            <a:off x="355599" y="5270500"/>
            <a:ext cx="12293601" cy="129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25920" y="9271000"/>
            <a:ext cx="340260" cy="32451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/>
          </a:bodyPr>
          <a:lstStyle>
            <a:lvl1pPr algn="ctr">
              <a:defRPr sz="1600">
                <a:solidFill>
                  <a:srgbClr val="53535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N Template"/>
          <p:cNvSpPr txBox="1">
            <a:spLocks noGrp="1"/>
          </p:cNvSpPr>
          <p:nvPr>
            <p:ph type="body" idx="21"/>
          </p:nvPr>
        </p:nvSpPr>
        <p:spPr>
          <a:xfrm>
            <a:off x="773350" y="2649953"/>
            <a:ext cx="11458100" cy="1760787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" altLang="zh-TW" dirty="0"/>
              <a:t>Forecasting Consumer Spending Amounts Using Machine Learning and Time Series Analysis</a:t>
            </a:r>
            <a:endParaRPr dirty="0"/>
          </a:p>
        </p:txBody>
      </p:sp>
      <p:sp>
        <p:nvSpPr>
          <p:cNvPr id="66" name="20240125 IDA Template Keynote.key"/>
          <p:cNvSpPr txBox="1"/>
          <p:nvPr/>
        </p:nvSpPr>
        <p:spPr>
          <a:xfrm>
            <a:off x="9519751" y="9237870"/>
            <a:ext cx="3163634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normAutofit lnSpcReduction="10000"/>
          </a:bodyPr>
          <a:lstStyle>
            <a:lvl1pPr>
              <a:defRPr sz="1500"/>
            </a:lvl1pPr>
          </a:lstStyle>
          <a:p>
            <a:r>
              <a:rPr dirty="0"/>
              <a:t>2024</a:t>
            </a:r>
            <a:r>
              <a:rPr lang="en-US" dirty="0"/>
              <a:t>1007</a:t>
            </a:r>
            <a:endParaRPr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0EA90E9-050A-DC9A-8FE5-6AB591405F9C}"/>
              </a:ext>
            </a:extLst>
          </p:cNvPr>
          <p:cNvSpPr txBox="1"/>
          <p:nvPr/>
        </p:nvSpPr>
        <p:spPr>
          <a:xfrm>
            <a:off x="2398426" y="4796852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A4CB5BC-4101-77C2-03C1-CD04F8893912}"/>
              </a:ext>
            </a:extLst>
          </p:cNvPr>
          <p:cNvSpPr txBox="1"/>
          <p:nvPr/>
        </p:nvSpPr>
        <p:spPr>
          <a:xfrm>
            <a:off x="1424066" y="4631961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8C19F89-2BD2-F9BA-D955-B70DED89DC5F}"/>
              </a:ext>
            </a:extLst>
          </p:cNvPr>
          <p:cNvSpPr txBox="1"/>
          <p:nvPr/>
        </p:nvSpPr>
        <p:spPr>
          <a:xfrm>
            <a:off x="2518348" y="4691921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444A9E8-7183-0FB8-D310-2215AE051775}"/>
              </a:ext>
            </a:extLst>
          </p:cNvPr>
          <p:cNvSpPr txBox="1"/>
          <p:nvPr/>
        </p:nvSpPr>
        <p:spPr>
          <a:xfrm>
            <a:off x="1985211" y="4860758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AEB0925-CA9A-9CB5-1926-B8CB526947D4}"/>
              </a:ext>
            </a:extLst>
          </p:cNvPr>
          <p:cNvSpPr txBox="1"/>
          <p:nvPr/>
        </p:nvSpPr>
        <p:spPr>
          <a:xfrm>
            <a:off x="1479884" y="7736305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0F92AEF-50FF-5D9A-DADC-6F53D4481612}"/>
              </a:ext>
            </a:extLst>
          </p:cNvPr>
          <p:cNvSpPr txBox="1"/>
          <p:nvPr/>
        </p:nvSpPr>
        <p:spPr>
          <a:xfrm>
            <a:off x="1720516" y="1576137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9C55216-E32C-86F2-4E96-2A7C696DA91E}"/>
              </a:ext>
            </a:extLst>
          </p:cNvPr>
          <p:cNvSpPr txBox="1"/>
          <p:nvPr/>
        </p:nvSpPr>
        <p:spPr>
          <a:xfrm>
            <a:off x="2430379" y="1431758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1" name="圖片 10" descr="一張含有 白色, 設計 的圖片&#10;&#10;自動產生的描述">
            <a:extLst>
              <a:ext uri="{FF2B5EF4-FFF2-40B4-BE49-F238E27FC236}">
                <a16:creationId xmlns:a16="http://schemas.microsoft.com/office/drawing/2014/main" id="{867DFA89-4F0A-23E4-B0B8-EBA6B8F9B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50" y="4410740"/>
            <a:ext cx="5232400" cy="3957653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983D4026-4E68-C20D-80D5-537FE86263F8}"/>
              </a:ext>
            </a:extLst>
          </p:cNvPr>
          <p:cNvSpPr txBox="1"/>
          <p:nvPr/>
        </p:nvSpPr>
        <p:spPr>
          <a:xfrm>
            <a:off x="1032890" y="5429153"/>
            <a:ext cx="1718819" cy="7258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3200" b="0" i="0" u="none" strike="noStrike" cap="none" spc="0" normalizeH="0" baseline="0" dirty="0">
                <a:ln>
                  <a:noFill/>
                </a:ln>
                <a:solidFill>
                  <a:srgbClr val="D30F1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Roy</a:t>
            </a:r>
            <a:endParaRPr kumimoji="0" lang="zh-TW" altLang="en-US" sz="32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10</a:t>
            </a:fld>
            <a:endParaRPr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FBA529D-AC76-2FBD-2410-D91159BB81E6}"/>
              </a:ext>
            </a:extLst>
          </p:cNvPr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6FE5303-AC96-F84E-05A7-D51837BD9F5D}"/>
              </a:ext>
            </a:extLst>
          </p:cNvPr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C162D242-854B-501E-4D4A-27D8E03730F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One-hot encoding</a:t>
            </a:r>
            <a:r>
              <a:rPr lang="zh-TW" altLang="en-US" dirty="0"/>
              <a:t>：</a:t>
            </a:r>
            <a:r>
              <a:rPr lang="en" altLang="zh-TW" dirty="0"/>
              <a:t>income group</a:t>
            </a:r>
            <a:endParaRPr lang="zh-TW" altLang="en-US" dirty="0"/>
          </a:p>
        </p:txBody>
      </p:sp>
      <p:sp>
        <p:nvSpPr>
          <p:cNvPr id="11" name="文字版面配置區 8">
            <a:extLst>
              <a:ext uri="{FF2B5EF4-FFF2-40B4-BE49-F238E27FC236}">
                <a16:creationId xmlns:a16="http://schemas.microsoft.com/office/drawing/2014/main" id="{ACA698E4-24DA-3495-D89F-69D6B8114DE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2524" y="49862"/>
            <a:ext cx="12992848" cy="595035"/>
          </a:xfrm>
        </p:spPr>
        <p:txBody>
          <a:bodyPr/>
          <a:lstStyle/>
          <a:p>
            <a:r>
              <a:rPr lang="en" altLang="zh-TW" sz="1600" dirty="0"/>
              <a:t>Merge Tables</a:t>
            </a:r>
            <a:r>
              <a:rPr lang="en" altLang="zh-TW" sz="1600" b="1" dirty="0">
                <a:solidFill>
                  <a:schemeClr val="tx1"/>
                </a:solidFill>
              </a:rPr>
              <a:t> -&gt; </a:t>
            </a:r>
            <a:r>
              <a:rPr lang="en" altLang="zh-TW" sz="1600" b="1" dirty="0">
                <a:solidFill>
                  <a:srgbClr val="FF0000"/>
                </a:solidFill>
              </a:rPr>
              <a:t>One-Hot Encoding</a:t>
            </a:r>
            <a:r>
              <a:rPr lang="en" altLang="zh-TW" sz="1600" dirty="0">
                <a:solidFill>
                  <a:srgbClr val="FF0000"/>
                </a:solidFill>
              </a:rPr>
              <a:t> </a:t>
            </a:r>
            <a:r>
              <a:rPr lang="en" altLang="zh-TW" sz="1600" dirty="0"/>
              <a:t>-&gt; Data Cleaning -&gt; Exploratory Data Analysis (EDA) -&gt; Data Splitting -&gt; Feature Selection -&gt;</a:t>
            </a:r>
            <a:br>
              <a:rPr lang="en" altLang="zh-TW" sz="1600" dirty="0"/>
            </a:br>
            <a:r>
              <a:rPr lang="en" altLang="zh-TW" sz="1600" dirty="0"/>
              <a:t> Model Training -&gt; Model Evaluation</a:t>
            </a:r>
            <a:endParaRPr lang="zh-TW" altLang="en-US" sz="1600" dirty="0"/>
          </a:p>
        </p:txBody>
      </p:sp>
      <p:pic>
        <p:nvPicPr>
          <p:cNvPr id="3" name="圖片 2" descr="一張含有 文字, 螢幕擷取畫面, 功能表, 文件 的圖片&#10;&#10;自動產生的描述">
            <a:extLst>
              <a:ext uri="{FF2B5EF4-FFF2-40B4-BE49-F238E27FC236}">
                <a16:creationId xmlns:a16="http://schemas.microsoft.com/office/drawing/2014/main" id="{66A3B2F7-D9D6-A78C-20FD-FCFCC1341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553" y="1420656"/>
            <a:ext cx="7622206" cy="776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94507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11</a:t>
            </a:fld>
            <a:endParaRPr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FBA529D-AC76-2FBD-2410-D91159BB81E6}"/>
              </a:ext>
            </a:extLst>
          </p:cNvPr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6FE5303-AC96-F84E-05A7-D51837BD9F5D}"/>
              </a:ext>
            </a:extLst>
          </p:cNvPr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C162D242-854B-501E-4D4A-27D8E03730F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One-hot encoding</a:t>
            </a:r>
            <a:r>
              <a:rPr lang="zh-TW" altLang="en-US" dirty="0"/>
              <a:t>：</a:t>
            </a:r>
            <a:r>
              <a:rPr lang="en" altLang="zh-TW" dirty="0"/>
              <a:t>education level</a:t>
            </a:r>
            <a:endParaRPr lang="zh-TW" altLang="en-US" dirty="0"/>
          </a:p>
        </p:txBody>
      </p:sp>
      <p:sp>
        <p:nvSpPr>
          <p:cNvPr id="11" name="文字版面配置區 8">
            <a:extLst>
              <a:ext uri="{FF2B5EF4-FFF2-40B4-BE49-F238E27FC236}">
                <a16:creationId xmlns:a16="http://schemas.microsoft.com/office/drawing/2014/main" id="{ACA698E4-24DA-3495-D89F-69D6B8114DE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2524" y="49862"/>
            <a:ext cx="12992848" cy="595035"/>
          </a:xfrm>
        </p:spPr>
        <p:txBody>
          <a:bodyPr/>
          <a:lstStyle/>
          <a:p>
            <a:r>
              <a:rPr lang="en" altLang="zh-TW" sz="1600" dirty="0"/>
              <a:t>Merge Tables</a:t>
            </a:r>
            <a:r>
              <a:rPr lang="en" altLang="zh-TW" sz="1600" b="1" dirty="0">
                <a:solidFill>
                  <a:schemeClr val="tx1"/>
                </a:solidFill>
              </a:rPr>
              <a:t> -&gt; </a:t>
            </a:r>
            <a:r>
              <a:rPr lang="en" altLang="zh-TW" sz="1600" b="1" dirty="0">
                <a:solidFill>
                  <a:srgbClr val="FF0000"/>
                </a:solidFill>
              </a:rPr>
              <a:t>One-Hot Encoding</a:t>
            </a:r>
            <a:r>
              <a:rPr lang="en" altLang="zh-TW" sz="1600" dirty="0">
                <a:solidFill>
                  <a:srgbClr val="FF0000"/>
                </a:solidFill>
              </a:rPr>
              <a:t> </a:t>
            </a:r>
            <a:r>
              <a:rPr lang="en" altLang="zh-TW" sz="1600" dirty="0"/>
              <a:t>-&gt; Data Cleaning -&gt; Exploratory Data Analysis (EDA) -&gt; Data Splitting -&gt; Feature Selection -&gt;</a:t>
            </a:r>
            <a:br>
              <a:rPr lang="en" altLang="zh-TW" sz="1600" dirty="0"/>
            </a:br>
            <a:r>
              <a:rPr lang="en" altLang="zh-TW" sz="1600" dirty="0"/>
              <a:t> Model Training -&gt; Model Evaluation</a:t>
            </a:r>
            <a:endParaRPr lang="zh-TW" altLang="en-US" sz="1600" dirty="0"/>
          </a:p>
        </p:txBody>
      </p:sp>
      <p:pic>
        <p:nvPicPr>
          <p:cNvPr id="4" name="圖片 3" descr="一張含有 文字, 螢幕擷取畫面, 功能表, 字型 的圖片&#10;&#10;自動產生的描述">
            <a:extLst>
              <a:ext uri="{FF2B5EF4-FFF2-40B4-BE49-F238E27FC236}">
                <a16:creationId xmlns:a16="http://schemas.microsoft.com/office/drawing/2014/main" id="{47708302-1B34-DEE5-0D27-8BA73133A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011" y="1695450"/>
            <a:ext cx="8066778" cy="754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3276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12</a:t>
            </a:fld>
            <a:endParaRPr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FBA529D-AC76-2FBD-2410-D91159BB81E6}"/>
              </a:ext>
            </a:extLst>
          </p:cNvPr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6FE5303-AC96-F84E-05A7-D51837BD9F5D}"/>
              </a:ext>
            </a:extLst>
          </p:cNvPr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C162D242-854B-501E-4D4A-27D8E03730F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Data cleaning</a:t>
            </a:r>
            <a:endParaRPr lang="zh-TW" altLang="en-US" dirty="0"/>
          </a:p>
        </p:txBody>
      </p:sp>
      <p:sp>
        <p:nvSpPr>
          <p:cNvPr id="11" name="文字版面配置區 8">
            <a:extLst>
              <a:ext uri="{FF2B5EF4-FFF2-40B4-BE49-F238E27FC236}">
                <a16:creationId xmlns:a16="http://schemas.microsoft.com/office/drawing/2014/main" id="{ACA698E4-24DA-3495-D89F-69D6B8114DE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2524" y="49862"/>
            <a:ext cx="12992848" cy="595035"/>
          </a:xfrm>
        </p:spPr>
        <p:txBody>
          <a:bodyPr/>
          <a:lstStyle/>
          <a:p>
            <a:r>
              <a:rPr lang="en" altLang="zh-TW" sz="1600" dirty="0"/>
              <a:t>Merge Tables </a:t>
            </a:r>
            <a:r>
              <a:rPr lang="en" altLang="zh-TW" sz="1600" b="1" dirty="0"/>
              <a:t>-&gt; </a:t>
            </a:r>
            <a:r>
              <a:rPr lang="en" altLang="zh-TW" sz="1600" dirty="0"/>
              <a:t>One-Hot Encoding </a:t>
            </a:r>
            <a:r>
              <a:rPr lang="en" altLang="zh-TW" sz="1600" b="1" dirty="0">
                <a:solidFill>
                  <a:schemeClr val="tx1"/>
                </a:solidFill>
              </a:rPr>
              <a:t>-&gt;</a:t>
            </a:r>
            <a:r>
              <a:rPr lang="en" altLang="zh-TW" sz="1600" dirty="0"/>
              <a:t> </a:t>
            </a:r>
            <a:r>
              <a:rPr lang="en" altLang="zh-TW" sz="1600" b="1" dirty="0">
                <a:solidFill>
                  <a:srgbClr val="FF0000"/>
                </a:solidFill>
              </a:rPr>
              <a:t>Data Cleaning </a:t>
            </a:r>
            <a:r>
              <a:rPr lang="en" altLang="zh-TW" sz="1600" dirty="0"/>
              <a:t>-&gt; Exploratory Data Analysis (EDA) -&gt; Data Splitting -&gt; Feature Selection -&gt;</a:t>
            </a:r>
            <a:br>
              <a:rPr lang="en" altLang="zh-TW" sz="1600" dirty="0"/>
            </a:br>
            <a:r>
              <a:rPr lang="en" altLang="zh-TW" sz="1600" dirty="0"/>
              <a:t> Model Training -&gt; Model Evaluation</a:t>
            </a:r>
            <a:endParaRPr lang="zh-TW" altLang="en-US" sz="1600" dirty="0"/>
          </a:p>
        </p:txBody>
      </p:sp>
      <p:pic>
        <p:nvPicPr>
          <p:cNvPr id="7" name="圖片 6" descr="一張含有 文字, 螢幕擷取畫面, 功能表, 數字 的圖片&#10;&#10;自動產生的描述">
            <a:extLst>
              <a:ext uri="{FF2B5EF4-FFF2-40B4-BE49-F238E27FC236}">
                <a16:creationId xmlns:a16="http://schemas.microsoft.com/office/drawing/2014/main" id="{53CB9252-808C-F9D9-D2D4-84EB0E97E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24" y="1765633"/>
            <a:ext cx="5402806" cy="6222333"/>
          </a:xfrm>
          <a:prstGeom prst="rect">
            <a:avLst/>
          </a:prstGeom>
        </p:spPr>
      </p:pic>
      <p:pic>
        <p:nvPicPr>
          <p:cNvPr id="9" name="圖片 8" descr="一張含有 文字, 螢幕擷取畫面, 功能表, 文件 的圖片&#10;&#10;自動產生的描述">
            <a:extLst>
              <a:ext uri="{FF2B5EF4-FFF2-40B4-BE49-F238E27FC236}">
                <a16:creationId xmlns:a16="http://schemas.microsoft.com/office/drawing/2014/main" id="{B476D27A-FAEA-2BF7-8275-6D7119EE94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678" y="1765633"/>
            <a:ext cx="6107105" cy="622233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A04711BE-D534-F9A8-25E9-BC569101FBA8}"/>
              </a:ext>
            </a:extLst>
          </p:cNvPr>
          <p:cNvSpPr/>
          <p:nvPr/>
        </p:nvSpPr>
        <p:spPr>
          <a:xfrm>
            <a:off x="6122678" y="4740612"/>
            <a:ext cx="5402806" cy="27237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B5B8F7D-85FB-A31A-C42B-D24E2F907C00}"/>
              </a:ext>
            </a:extLst>
          </p:cNvPr>
          <p:cNvSpPr/>
          <p:nvPr/>
        </p:nvSpPr>
        <p:spPr>
          <a:xfrm>
            <a:off x="715409" y="4395282"/>
            <a:ext cx="4654259" cy="27237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48330485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13</a:t>
            </a:fld>
            <a:endParaRPr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FBA529D-AC76-2FBD-2410-D91159BB81E6}"/>
              </a:ext>
            </a:extLst>
          </p:cNvPr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6FE5303-AC96-F84E-05A7-D51837BD9F5D}"/>
              </a:ext>
            </a:extLst>
          </p:cNvPr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C162D242-854B-501E-4D4A-27D8E03730F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EDA</a:t>
            </a:r>
            <a:endParaRPr lang="zh-TW" altLang="en-US" dirty="0"/>
          </a:p>
        </p:txBody>
      </p:sp>
      <p:sp>
        <p:nvSpPr>
          <p:cNvPr id="13" name="文字版面配置區 8">
            <a:extLst>
              <a:ext uri="{FF2B5EF4-FFF2-40B4-BE49-F238E27FC236}">
                <a16:creationId xmlns:a16="http://schemas.microsoft.com/office/drawing/2014/main" id="{C84AA863-5B33-7113-05B5-228B76E628C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2524" y="49862"/>
            <a:ext cx="12992848" cy="595035"/>
          </a:xfrm>
        </p:spPr>
        <p:txBody>
          <a:bodyPr/>
          <a:lstStyle/>
          <a:p>
            <a:r>
              <a:rPr lang="en" altLang="zh-TW" sz="1600" dirty="0"/>
              <a:t>Merge Tables -&gt; One-Hot Encoding -&gt; Data Cleaning</a:t>
            </a:r>
            <a:r>
              <a:rPr lang="en" altLang="zh-TW" sz="1600" b="1" dirty="0">
                <a:solidFill>
                  <a:schemeClr val="tx1"/>
                </a:solidFill>
              </a:rPr>
              <a:t> -&gt; </a:t>
            </a:r>
            <a:r>
              <a:rPr lang="en" altLang="zh-TW" sz="1600" b="1" dirty="0">
                <a:solidFill>
                  <a:srgbClr val="FF0000"/>
                </a:solidFill>
              </a:rPr>
              <a:t>Exploratory Data Analysis (EDA)</a:t>
            </a:r>
            <a:r>
              <a:rPr lang="en" altLang="zh-TW" sz="1600" dirty="0"/>
              <a:t> -&gt; Data Splitting -&gt; Feature Selection -&gt;</a:t>
            </a:r>
            <a:br>
              <a:rPr lang="en" altLang="zh-TW" sz="1600" dirty="0"/>
            </a:br>
            <a:r>
              <a:rPr lang="en" altLang="zh-TW" sz="1600" dirty="0"/>
              <a:t> Model Training -&gt; Model Evaluation</a:t>
            </a:r>
            <a:endParaRPr lang="zh-TW" altLang="en-US" sz="16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BDBDCC8-A46A-030E-24D4-6240E17999A7}"/>
              </a:ext>
            </a:extLst>
          </p:cNvPr>
          <p:cNvSpPr txBox="1"/>
          <p:nvPr/>
        </p:nvSpPr>
        <p:spPr>
          <a:xfrm>
            <a:off x="5181600" y="3725333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230D373-431F-6843-2A5E-D5A97D89AC96}"/>
              </a:ext>
            </a:extLst>
          </p:cNvPr>
          <p:cNvSpPr txBox="1"/>
          <p:nvPr/>
        </p:nvSpPr>
        <p:spPr>
          <a:xfrm>
            <a:off x="762000" y="2645539"/>
            <a:ext cx="11311467" cy="48320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" altLang="zh-TW" sz="2800" b="1" dirty="0">
                <a:solidFill>
                  <a:srgbClr val="002060"/>
                </a:solidFill>
              </a:rPr>
              <a:t>Do key variables (e.g., Age, Income, Education) significantly impact the target variable (transaction amount)?</a:t>
            </a:r>
          </a:p>
          <a:p>
            <a:pPr>
              <a:buFont typeface="+mj-lt"/>
              <a:buAutoNum type="arabicPeriod"/>
            </a:pPr>
            <a:endParaRPr lang="en" altLang="zh-TW" sz="2800" b="1" dirty="0">
              <a:solidFill>
                <a:srgbClr val="002060"/>
              </a:solidFill>
            </a:endParaRPr>
          </a:p>
          <a:p>
            <a:pPr>
              <a:buFont typeface="+mj-lt"/>
              <a:buAutoNum type="arabicPeriod"/>
            </a:pPr>
            <a:r>
              <a:rPr lang="en" altLang="zh-TW" sz="2800" b="1" dirty="0">
                <a:solidFill>
                  <a:srgbClr val="002060"/>
                </a:solidFill>
              </a:rPr>
              <a:t>Do industries influence the relationship between key variables and the target?</a:t>
            </a:r>
          </a:p>
          <a:p>
            <a:pPr>
              <a:buFont typeface="+mj-lt"/>
              <a:buAutoNum type="arabicPeriod"/>
            </a:pPr>
            <a:endParaRPr lang="en" altLang="zh-TW" sz="2800" b="1" dirty="0">
              <a:solidFill>
                <a:srgbClr val="002060"/>
              </a:solidFill>
            </a:endParaRPr>
          </a:p>
          <a:p>
            <a:pPr>
              <a:buFont typeface="+mj-lt"/>
              <a:buAutoNum type="arabicPeriod"/>
            </a:pPr>
            <a:r>
              <a:rPr lang="en" altLang="zh-TW" sz="2800" b="1" dirty="0">
                <a:solidFill>
                  <a:srgbClr val="002060"/>
                </a:solidFill>
              </a:rPr>
              <a:t>Does the distribution of industries across different key variables show consistent patterns in their contribution to transaction amounts?</a:t>
            </a:r>
          </a:p>
          <a:p>
            <a:pPr>
              <a:buFont typeface="+mj-lt"/>
              <a:buAutoNum type="arabicPeriod"/>
            </a:pPr>
            <a:endParaRPr lang="en" altLang="zh-TW" sz="2800" b="1" dirty="0">
              <a:solidFill>
                <a:srgbClr val="002060"/>
              </a:solidFill>
            </a:endParaRPr>
          </a:p>
          <a:p>
            <a:pPr>
              <a:buFont typeface="+mj-lt"/>
              <a:buAutoNum type="arabicPeriod"/>
            </a:pPr>
            <a:r>
              <a:rPr lang="en" altLang="zh-TW" sz="2800" b="1" dirty="0">
                <a:solidFill>
                  <a:srgbClr val="002060"/>
                </a:solidFill>
              </a:rPr>
              <a:t>Does the target variable exhibit any cyclical patterns over time?</a:t>
            </a:r>
          </a:p>
        </p:txBody>
      </p:sp>
    </p:spTree>
    <p:extLst>
      <p:ext uri="{BB962C8B-B14F-4D97-AF65-F5344CB8AC3E}">
        <p14:creationId xmlns:p14="http://schemas.microsoft.com/office/powerpoint/2010/main" val="190704354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14</a:t>
            </a:fld>
            <a:endParaRPr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FBA529D-AC76-2FBD-2410-D91159BB81E6}"/>
              </a:ext>
            </a:extLst>
          </p:cNvPr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6FE5303-AC96-F84E-05A7-D51837BD9F5D}"/>
              </a:ext>
            </a:extLst>
          </p:cNvPr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C162D242-854B-501E-4D4A-27D8E03730F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EDA</a:t>
            </a:r>
            <a:endParaRPr lang="zh-TW" altLang="en-US" dirty="0"/>
          </a:p>
        </p:txBody>
      </p:sp>
      <p:sp>
        <p:nvSpPr>
          <p:cNvPr id="13" name="文字版面配置區 8">
            <a:extLst>
              <a:ext uri="{FF2B5EF4-FFF2-40B4-BE49-F238E27FC236}">
                <a16:creationId xmlns:a16="http://schemas.microsoft.com/office/drawing/2014/main" id="{C84AA863-5B33-7113-05B5-228B76E628C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2524" y="49862"/>
            <a:ext cx="12992848" cy="595035"/>
          </a:xfrm>
        </p:spPr>
        <p:txBody>
          <a:bodyPr/>
          <a:lstStyle/>
          <a:p>
            <a:r>
              <a:rPr lang="en" altLang="zh-TW" sz="1600" dirty="0"/>
              <a:t>Merge Tables -&gt; One-Hot Encoding -&gt; Data Cleaning </a:t>
            </a:r>
            <a:r>
              <a:rPr lang="en" altLang="zh-TW" sz="1600" b="1" dirty="0">
                <a:solidFill>
                  <a:schemeClr val="tx1"/>
                </a:solidFill>
              </a:rPr>
              <a:t>-&gt; </a:t>
            </a:r>
            <a:r>
              <a:rPr lang="en" altLang="zh-TW" sz="1600" b="1" dirty="0">
                <a:solidFill>
                  <a:srgbClr val="FF0000"/>
                </a:solidFill>
              </a:rPr>
              <a:t>Exploratory Data Analysis (EDA)</a:t>
            </a:r>
            <a:r>
              <a:rPr lang="en" altLang="zh-TW" sz="1600" dirty="0"/>
              <a:t> -&gt; Data Splitting -&gt; Feature Selection -&gt;</a:t>
            </a:r>
            <a:br>
              <a:rPr lang="en" altLang="zh-TW" sz="1600" dirty="0"/>
            </a:br>
            <a:r>
              <a:rPr lang="en" altLang="zh-TW" sz="1600" dirty="0"/>
              <a:t> Model Training -&gt; Model Evaluation</a:t>
            </a:r>
            <a:endParaRPr lang="zh-TW" altLang="en-US" sz="16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BDBDCC8-A46A-030E-24D4-6240E17999A7}"/>
              </a:ext>
            </a:extLst>
          </p:cNvPr>
          <p:cNvSpPr txBox="1"/>
          <p:nvPr/>
        </p:nvSpPr>
        <p:spPr>
          <a:xfrm>
            <a:off x="5181600" y="3725333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230D373-431F-6843-2A5E-D5A97D89AC96}"/>
              </a:ext>
            </a:extLst>
          </p:cNvPr>
          <p:cNvSpPr txBox="1"/>
          <p:nvPr/>
        </p:nvSpPr>
        <p:spPr>
          <a:xfrm>
            <a:off x="977439" y="2524142"/>
            <a:ext cx="11258853" cy="48320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" altLang="zh-TW" sz="2800" b="1" dirty="0">
                <a:solidFill>
                  <a:srgbClr val="002060"/>
                </a:solidFill>
              </a:rPr>
              <a:t>Correlation and Distribution Analysis</a:t>
            </a:r>
            <a:r>
              <a:rPr lang="en" altLang="zh-TW" sz="2800" dirty="0">
                <a:solidFill>
                  <a:srgbClr val="002060"/>
                </a:solidFill>
              </a:rPr>
              <a:t> of </a:t>
            </a:r>
            <a:r>
              <a:rPr lang="en" altLang="zh-TW" sz="2800" b="1" dirty="0">
                <a:solidFill>
                  <a:srgbClr val="002060"/>
                </a:solidFill>
              </a:rPr>
              <a:t>Individual Variables</a:t>
            </a:r>
            <a:r>
              <a:rPr lang="en" altLang="zh-TW" sz="2800" dirty="0">
                <a:solidFill>
                  <a:srgbClr val="002060"/>
                </a:solidFill>
              </a:rPr>
              <a:t> with </a:t>
            </a:r>
            <a:r>
              <a:rPr lang="en" altLang="zh-TW" sz="2800" b="1" dirty="0">
                <a:solidFill>
                  <a:srgbClr val="002060"/>
                </a:solidFill>
              </a:rPr>
              <a:t>Transaction Amounts</a:t>
            </a:r>
          </a:p>
          <a:p>
            <a:pPr>
              <a:buFont typeface="+mj-lt"/>
              <a:buAutoNum type="arabicPeriod"/>
            </a:pPr>
            <a:endParaRPr lang="en" altLang="zh-TW" sz="2800" dirty="0">
              <a:solidFill>
                <a:srgbClr val="002060"/>
              </a:solidFill>
            </a:endParaRPr>
          </a:p>
          <a:p>
            <a:pPr>
              <a:buFont typeface="+mj-lt"/>
              <a:buAutoNum type="arabicPeriod"/>
            </a:pPr>
            <a:r>
              <a:rPr lang="en" altLang="zh-TW" sz="2800" b="1" dirty="0">
                <a:solidFill>
                  <a:srgbClr val="002060"/>
                </a:solidFill>
              </a:rPr>
              <a:t>Correlation and Distribution Analysis</a:t>
            </a:r>
            <a:r>
              <a:rPr lang="en" altLang="zh-TW" sz="2800" dirty="0">
                <a:solidFill>
                  <a:srgbClr val="002060"/>
                </a:solidFill>
              </a:rPr>
              <a:t> of </a:t>
            </a:r>
            <a:r>
              <a:rPr lang="en" altLang="zh-TW" sz="2800" b="1" dirty="0">
                <a:solidFill>
                  <a:srgbClr val="002060"/>
                </a:solidFill>
              </a:rPr>
              <a:t>Industry Categories</a:t>
            </a:r>
            <a:r>
              <a:rPr lang="en" altLang="zh-TW" sz="2800" dirty="0">
                <a:solidFill>
                  <a:srgbClr val="002060"/>
                </a:solidFill>
              </a:rPr>
              <a:t> with </a:t>
            </a:r>
            <a:r>
              <a:rPr lang="en" altLang="zh-TW" sz="2800" b="1" dirty="0">
                <a:solidFill>
                  <a:srgbClr val="002060"/>
                </a:solidFill>
              </a:rPr>
              <a:t>Transaction Amounts</a:t>
            </a:r>
          </a:p>
          <a:p>
            <a:pPr>
              <a:buFont typeface="+mj-lt"/>
              <a:buAutoNum type="arabicPeriod"/>
            </a:pPr>
            <a:endParaRPr lang="en" altLang="zh-TW" sz="2800" dirty="0">
              <a:solidFill>
                <a:srgbClr val="002060"/>
              </a:solidFill>
            </a:endParaRPr>
          </a:p>
          <a:p>
            <a:pPr>
              <a:buFont typeface="+mj-lt"/>
              <a:buAutoNum type="arabicPeriod"/>
            </a:pPr>
            <a:r>
              <a:rPr lang="en" altLang="zh-TW" sz="2800" dirty="0">
                <a:solidFill>
                  <a:srgbClr val="002060"/>
                </a:solidFill>
              </a:rPr>
              <a:t>Impact of </a:t>
            </a:r>
            <a:r>
              <a:rPr lang="en" altLang="zh-TW" sz="2800" b="1" dirty="0">
                <a:solidFill>
                  <a:srgbClr val="002060"/>
                </a:solidFill>
              </a:rPr>
              <a:t>Key Variables</a:t>
            </a:r>
            <a:r>
              <a:rPr lang="en" altLang="zh-TW" sz="2800" dirty="0">
                <a:solidFill>
                  <a:srgbClr val="002060"/>
                </a:solidFill>
              </a:rPr>
              <a:t> (Age, Income, Education) and </a:t>
            </a:r>
            <a:r>
              <a:rPr lang="en" altLang="zh-TW" sz="2800" b="1" dirty="0">
                <a:solidFill>
                  <a:srgbClr val="002060"/>
                </a:solidFill>
              </a:rPr>
              <a:t>Industry Categories</a:t>
            </a:r>
            <a:r>
              <a:rPr lang="en" altLang="zh-TW" sz="2800" dirty="0">
                <a:solidFill>
                  <a:srgbClr val="002060"/>
                </a:solidFill>
              </a:rPr>
              <a:t> on </a:t>
            </a:r>
            <a:r>
              <a:rPr lang="en" altLang="zh-TW" sz="2800" b="1" dirty="0">
                <a:solidFill>
                  <a:srgbClr val="002060"/>
                </a:solidFill>
              </a:rPr>
              <a:t>Transaction Amounts</a:t>
            </a:r>
          </a:p>
          <a:p>
            <a:pPr>
              <a:buFont typeface="+mj-lt"/>
              <a:buAutoNum type="arabicPeriod"/>
            </a:pPr>
            <a:endParaRPr lang="en" altLang="zh-TW" sz="2800" dirty="0">
              <a:solidFill>
                <a:srgbClr val="002060"/>
              </a:solidFill>
            </a:endParaRPr>
          </a:p>
          <a:p>
            <a:pPr>
              <a:buFont typeface="+mj-lt"/>
              <a:buAutoNum type="arabicPeriod"/>
            </a:pPr>
            <a:r>
              <a:rPr lang="en" altLang="zh-TW" sz="2800" b="1" dirty="0">
                <a:solidFill>
                  <a:srgbClr val="002060"/>
                </a:solidFill>
              </a:rPr>
              <a:t>Time Series Analysis</a:t>
            </a:r>
            <a:r>
              <a:rPr lang="en" altLang="zh-TW" sz="2800" dirty="0">
                <a:solidFill>
                  <a:srgbClr val="002060"/>
                </a:solidFill>
              </a:rPr>
              <a:t> to Identify Cycles and Evaluate the Importance of Dates for Accurate Data Splitting</a:t>
            </a:r>
          </a:p>
        </p:txBody>
      </p:sp>
    </p:spTree>
    <p:extLst>
      <p:ext uri="{BB962C8B-B14F-4D97-AF65-F5344CB8AC3E}">
        <p14:creationId xmlns:p14="http://schemas.microsoft.com/office/powerpoint/2010/main" val="301228910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15</a:t>
            </a:fld>
            <a:endParaRPr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FBA529D-AC76-2FBD-2410-D91159BB81E6}"/>
              </a:ext>
            </a:extLst>
          </p:cNvPr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6FE5303-AC96-F84E-05A7-D51837BD9F5D}"/>
              </a:ext>
            </a:extLst>
          </p:cNvPr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C162D242-854B-501E-4D4A-27D8E03730F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EDA</a:t>
            </a:r>
            <a:r>
              <a:rPr lang="zh-TW" altLang="en-US" dirty="0"/>
              <a:t>：</a:t>
            </a:r>
            <a:r>
              <a:rPr lang="en-US" altLang="zh-TW" dirty="0"/>
              <a:t>age group</a:t>
            </a:r>
            <a:endParaRPr lang="zh-TW" altLang="en-US" dirty="0"/>
          </a:p>
        </p:txBody>
      </p:sp>
      <p:sp>
        <p:nvSpPr>
          <p:cNvPr id="13" name="文字版面配置區 8">
            <a:extLst>
              <a:ext uri="{FF2B5EF4-FFF2-40B4-BE49-F238E27FC236}">
                <a16:creationId xmlns:a16="http://schemas.microsoft.com/office/drawing/2014/main" id="{C84AA863-5B33-7113-05B5-228B76E628C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2524" y="49862"/>
            <a:ext cx="12992848" cy="595035"/>
          </a:xfrm>
        </p:spPr>
        <p:txBody>
          <a:bodyPr/>
          <a:lstStyle/>
          <a:p>
            <a:r>
              <a:rPr lang="en" altLang="zh-TW" sz="1600" dirty="0"/>
              <a:t>Merge Tables -&gt; One-Hot Encoding -&gt; Data Cleaning</a:t>
            </a:r>
            <a:r>
              <a:rPr lang="en" altLang="zh-TW" sz="1600" b="1" dirty="0">
                <a:solidFill>
                  <a:schemeClr val="tx1"/>
                </a:solidFill>
              </a:rPr>
              <a:t> -&gt; </a:t>
            </a:r>
            <a:r>
              <a:rPr lang="en" altLang="zh-TW" sz="1600" b="1" dirty="0">
                <a:solidFill>
                  <a:srgbClr val="FF0000"/>
                </a:solidFill>
              </a:rPr>
              <a:t>Exploratory Data Analysis (EDA)</a:t>
            </a:r>
            <a:r>
              <a:rPr lang="en" altLang="zh-TW" sz="1600" dirty="0"/>
              <a:t> -&gt; Data Splitting -&gt; Feature Selection -&gt;</a:t>
            </a:r>
            <a:br>
              <a:rPr lang="en" altLang="zh-TW" sz="1600" dirty="0"/>
            </a:br>
            <a:r>
              <a:rPr lang="en" altLang="zh-TW" sz="1600" dirty="0"/>
              <a:t> Model Training -&gt; Model Evaluation</a:t>
            </a:r>
            <a:endParaRPr lang="zh-TW" altLang="en-US" sz="16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BDBDCC8-A46A-030E-24D4-6240E17999A7}"/>
              </a:ext>
            </a:extLst>
          </p:cNvPr>
          <p:cNvSpPr txBox="1"/>
          <p:nvPr/>
        </p:nvSpPr>
        <p:spPr>
          <a:xfrm>
            <a:off x="5181600" y="3725333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" name="圖片 9" descr="一張含有 文字, 螢幕擷取畫面, 數字, 繪圖 的圖片&#10;&#10;自動產生的描述">
            <a:extLst>
              <a:ext uri="{FF2B5EF4-FFF2-40B4-BE49-F238E27FC236}">
                <a16:creationId xmlns:a16="http://schemas.microsoft.com/office/drawing/2014/main" id="{D64E854B-B549-77CB-8FC9-14DAAAB7F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066927"/>
            <a:ext cx="7823200" cy="6826292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1D09C9D5-4838-6997-E6F3-3448BDCE1A91}"/>
              </a:ext>
            </a:extLst>
          </p:cNvPr>
          <p:cNvSpPr txBox="1"/>
          <p:nvPr/>
        </p:nvSpPr>
        <p:spPr>
          <a:xfrm>
            <a:off x="1930400" y="1168400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A48D2BB-0253-E2BF-316A-ACDC3ACE5D29}"/>
              </a:ext>
            </a:extLst>
          </p:cNvPr>
          <p:cNvSpPr txBox="1"/>
          <p:nvPr/>
        </p:nvSpPr>
        <p:spPr>
          <a:xfrm>
            <a:off x="279400" y="7665819"/>
            <a:ext cx="7366000" cy="1569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" altLang="zh-TW" sz="3200" b="1" dirty="0">
                <a:solidFill>
                  <a:srgbClr val="002060"/>
                </a:solidFill>
              </a:rPr>
              <a:t>Correlation and Distribution Analysis</a:t>
            </a:r>
            <a:r>
              <a:rPr lang="en" altLang="zh-TW" sz="3200" dirty="0">
                <a:solidFill>
                  <a:srgbClr val="002060"/>
                </a:solidFill>
              </a:rPr>
              <a:t> of </a:t>
            </a:r>
            <a:r>
              <a:rPr lang="en" altLang="zh-TW" sz="3200" b="1" dirty="0">
                <a:solidFill>
                  <a:srgbClr val="002060"/>
                </a:solidFill>
              </a:rPr>
              <a:t>Individual Variables</a:t>
            </a:r>
            <a:r>
              <a:rPr lang="en" altLang="zh-TW" sz="3200" dirty="0">
                <a:solidFill>
                  <a:srgbClr val="002060"/>
                </a:solidFill>
              </a:rPr>
              <a:t> with </a:t>
            </a:r>
            <a:r>
              <a:rPr lang="en" altLang="zh-TW" sz="3200" b="1" dirty="0">
                <a:solidFill>
                  <a:srgbClr val="002060"/>
                </a:solidFill>
              </a:rPr>
              <a:t>Transaction Amounts</a:t>
            </a:r>
          </a:p>
        </p:txBody>
      </p:sp>
    </p:spTree>
    <p:extLst>
      <p:ext uri="{BB962C8B-B14F-4D97-AF65-F5344CB8AC3E}">
        <p14:creationId xmlns:p14="http://schemas.microsoft.com/office/powerpoint/2010/main" val="375832234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16</a:t>
            </a:fld>
            <a:endParaRPr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FBA529D-AC76-2FBD-2410-D91159BB81E6}"/>
              </a:ext>
            </a:extLst>
          </p:cNvPr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6FE5303-AC96-F84E-05A7-D51837BD9F5D}"/>
              </a:ext>
            </a:extLst>
          </p:cNvPr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C162D242-854B-501E-4D4A-27D8E03730F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EDA</a:t>
            </a:r>
            <a:r>
              <a:rPr lang="zh-TW" altLang="en-US" dirty="0"/>
              <a:t>：</a:t>
            </a:r>
            <a:r>
              <a:rPr lang="en-US" altLang="zh-TW" dirty="0"/>
              <a:t>income group</a:t>
            </a:r>
            <a:endParaRPr lang="zh-TW" altLang="en-US" dirty="0"/>
          </a:p>
        </p:txBody>
      </p:sp>
      <p:sp>
        <p:nvSpPr>
          <p:cNvPr id="13" name="文字版面配置區 8">
            <a:extLst>
              <a:ext uri="{FF2B5EF4-FFF2-40B4-BE49-F238E27FC236}">
                <a16:creationId xmlns:a16="http://schemas.microsoft.com/office/drawing/2014/main" id="{C84AA863-5B33-7113-05B5-228B76E628C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2524" y="49862"/>
            <a:ext cx="12992848" cy="595035"/>
          </a:xfrm>
        </p:spPr>
        <p:txBody>
          <a:bodyPr/>
          <a:lstStyle/>
          <a:p>
            <a:r>
              <a:rPr lang="en" altLang="zh-TW" sz="1600" dirty="0"/>
              <a:t>Merge Tables -&gt; One-Hot Encoding -&gt; Data Cleaning</a:t>
            </a:r>
            <a:r>
              <a:rPr lang="en" altLang="zh-TW" sz="1600" dirty="0">
                <a:solidFill>
                  <a:schemeClr val="tx1"/>
                </a:solidFill>
              </a:rPr>
              <a:t> </a:t>
            </a:r>
            <a:r>
              <a:rPr lang="en" altLang="zh-TW" sz="1600" b="1" dirty="0">
                <a:solidFill>
                  <a:schemeClr val="tx1"/>
                </a:solidFill>
              </a:rPr>
              <a:t>-&gt; </a:t>
            </a:r>
            <a:r>
              <a:rPr lang="en" altLang="zh-TW" sz="1600" b="1" dirty="0">
                <a:solidFill>
                  <a:srgbClr val="FF0000"/>
                </a:solidFill>
              </a:rPr>
              <a:t>Exploratory Data Analysis (EDA)</a:t>
            </a:r>
            <a:r>
              <a:rPr lang="en" altLang="zh-TW" sz="1600" dirty="0"/>
              <a:t> -&gt; Data Splitting -&gt; Feature Selection -&gt;</a:t>
            </a:r>
            <a:br>
              <a:rPr lang="en" altLang="zh-TW" sz="1600" dirty="0"/>
            </a:br>
            <a:r>
              <a:rPr lang="en" altLang="zh-TW" sz="1600" dirty="0"/>
              <a:t> Model Training -&gt; Model Evaluation</a:t>
            </a:r>
            <a:endParaRPr lang="zh-TW" altLang="en-US" sz="16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BDBDCC8-A46A-030E-24D4-6240E17999A7}"/>
              </a:ext>
            </a:extLst>
          </p:cNvPr>
          <p:cNvSpPr txBox="1"/>
          <p:nvPr/>
        </p:nvSpPr>
        <p:spPr>
          <a:xfrm>
            <a:off x="5181600" y="3725333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7" name="圖片 6" descr="一張含有 文字, 螢幕擷取畫面, 圖表, 平行 的圖片&#10;&#10;自動產生的描述">
            <a:extLst>
              <a:ext uri="{FF2B5EF4-FFF2-40B4-BE49-F238E27FC236}">
                <a16:creationId xmlns:a16="http://schemas.microsoft.com/office/drawing/2014/main" id="{69AD997E-75D1-1D18-BC73-862503B7A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454" y="1488958"/>
            <a:ext cx="6387425" cy="5849392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D4352207-E353-B29C-53CD-4AB973CBA850}"/>
              </a:ext>
            </a:extLst>
          </p:cNvPr>
          <p:cNvSpPr txBox="1"/>
          <p:nvPr/>
        </p:nvSpPr>
        <p:spPr>
          <a:xfrm>
            <a:off x="279400" y="7665819"/>
            <a:ext cx="7366000" cy="1569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" altLang="zh-TW" sz="3200" b="1" dirty="0">
                <a:solidFill>
                  <a:srgbClr val="002060"/>
                </a:solidFill>
              </a:rPr>
              <a:t>Correlation and Distribution Analysis</a:t>
            </a:r>
            <a:r>
              <a:rPr lang="en" altLang="zh-TW" sz="3200" dirty="0">
                <a:solidFill>
                  <a:srgbClr val="002060"/>
                </a:solidFill>
              </a:rPr>
              <a:t> of </a:t>
            </a:r>
            <a:r>
              <a:rPr lang="en" altLang="zh-TW" sz="3200" b="1" dirty="0">
                <a:solidFill>
                  <a:srgbClr val="002060"/>
                </a:solidFill>
              </a:rPr>
              <a:t>Individual Variables</a:t>
            </a:r>
            <a:r>
              <a:rPr lang="en" altLang="zh-TW" sz="3200" dirty="0">
                <a:solidFill>
                  <a:srgbClr val="002060"/>
                </a:solidFill>
              </a:rPr>
              <a:t> with </a:t>
            </a:r>
            <a:r>
              <a:rPr lang="en" altLang="zh-TW" sz="3200" b="1" dirty="0">
                <a:solidFill>
                  <a:srgbClr val="002060"/>
                </a:solidFill>
              </a:rPr>
              <a:t>Transaction Amounts</a:t>
            </a:r>
          </a:p>
        </p:txBody>
      </p:sp>
    </p:spTree>
    <p:extLst>
      <p:ext uri="{BB962C8B-B14F-4D97-AF65-F5344CB8AC3E}">
        <p14:creationId xmlns:p14="http://schemas.microsoft.com/office/powerpoint/2010/main" val="262019041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17</a:t>
            </a:fld>
            <a:endParaRPr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FBA529D-AC76-2FBD-2410-D91159BB81E6}"/>
              </a:ext>
            </a:extLst>
          </p:cNvPr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6FE5303-AC96-F84E-05A7-D51837BD9F5D}"/>
              </a:ext>
            </a:extLst>
          </p:cNvPr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C162D242-854B-501E-4D4A-27D8E03730F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EDA</a:t>
            </a:r>
            <a:r>
              <a:rPr lang="zh-TW" altLang="en-US" dirty="0"/>
              <a:t>：</a:t>
            </a:r>
            <a:r>
              <a:rPr lang="en-US" altLang="zh-TW" dirty="0"/>
              <a:t>education level</a:t>
            </a:r>
          </a:p>
        </p:txBody>
      </p:sp>
      <p:sp>
        <p:nvSpPr>
          <p:cNvPr id="13" name="文字版面配置區 8">
            <a:extLst>
              <a:ext uri="{FF2B5EF4-FFF2-40B4-BE49-F238E27FC236}">
                <a16:creationId xmlns:a16="http://schemas.microsoft.com/office/drawing/2014/main" id="{C84AA863-5B33-7113-05B5-228B76E628C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2524" y="49862"/>
            <a:ext cx="12992848" cy="595035"/>
          </a:xfrm>
        </p:spPr>
        <p:txBody>
          <a:bodyPr/>
          <a:lstStyle/>
          <a:p>
            <a:r>
              <a:rPr lang="en" altLang="zh-TW" sz="1600" dirty="0"/>
              <a:t>Merge Tables -&gt; One-Hot Encoding -&gt; Data Cleaning </a:t>
            </a:r>
            <a:r>
              <a:rPr lang="en" altLang="zh-TW" sz="1600" b="1" dirty="0">
                <a:solidFill>
                  <a:schemeClr val="tx1"/>
                </a:solidFill>
              </a:rPr>
              <a:t>-&gt; </a:t>
            </a:r>
            <a:r>
              <a:rPr lang="en" altLang="zh-TW" sz="1600" b="1" dirty="0">
                <a:solidFill>
                  <a:srgbClr val="FF0000"/>
                </a:solidFill>
              </a:rPr>
              <a:t>Exploratory Data Analysis (EDA)</a:t>
            </a:r>
            <a:r>
              <a:rPr lang="en" altLang="zh-TW" sz="1600" dirty="0"/>
              <a:t> -&gt; Data Splitting -&gt; Feature Selection -&gt;</a:t>
            </a:r>
            <a:br>
              <a:rPr lang="en" altLang="zh-TW" sz="1600" dirty="0"/>
            </a:br>
            <a:r>
              <a:rPr lang="en" altLang="zh-TW" sz="1600" dirty="0"/>
              <a:t> Model Training -&gt; Model Evaluation</a:t>
            </a:r>
            <a:endParaRPr lang="zh-TW" altLang="en-US" sz="16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BDBDCC8-A46A-030E-24D4-6240E17999A7}"/>
              </a:ext>
            </a:extLst>
          </p:cNvPr>
          <p:cNvSpPr txBox="1"/>
          <p:nvPr/>
        </p:nvSpPr>
        <p:spPr>
          <a:xfrm>
            <a:off x="5181600" y="3725333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" name="圖片 2" descr="一張含有 文字, 螢幕擷取畫面, 圖表, 設計 的圖片&#10;&#10;自動產生的描述">
            <a:extLst>
              <a:ext uri="{FF2B5EF4-FFF2-40B4-BE49-F238E27FC236}">
                <a16:creationId xmlns:a16="http://schemas.microsoft.com/office/drawing/2014/main" id="{2561B1F6-6C15-DE08-926F-7F111CB3B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219" y="1270255"/>
            <a:ext cx="6129866" cy="5706203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7698076C-E790-B258-3A64-7A60F7E9465E}"/>
              </a:ext>
            </a:extLst>
          </p:cNvPr>
          <p:cNvSpPr txBox="1"/>
          <p:nvPr/>
        </p:nvSpPr>
        <p:spPr>
          <a:xfrm>
            <a:off x="279400" y="7665819"/>
            <a:ext cx="7366000" cy="1569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" altLang="zh-TW" sz="3200" b="1" dirty="0">
                <a:solidFill>
                  <a:srgbClr val="002060"/>
                </a:solidFill>
              </a:rPr>
              <a:t>Correlation and Distribution Analysis</a:t>
            </a:r>
            <a:r>
              <a:rPr lang="en" altLang="zh-TW" sz="3200" dirty="0">
                <a:solidFill>
                  <a:srgbClr val="002060"/>
                </a:solidFill>
              </a:rPr>
              <a:t> of </a:t>
            </a:r>
            <a:r>
              <a:rPr lang="en" altLang="zh-TW" sz="3200" b="1" dirty="0">
                <a:solidFill>
                  <a:srgbClr val="002060"/>
                </a:solidFill>
              </a:rPr>
              <a:t>Individual Variables</a:t>
            </a:r>
            <a:r>
              <a:rPr lang="en" altLang="zh-TW" sz="3200" dirty="0">
                <a:solidFill>
                  <a:srgbClr val="002060"/>
                </a:solidFill>
              </a:rPr>
              <a:t> with </a:t>
            </a:r>
            <a:r>
              <a:rPr lang="en" altLang="zh-TW" sz="3200" b="1" dirty="0">
                <a:solidFill>
                  <a:srgbClr val="002060"/>
                </a:solidFill>
              </a:rPr>
              <a:t>Transaction Amounts</a:t>
            </a:r>
          </a:p>
        </p:txBody>
      </p:sp>
    </p:spTree>
    <p:extLst>
      <p:ext uri="{BB962C8B-B14F-4D97-AF65-F5344CB8AC3E}">
        <p14:creationId xmlns:p14="http://schemas.microsoft.com/office/powerpoint/2010/main" val="257613085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18</a:t>
            </a:fld>
            <a:endParaRPr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FBA529D-AC76-2FBD-2410-D91159BB81E6}"/>
              </a:ext>
            </a:extLst>
          </p:cNvPr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6FE5303-AC96-F84E-05A7-D51837BD9F5D}"/>
              </a:ext>
            </a:extLst>
          </p:cNvPr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C162D242-854B-501E-4D4A-27D8E03730F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EDA</a:t>
            </a:r>
            <a:r>
              <a:rPr lang="zh-TW" altLang="en-US" dirty="0"/>
              <a:t>：</a:t>
            </a:r>
            <a:endParaRPr lang="en-US" altLang="zh-TW" sz="2800" b="1" dirty="0">
              <a:solidFill>
                <a:srgbClr val="002060"/>
              </a:solidFill>
              <a:latin typeface="Helvetica Neue Light"/>
              <a:ea typeface="Helvetica Neue Light"/>
              <a:sym typeface="Helvetica Neue Light"/>
            </a:endParaRPr>
          </a:p>
        </p:txBody>
      </p:sp>
      <p:sp>
        <p:nvSpPr>
          <p:cNvPr id="13" name="文字版面配置區 8">
            <a:extLst>
              <a:ext uri="{FF2B5EF4-FFF2-40B4-BE49-F238E27FC236}">
                <a16:creationId xmlns:a16="http://schemas.microsoft.com/office/drawing/2014/main" id="{C84AA863-5B33-7113-05B5-228B76E628C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2524" y="49862"/>
            <a:ext cx="12992848" cy="595035"/>
          </a:xfrm>
        </p:spPr>
        <p:txBody>
          <a:bodyPr/>
          <a:lstStyle/>
          <a:p>
            <a:r>
              <a:rPr lang="en" altLang="zh-TW" sz="1600" dirty="0"/>
              <a:t>Merge Tables -&gt; One-Hot Encoding -&gt; Data Cleaning</a:t>
            </a:r>
            <a:r>
              <a:rPr lang="en" altLang="zh-TW" sz="1600" b="1" dirty="0">
                <a:solidFill>
                  <a:schemeClr val="tx1"/>
                </a:solidFill>
              </a:rPr>
              <a:t> -&gt; </a:t>
            </a:r>
            <a:r>
              <a:rPr lang="en" altLang="zh-TW" sz="1600" b="1" dirty="0">
                <a:solidFill>
                  <a:srgbClr val="FF0000"/>
                </a:solidFill>
              </a:rPr>
              <a:t>Exploratory Data Analysis (EDA)</a:t>
            </a:r>
            <a:r>
              <a:rPr lang="en" altLang="zh-TW" sz="1600" dirty="0"/>
              <a:t> -&gt; Data Splitting -&gt; Feature Selection -&gt;</a:t>
            </a:r>
            <a:br>
              <a:rPr lang="en" altLang="zh-TW" sz="1600" dirty="0"/>
            </a:br>
            <a:r>
              <a:rPr lang="en" altLang="zh-TW" sz="1600" dirty="0"/>
              <a:t> Model Training -&gt; Model Evaluation</a:t>
            </a:r>
            <a:endParaRPr lang="zh-TW" altLang="en-US" sz="16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BDBDCC8-A46A-030E-24D4-6240E17999A7}"/>
              </a:ext>
            </a:extLst>
          </p:cNvPr>
          <p:cNvSpPr txBox="1"/>
          <p:nvPr/>
        </p:nvSpPr>
        <p:spPr>
          <a:xfrm>
            <a:off x="5181600" y="3725333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698076C-E790-B258-3A64-7A60F7E9465E}"/>
              </a:ext>
            </a:extLst>
          </p:cNvPr>
          <p:cNvSpPr txBox="1"/>
          <p:nvPr/>
        </p:nvSpPr>
        <p:spPr>
          <a:xfrm>
            <a:off x="279400" y="7665819"/>
            <a:ext cx="7366000" cy="1569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" altLang="zh-TW" sz="3200" b="1" dirty="0">
                <a:solidFill>
                  <a:srgbClr val="002060"/>
                </a:solidFill>
              </a:rPr>
              <a:t>2. Correlation and Distribution Analysis</a:t>
            </a:r>
            <a:r>
              <a:rPr lang="en" altLang="zh-TW" sz="3200" dirty="0">
                <a:solidFill>
                  <a:srgbClr val="002060"/>
                </a:solidFill>
              </a:rPr>
              <a:t> of </a:t>
            </a:r>
            <a:r>
              <a:rPr lang="en" altLang="zh-TW" sz="3200" b="1" dirty="0">
                <a:solidFill>
                  <a:srgbClr val="002060"/>
                </a:solidFill>
              </a:rPr>
              <a:t>Industry Categories</a:t>
            </a:r>
            <a:r>
              <a:rPr lang="en" altLang="zh-TW" sz="3200" dirty="0">
                <a:solidFill>
                  <a:srgbClr val="002060"/>
                </a:solidFill>
              </a:rPr>
              <a:t> with </a:t>
            </a:r>
            <a:r>
              <a:rPr lang="en" altLang="zh-TW" sz="3200" b="1" dirty="0">
                <a:solidFill>
                  <a:srgbClr val="002060"/>
                </a:solidFill>
              </a:rPr>
              <a:t>Transaction Amounts</a:t>
            </a:r>
          </a:p>
        </p:txBody>
      </p:sp>
      <p:pic>
        <p:nvPicPr>
          <p:cNvPr id="10" name="圖片 9" descr="一張含有 文字, 螢幕擷取畫面, 圖表, Rectangle 的圖片&#10;&#10;自動產生的描述">
            <a:extLst>
              <a:ext uri="{FF2B5EF4-FFF2-40B4-BE49-F238E27FC236}">
                <a16:creationId xmlns:a16="http://schemas.microsoft.com/office/drawing/2014/main" id="{ADEDC489-5115-797A-0964-8FF7007D5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779" y="1635937"/>
            <a:ext cx="5880100" cy="5765800"/>
          </a:xfrm>
          <a:prstGeom prst="rect">
            <a:avLst/>
          </a:prstGeom>
        </p:spPr>
      </p:pic>
      <p:pic>
        <p:nvPicPr>
          <p:cNvPr id="12" name="圖片 11" descr="一張含有 文字, 螢幕擷取畫面, 圖表, 設計 的圖片&#10;&#10;自動產生的描述">
            <a:extLst>
              <a:ext uri="{FF2B5EF4-FFF2-40B4-BE49-F238E27FC236}">
                <a16:creationId xmlns:a16="http://schemas.microsoft.com/office/drawing/2014/main" id="{6C4857F9-394D-EDA9-0DB4-DE09B65DB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5937"/>
            <a:ext cx="58801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51474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19</a:t>
            </a:fld>
            <a:endParaRPr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FBA529D-AC76-2FBD-2410-D91159BB81E6}"/>
              </a:ext>
            </a:extLst>
          </p:cNvPr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6FE5303-AC96-F84E-05A7-D51837BD9F5D}"/>
              </a:ext>
            </a:extLst>
          </p:cNvPr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C162D242-854B-501E-4D4A-27D8E03730F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EDA</a:t>
            </a:r>
            <a:r>
              <a:rPr lang="zh-TW" altLang="en-US" dirty="0"/>
              <a:t>：</a:t>
            </a:r>
            <a:endParaRPr lang="en-US" altLang="zh-TW" dirty="0"/>
          </a:p>
        </p:txBody>
      </p:sp>
      <p:sp>
        <p:nvSpPr>
          <p:cNvPr id="13" name="文字版面配置區 8">
            <a:extLst>
              <a:ext uri="{FF2B5EF4-FFF2-40B4-BE49-F238E27FC236}">
                <a16:creationId xmlns:a16="http://schemas.microsoft.com/office/drawing/2014/main" id="{C84AA863-5B33-7113-05B5-228B76E628C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2524" y="49862"/>
            <a:ext cx="12992848" cy="595035"/>
          </a:xfrm>
        </p:spPr>
        <p:txBody>
          <a:bodyPr/>
          <a:lstStyle/>
          <a:p>
            <a:r>
              <a:rPr lang="en" altLang="zh-TW" sz="1600" dirty="0"/>
              <a:t>Merge Tables -&gt; One-Hot Encoding -&gt; Data Cleaning</a:t>
            </a:r>
            <a:r>
              <a:rPr lang="en" altLang="zh-TW" sz="1600" b="1" dirty="0">
                <a:solidFill>
                  <a:schemeClr val="tx1"/>
                </a:solidFill>
              </a:rPr>
              <a:t> -&gt; </a:t>
            </a:r>
            <a:r>
              <a:rPr lang="en" altLang="zh-TW" sz="1600" b="1" dirty="0">
                <a:solidFill>
                  <a:srgbClr val="FF0000"/>
                </a:solidFill>
              </a:rPr>
              <a:t>Exploratory Data Analysis (EDA)</a:t>
            </a:r>
            <a:r>
              <a:rPr lang="en" altLang="zh-TW" sz="1600" dirty="0"/>
              <a:t> -&gt; Data Splitting -&gt; Feature Selection -&gt;</a:t>
            </a:r>
            <a:br>
              <a:rPr lang="en" altLang="zh-TW" sz="1600" dirty="0"/>
            </a:br>
            <a:r>
              <a:rPr lang="en" altLang="zh-TW" sz="1600" dirty="0"/>
              <a:t> Model Training -&gt; Model Evaluation</a:t>
            </a:r>
            <a:endParaRPr lang="zh-TW" altLang="en-US" sz="16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BDBDCC8-A46A-030E-24D4-6240E17999A7}"/>
              </a:ext>
            </a:extLst>
          </p:cNvPr>
          <p:cNvSpPr txBox="1"/>
          <p:nvPr/>
        </p:nvSpPr>
        <p:spPr>
          <a:xfrm>
            <a:off x="5181600" y="3725333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698076C-E790-B258-3A64-7A60F7E9465E}"/>
              </a:ext>
            </a:extLst>
          </p:cNvPr>
          <p:cNvSpPr txBox="1"/>
          <p:nvPr/>
        </p:nvSpPr>
        <p:spPr>
          <a:xfrm>
            <a:off x="279400" y="7665819"/>
            <a:ext cx="7366000" cy="1569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" altLang="zh-TW" sz="3200" b="1" dirty="0">
                <a:solidFill>
                  <a:srgbClr val="002060"/>
                </a:solidFill>
              </a:rPr>
              <a:t>2. Correlation and Distribution Analysis</a:t>
            </a:r>
            <a:r>
              <a:rPr lang="en" altLang="zh-TW" sz="3200" dirty="0">
                <a:solidFill>
                  <a:srgbClr val="002060"/>
                </a:solidFill>
              </a:rPr>
              <a:t> of </a:t>
            </a:r>
            <a:r>
              <a:rPr lang="en" altLang="zh-TW" sz="3200" b="1" dirty="0">
                <a:solidFill>
                  <a:srgbClr val="002060"/>
                </a:solidFill>
              </a:rPr>
              <a:t>Industry Categories</a:t>
            </a:r>
            <a:r>
              <a:rPr lang="en" altLang="zh-TW" sz="3200" dirty="0">
                <a:solidFill>
                  <a:srgbClr val="002060"/>
                </a:solidFill>
              </a:rPr>
              <a:t> with </a:t>
            </a:r>
            <a:r>
              <a:rPr lang="en" altLang="zh-TW" sz="3200" b="1" dirty="0">
                <a:solidFill>
                  <a:srgbClr val="002060"/>
                </a:solidFill>
              </a:rPr>
              <a:t>Transaction Amounts</a:t>
            </a:r>
          </a:p>
        </p:txBody>
      </p:sp>
      <p:pic>
        <p:nvPicPr>
          <p:cNvPr id="12" name="圖片 11" descr="一張含有 文字, 螢幕擷取畫面, 圖表, 設計 的圖片&#10;&#10;自動產生的描述">
            <a:extLst>
              <a:ext uri="{FF2B5EF4-FFF2-40B4-BE49-F238E27FC236}">
                <a16:creationId xmlns:a16="http://schemas.microsoft.com/office/drawing/2014/main" id="{6C4857F9-394D-EDA9-0DB4-DE09B65DB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5937"/>
            <a:ext cx="5880100" cy="5765800"/>
          </a:xfrm>
          <a:prstGeom prst="rect">
            <a:avLst/>
          </a:prstGeom>
        </p:spPr>
      </p:pic>
      <p:pic>
        <p:nvPicPr>
          <p:cNvPr id="10" name="圖片 9" descr="一張含有 文字, 螢幕擷取畫面, 圖表, Rectangle 的圖片&#10;&#10;自動產生的描述">
            <a:extLst>
              <a:ext uri="{FF2B5EF4-FFF2-40B4-BE49-F238E27FC236}">
                <a16:creationId xmlns:a16="http://schemas.microsoft.com/office/drawing/2014/main" id="{ADEDC489-5115-797A-0964-8FF7007D56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779" y="1635937"/>
            <a:ext cx="5880100" cy="5765800"/>
          </a:xfrm>
          <a:prstGeom prst="rect">
            <a:avLst/>
          </a:prstGeom>
        </p:spPr>
      </p:pic>
      <p:pic>
        <p:nvPicPr>
          <p:cNvPr id="7" name="圖片 6" descr="一張含有 文字, 螢幕擷取畫面, 圖表, 設計 的圖片&#10;&#10;自動產生的描述">
            <a:extLst>
              <a:ext uri="{FF2B5EF4-FFF2-40B4-BE49-F238E27FC236}">
                <a16:creationId xmlns:a16="http://schemas.microsoft.com/office/drawing/2014/main" id="{F69F93CD-B01C-A462-D65D-79768C780D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00" y="1603220"/>
            <a:ext cx="58801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34671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191F50C-9D56-C47C-00D6-4036E1FC9A5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Flow chart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FBA529D-AC76-2FBD-2410-D91159BB81E6}"/>
              </a:ext>
            </a:extLst>
          </p:cNvPr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" name="圖片 2" descr="一張含有 文字, 螢幕擷取畫面, 字型, 平行 的圖片&#10;&#10;自動產生的描述">
            <a:extLst>
              <a:ext uri="{FF2B5EF4-FFF2-40B4-BE49-F238E27FC236}">
                <a16:creationId xmlns:a16="http://schemas.microsoft.com/office/drawing/2014/main" id="{22747DE8-6E48-9805-75A7-F0A919D30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251" y="1439092"/>
            <a:ext cx="8597279" cy="7729150"/>
          </a:xfrm>
          <a:prstGeom prst="rect">
            <a:avLst/>
          </a:prstGeom>
        </p:spPr>
      </p:pic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613CEDD1-A1ED-8849-F5D6-0C1C1254E02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2524" y="49862"/>
            <a:ext cx="12992848" cy="595035"/>
          </a:xfrm>
        </p:spPr>
        <p:txBody>
          <a:bodyPr/>
          <a:lstStyle/>
          <a:p>
            <a:r>
              <a:rPr lang="en" altLang="zh-TW" sz="1600" dirty="0"/>
              <a:t>Merge Tables -&gt; One-Hot Encoding -&gt; Data Cleaning -&gt; Exploratory Data Analysis (EDA) -&gt; Data Splitting -&gt; Feature Selection -&gt;</a:t>
            </a:r>
            <a:br>
              <a:rPr lang="en" altLang="zh-TW" sz="1600" dirty="0"/>
            </a:br>
            <a:r>
              <a:rPr lang="en" altLang="zh-TW" sz="1600" dirty="0"/>
              <a:t> Model Training -&gt; Model Evaluation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5625625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20</a:t>
            </a:fld>
            <a:endParaRPr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FBA529D-AC76-2FBD-2410-D91159BB81E6}"/>
              </a:ext>
            </a:extLst>
          </p:cNvPr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6FE5303-AC96-F84E-05A7-D51837BD9F5D}"/>
              </a:ext>
            </a:extLst>
          </p:cNvPr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C162D242-854B-501E-4D4A-27D8E03730F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EDA</a:t>
            </a:r>
            <a:r>
              <a:rPr lang="zh-TW" altLang="en-US" dirty="0"/>
              <a:t>：</a:t>
            </a:r>
            <a:r>
              <a:rPr lang="en-US" altLang="zh-TW" dirty="0"/>
              <a:t>age group</a:t>
            </a:r>
          </a:p>
        </p:txBody>
      </p:sp>
      <p:sp>
        <p:nvSpPr>
          <p:cNvPr id="13" name="文字版面配置區 8">
            <a:extLst>
              <a:ext uri="{FF2B5EF4-FFF2-40B4-BE49-F238E27FC236}">
                <a16:creationId xmlns:a16="http://schemas.microsoft.com/office/drawing/2014/main" id="{C84AA863-5B33-7113-05B5-228B76E628C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2524" y="49862"/>
            <a:ext cx="12992848" cy="595035"/>
          </a:xfrm>
        </p:spPr>
        <p:txBody>
          <a:bodyPr/>
          <a:lstStyle/>
          <a:p>
            <a:r>
              <a:rPr lang="en" altLang="zh-TW" sz="1600" dirty="0"/>
              <a:t>Merge Tables -&gt; One-Hot Encoding -&gt; Data Cleaning </a:t>
            </a:r>
            <a:r>
              <a:rPr lang="en" altLang="zh-TW" sz="1600" b="1" dirty="0">
                <a:solidFill>
                  <a:schemeClr val="tx1"/>
                </a:solidFill>
              </a:rPr>
              <a:t>-&gt; </a:t>
            </a:r>
            <a:r>
              <a:rPr lang="en" altLang="zh-TW" sz="1600" b="1" dirty="0">
                <a:solidFill>
                  <a:srgbClr val="FF0000"/>
                </a:solidFill>
              </a:rPr>
              <a:t>Exploratory Data Analysis (EDA)</a:t>
            </a:r>
            <a:r>
              <a:rPr lang="en" altLang="zh-TW" sz="1600" dirty="0"/>
              <a:t> -&gt; Data Splitting -&gt; Feature Selection -&gt;</a:t>
            </a:r>
            <a:br>
              <a:rPr lang="en" altLang="zh-TW" sz="1600" dirty="0"/>
            </a:br>
            <a:r>
              <a:rPr lang="en" altLang="zh-TW" sz="1600" dirty="0"/>
              <a:t> Model Training -&gt; Model Evaluation</a:t>
            </a:r>
            <a:endParaRPr lang="zh-TW" altLang="en-US" sz="16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BDBDCC8-A46A-030E-24D4-6240E17999A7}"/>
              </a:ext>
            </a:extLst>
          </p:cNvPr>
          <p:cNvSpPr txBox="1"/>
          <p:nvPr/>
        </p:nvSpPr>
        <p:spPr>
          <a:xfrm>
            <a:off x="5181600" y="3725333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698076C-E790-B258-3A64-7A60F7E9465E}"/>
              </a:ext>
            </a:extLst>
          </p:cNvPr>
          <p:cNvSpPr txBox="1"/>
          <p:nvPr/>
        </p:nvSpPr>
        <p:spPr>
          <a:xfrm>
            <a:off x="279400" y="7665819"/>
            <a:ext cx="7366000" cy="1569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" altLang="zh-TW" sz="3200" dirty="0">
                <a:solidFill>
                  <a:srgbClr val="002060"/>
                </a:solidFill>
              </a:rPr>
              <a:t>3. Impact of </a:t>
            </a:r>
            <a:r>
              <a:rPr lang="en" altLang="zh-TW" sz="3200" b="1" dirty="0">
                <a:solidFill>
                  <a:srgbClr val="002060"/>
                </a:solidFill>
              </a:rPr>
              <a:t>Key Variables</a:t>
            </a:r>
            <a:r>
              <a:rPr lang="en" altLang="zh-TW" sz="3200" dirty="0">
                <a:solidFill>
                  <a:srgbClr val="002060"/>
                </a:solidFill>
              </a:rPr>
              <a:t> (Age, Income, Education) and </a:t>
            </a:r>
            <a:r>
              <a:rPr lang="en" altLang="zh-TW" sz="3200" b="1" dirty="0">
                <a:solidFill>
                  <a:srgbClr val="002060"/>
                </a:solidFill>
              </a:rPr>
              <a:t>Industry Categories</a:t>
            </a:r>
            <a:r>
              <a:rPr lang="en" altLang="zh-TW" sz="3200" dirty="0">
                <a:solidFill>
                  <a:srgbClr val="002060"/>
                </a:solidFill>
              </a:rPr>
              <a:t> on </a:t>
            </a:r>
            <a:r>
              <a:rPr lang="en" altLang="zh-TW" sz="3200" b="1" dirty="0">
                <a:solidFill>
                  <a:srgbClr val="002060"/>
                </a:solidFill>
              </a:rPr>
              <a:t>Transaction Amounts</a:t>
            </a:r>
          </a:p>
        </p:txBody>
      </p:sp>
      <p:pic>
        <p:nvPicPr>
          <p:cNvPr id="7" name="圖片 6" descr="一張含有 文字, 圖表, 螢幕擷取畫面, 行 的圖片&#10;&#10;自動產生的描述">
            <a:extLst>
              <a:ext uri="{FF2B5EF4-FFF2-40B4-BE49-F238E27FC236}">
                <a16:creationId xmlns:a16="http://schemas.microsoft.com/office/drawing/2014/main" id="{C69237FD-4D12-413B-0929-D1B10E97F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300" y="1488958"/>
            <a:ext cx="10452100" cy="624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1255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21</a:t>
            </a:fld>
            <a:endParaRPr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FBA529D-AC76-2FBD-2410-D91159BB81E6}"/>
              </a:ext>
            </a:extLst>
          </p:cNvPr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6FE5303-AC96-F84E-05A7-D51837BD9F5D}"/>
              </a:ext>
            </a:extLst>
          </p:cNvPr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C162D242-854B-501E-4D4A-27D8E03730F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EDA</a:t>
            </a:r>
            <a:r>
              <a:rPr lang="zh-TW" altLang="en-US" dirty="0"/>
              <a:t>：</a:t>
            </a:r>
            <a:r>
              <a:rPr lang="en-US" altLang="zh-TW" dirty="0"/>
              <a:t>age group</a:t>
            </a:r>
          </a:p>
        </p:txBody>
      </p:sp>
      <p:sp>
        <p:nvSpPr>
          <p:cNvPr id="13" name="文字版面配置區 8">
            <a:extLst>
              <a:ext uri="{FF2B5EF4-FFF2-40B4-BE49-F238E27FC236}">
                <a16:creationId xmlns:a16="http://schemas.microsoft.com/office/drawing/2014/main" id="{C84AA863-5B33-7113-05B5-228B76E628C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2524" y="49862"/>
            <a:ext cx="12992848" cy="595035"/>
          </a:xfrm>
        </p:spPr>
        <p:txBody>
          <a:bodyPr/>
          <a:lstStyle/>
          <a:p>
            <a:r>
              <a:rPr lang="en" altLang="zh-TW" sz="1600" dirty="0"/>
              <a:t>Merge Tables -&gt; One-Hot Encoding -&gt; Data Cleaning </a:t>
            </a:r>
            <a:r>
              <a:rPr lang="en" altLang="zh-TW" sz="1600" b="1" dirty="0">
                <a:solidFill>
                  <a:schemeClr val="tx1"/>
                </a:solidFill>
              </a:rPr>
              <a:t>-&gt;</a:t>
            </a:r>
            <a:r>
              <a:rPr lang="en" altLang="zh-TW" sz="1600" dirty="0">
                <a:solidFill>
                  <a:schemeClr val="tx1"/>
                </a:solidFill>
              </a:rPr>
              <a:t> </a:t>
            </a:r>
            <a:r>
              <a:rPr lang="en" altLang="zh-TW" sz="1600" b="1" dirty="0">
                <a:solidFill>
                  <a:srgbClr val="FF0000"/>
                </a:solidFill>
              </a:rPr>
              <a:t>Exploratory Data Analysis (EDA)</a:t>
            </a:r>
            <a:r>
              <a:rPr lang="en" altLang="zh-TW" sz="1600" dirty="0"/>
              <a:t> -&gt; Data Splitting -&gt; Feature Selection -&gt;</a:t>
            </a:r>
            <a:br>
              <a:rPr lang="en" altLang="zh-TW" sz="1600" dirty="0"/>
            </a:br>
            <a:r>
              <a:rPr lang="en" altLang="zh-TW" sz="1600" dirty="0"/>
              <a:t> Model Training -&gt; Model Evaluation</a:t>
            </a:r>
            <a:endParaRPr lang="zh-TW" altLang="en-US" sz="16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BDBDCC8-A46A-030E-24D4-6240E17999A7}"/>
              </a:ext>
            </a:extLst>
          </p:cNvPr>
          <p:cNvSpPr txBox="1"/>
          <p:nvPr/>
        </p:nvSpPr>
        <p:spPr>
          <a:xfrm>
            <a:off x="5181600" y="3725333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698076C-E790-B258-3A64-7A60F7E9465E}"/>
              </a:ext>
            </a:extLst>
          </p:cNvPr>
          <p:cNvSpPr txBox="1"/>
          <p:nvPr/>
        </p:nvSpPr>
        <p:spPr>
          <a:xfrm>
            <a:off x="279400" y="7665819"/>
            <a:ext cx="7366000" cy="1569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" altLang="zh-TW" sz="3200" dirty="0">
                <a:solidFill>
                  <a:srgbClr val="002060"/>
                </a:solidFill>
              </a:rPr>
              <a:t>4. </a:t>
            </a:r>
            <a:r>
              <a:rPr lang="en" altLang="zh-TW" sz="3200" b="1" dirty="0">
                <a:solidFill>
                  <a:srgbClr val="002060"/>
                </a:solidFill>
              </a:rPr>
              <a:t>Time Series Analysis</a:t>
            </a:r>
            <a:r>
              <a:rPr lang="en" altLang="zh-TW" sz="3200" dirty="0">
                <a:solidFill>
                  <a:srgbClr val="002060"/>
                </a:solidFill>
              </a:rPr>
              <a:t> to Identify Cycles and Evaluate the Importance of Dates for Accurate Data Splitting</a:t>
            </a:r>
          </a:p>
        </p:txBody>
      </p:sp>
      <p:pic>
        <p:nvPicPr>
          <p:cNvPr id="7" name="圖片 6" descr="一張含有 文字, 圖表, 螢幕擷取畫面, 行 的圖片&#10;&#10;自動產生的描述">
            <a:extLst>
              <a:ext uri="{FF2B5EF4-FFF2-40B4-BE49-F238E27FC236}">
                <a16:creationId xmlns:a16="http://schemas.microsoft.com/office/drawing/2014/main" id="{C69237FD-4D12-413B-0929-D1B10E97F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300" y="1488958"/>
            <a:ext cx="10452100" cy="6246149"/>
          </a:xfrm>
          <a:prstGeom prst="rect">
            <a:avLst/>
          </a:prstGeom>
        </p:spPr>
      </p:pic>
      <p:pic>
        <p:nvPicPr>
          <p:cNvPr id="4" name="圖片 3" descr="一張含有 文字, 行, 繪圖, 圖表 的圖片&#10;&#10;自動產生的描述">
            <a:extLst>
              <a:ext uri="{FF2B5EF4-FFF2-40B4-BE49-F238E27FC236}">
                <a16:creationId xmlns:a16="http://schemas.microsoft.com/office/drawing/2014/main" id="{C6E75A21-DFC9-7C2E-170C-E14C79CE4B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1386008"/>
            <a:ext cx="12654605" cy="636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90138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22</a:t>
            </a:fld>
            <a:endParaRPr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FBA529D-AC76-2FBD-2410-D91159BB81E6}"/>
              </a:ext>
            </a:extLst>
          </p:cNvPr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6FE5303-AC96-F84E-05A7-D51837BD9F5D}"/>
              </a:ext>
            </a:extLst>
          </p:cNvPr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C162D242-854B-501E-4D4A-27D8E03730F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" altLang="zh-TW" sz="3600" dirty="0"/>
              <a:t>Data Splitting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BDBDCC8-A46A-030E-24D4-6240E17999A7}"/>
              </a:ext>
            </a:extLst>
          </p:cNvPr>
          <p:cNvSpPr txBox="1"/>
          <p:nvPr/>
        </p:nvSpPr>
        <p:spPr>
          <a:xfrm>
            <a:off x="5181600" y="3725333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3769CA7-2383-B810-0158-BC962D0D3726}"/>
              </a:ext>
            </a:extLst>
          </p:cNvPr>
          <p:cNvSpPr txBox="1"/>
          <p:nvPr/>
        </p:nvSpPr>
        <p:spPr>
          <a:xfrm>
            <a:off x="5124091" y="1480259"/>
            <a:ext cx="7677509" cy="20621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" altLang="zh-TW" sz="3200" i="1" dirty="0">
                <a:effectLst/>
              </a:rPr>
              <a:t>Utilize 80% of the data for training and 20% for testing.</a:t>
            </a:r>
          </a:p>
          <a:p>
            <a:r>
              <a:rPr lang="en" altLang="zh-TW" sz="3200" i="1" dirty="0">
                <a:effectLst/>
              </a:rPr>
              <a:t>Set </a:t>
            </a:r>
            <a:r>
              <a:rPr lang="en" altLang="zh-TW" sz="3200" b="1" i="1" dirty="0">
                <a:effectLst/>
              </a:rPr>
              <a:t>a window size of 30 days for feature framing.</a:t>
            </a:r>
            <a:endParaRPr lang="zh-TW" altLang="en-US" sz="3200" dirty="0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76CDB3A7-95B6-285E-5F76-3B93D378C0A7}"/>
              </a:ext>
            </a:extLst>
          </p:cNvPr>
          <p:cNvGraphicFramePr>
            <a:graphicFrameLocks noGrp="1"/>
          </p:cNvGraphicFramePr>
          <p:nvPr/>
        </p:nvGraphicFramePr>
        <p:xfrm>
          <a:off x="2167468" y="4384314"/>
          <a:ext cx="866986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8552">
                  <a:extLst>
                    <a:ext uri="{9D8B030D-6E8A-4147-A177-3AD203B41FA5}">
                      <a16:colId xmlns:a16="http://schemas.microsoft.com/office/drawing/2014/main" val="541533675"/>
                    </a:ext>
                  </a:extLst>
                </a:gridCol>
                <a:gridCol w="1238552">
                  <a:extLst>
                    <a:ext uri="{9D8B030D-6E8A-4147-A177-3AD203B41FA5}">
                      <a16:colId xmlns:a16="http://schemas.microsoft.com/office/drawing/2014/main" val="851759625"/>
                    </a:ext>
                  </a:extLst>
                </a:gridCol>
                <a:gridCol w="1238552">
                  <a:extLst>
                    <a:ext uri="{9D8B030D-6E8A-4147-A177-3AD203B41FA5}">
                      <a16:colId xmlns:a16="http://schemas.microsoft.com/office/drawing/2014/main" val="1717547852"/>
                    </a:ext>
                  </a:extLst>
                </a:gridCol>
                <a:gridCol w="1238552">
                  <a:extLst>
                    <a:ext uri="{9D8B030D-6E8A-4147-A177-3AD203B41FA5}">
                      <a16:colId xmlns:a16="http://schemas.microsoft.com/office/drawing/2014/main" val="3612305763"/>
                    </a:ext>
                  </a:extLst>
                </a:gridCol>
                <a:gridCol w="1238552">
                  <a:extLst>
                    <a:ext uri="{9D8B030D-6E8A-4147-A177-3AD203B41FA5}">
                      <a16:colId xmlns:a16="http://schemas.microsoft.com/office/drawing/2014/main" val="1836891810"/>
                    </a:ext>
                  </a:extLst>
                </a:gridCol>
                <a:gridCol w="1238552">
                  <a:extLst>
                    <a:ext uri="{9D8B030D-6E8A-4147-A177-3AD203B41FA5}">
                      <a16:colId xmlns:a16="http://schemas.microsoft.com/office/drawing/2014/main" val="2198983450"/>
                    </a:ext>
                  </a:extLst>
                </a:gridCol>
                <a:gridCol w="1238552">
                  <a:extLst>
                    <a:ext uri="{9D8B030D-6E8A-4147-A177-3AD203B41FA5}">
                      <a16:colId xmlns:a16="http://schemas.microsoft.com/office/drawing/2014/main" val="970274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fn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target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161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x1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520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x2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112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687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x30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358051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8B5CB79F-7008-F556-3753-CF042B013AA3}"/>
              </a:ext>
            </a:extLst>
          </p:cNvPr>
          <p:cNvGraphicFramePr>
            <a:graphicFrameLocks noGrp="1"/>
          </p:cNvGraphicFramePr>
          <p:nvPr/>
        </p:nvGraphicFramePr>
        <p:xfrm>
          <a:off x="2167468" y="7180736"/>
          <a:ext cx="86698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8552">
                  <a:extLst>
                    <a:ext uri="{9D8B030D-6E8A-4147-A177-3AD203B41FA5}">
                      <a16:colId xmlns:a16="http://schemas.microsoft.com/office/drawing/2014/main" val="2205812997"/>
                    </a:ext>
                  </a:extLst>
                </a:gridCol>
                <a:gridCol w="1238552">
                  <a:extLst>
                    <a:ext uri="{9D8B030D-6E8A-4147-A177-3AD203B41FA5}">
                      <a16:colId xmlns:a16="http://schemas.microsoft.com/office/drawing/2014/main" val="1745906890"/>
                    </a:ext>
                  </a:extLst>
                </a:gridCol>
                <a:gridCol w="1238552">
                  <a:extLst>
                    <a:ext uri="{9D8B030D-6E8A-4147-A177-3AD203B41FA5}">
                      <a16:colId xmlns:a16="http://schemas.microsoft.com/office/drawing/2014/main" val="3382730035"/>
                    </a:ext>
                  </a:extLst>
                </a:gridCol>
                <a:gridCol w="1238552">
                  <a:extLst>
                    <a:ext uri="{9D8B030D-6E8A-4147-A177-3AD203B41FA5}">
                      <a16:colId xmlns:a16="http://schemas.microsoft.com/office/drawing/2014/main" val="4147262905"/>
                    </a:ext>
                  </a:extLst>
                </a:gridCol>
                <a:gridCol w="1238552">
                  <a:extLst>
                    <a:ext uri="{9D8B030D-6E8A-4147-A177-3AD203B41FA5}">
                      <a16:colId xmlns:a16="http://schemas.microsoft.com/office/drawing/2014/main" val="2235639318"/>
                    </a:ext>
                  </a:extLst>
                </a:gridCol>
                <a:gridCol w="1238552">
                  <a:extLst>
                    <a:ext uri="{9D8B030D-6E8A-4147-A177-3AD203B41FA5}">
                      <a16:colId xmlns:a16="http://schemas.microsoft.com/office/drawing/2014/main" val="863441041"/>
                    </a:ext>
                  </a:extLst>
                </a:gridCol>
                <a:gridCol w="1238552">
                  <a:extLst>
                    <a:ext uri="{9D8B030D-6E8A-4147-A177-3AD203B41FA5}">
                      <a16:colId xmlns:a16="http://schemas.microsoft.com/office/drawing/2014/main" val="3347532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x31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target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879039"/>
                  </a:ext>
                </a:extLst>
              </a:tr>
            </a:tbl>
          </a:graphicData>
        </a:graphic>
      </p:graphicFrame>
      <p:cxnSp>
        <p:nvCxnSpPr>
          <p:cNvPr id="14" name="直線箭頭接點 13">
            <a:extLst>
              <a:ext uri="{FF2B5EF4-FFF2-40B4-BE49-F238E27FC236}">
                <a16:creationId xmlns:a16="http://schemas.microsoft.com/office/drawing/2014/main" id="{08161AED-35AD-DCB0-A5A9-AB4983F5EF3B}"/>
              </a:ext>
            </a:extLst>
          </p:cNvPr>
          <p:cNvCxnSpPr>
            <a:cxnSpLocks/>
          </p:cNvCxnSpPr>
          <p:nvPr/>
        </p:nvCxnSpPr>
        <p:spPr>
          <a:xfrm>
            <a:off x="7088948" y="6238514"/>
            <a:ext cx="3169719" cy="942222"/>
          </a:xfrm>
          <a:prstGeom prst="straightConnector1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文字版面配置區 8">
            <a:extLst>
              <a:ext uri="{FF2B5EF4-FFF2-40B4-BE49-F238E27FC236}">
                <a16:creationId xmlns:a16="http://schemas.microsoft.com/office/drawing/2014/main" id="{84A574F7-3872-6F42-1BB6-E8B1C6446A9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2524" y="49862"/>
            <a:ext cx="12992848" cy="595035"/>
          </a:xfrm>
        </p:spPr>
        <p:txBody>
          <a:bodyPr/>
          <a:lstStyle/>
          <a:p>
            <a:r>
              <a:rPr lang="en" altLang="zh-TW" sz="1600" dirty="0"/>
              <a:t>Merge Tables -&gt; One-Hot Encoding -&gt; Data Cleaning -&gt; Exploratory Data Analysis (EDA) </a:t>
            </a:r>
            <a:r>
              <a:rPr lang="en" altLang="zh-TW" sz="1600" b="1" dirty="0">
                <a:solidFill>
                  <a:schemeClr val="tx1"/>
                </a:solidFill>
              </a:rPr>
              <a:t>-&gt; Data Splitting </a:t>
            </a:r>
            <a:r>
              <a:rPr lang="en" altLang="zh-TW" sz="1600" dirty="0"/>
              <a:t>-&gt; Feature Selection -&gt;</a:t>
            </a:r>
            <a:br>
              <a:rPr lang="en" altLang="zh-TW" sz="1600" dirty="0"/>
            </a:br>
            <a:r>
              <a:rPr lang="en" altLang="zh-TW" sz="1600" dirty="0"/>
              <a:t> Model Training -&gt; Model Evaluation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1977696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23</a:t>
            </a:fld>
            <a:endParaRPr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FBA529D-AC76-2FBD-2410-D91159BB81E6}"/>
              </a:ext>
            </a:extLst>
          </p:cNvPr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6FE5303-AC96-F84E-05A7-D51837BD9F5D}"/>
              </a:ext>
            </a:extLst>
          </p:cNvPr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C162D242-854B-501E-4D4A-27D8E03730F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" altLang="zh-TW" sz="3600" dirty="0"/>
              <a:t>Data selection</a:t>
            </a:r>
            <a:endParaRPr lang="zh-TW" altLang="en-US" dirty="0"/>
          </a:p>
        </p:txBody>
      </p:sp>
      <p:sp>
        <p:nvSpPr>
          <p:cNvPr id="2" name="文字版面配置區 8">
            <a:extLst>
              <a:ext uri="{FF2B5EF4-FFF2-40B4-BE49-F238E27FC236}">
                <a16:creationId xmlns:a16="http://schemas.microsoft.com/office/drawing/2014/main" id="{4E0D3BB0-18EE-1DF5-B17F-337EA497015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2524" y="49862"/>
            <a:ext cx="12992848" cy="595035"/>
          </a:xfrm>
        </p:spPr>
        <p:txBody>
          <a:bodyPr/>
          <a:lstStyle/>
          <a:p>
            <a:r>
              <a:rPr lang="en" altLang="zh-TW" sz="1600" dirty="0"/>
              <a:t>Merge Tables -&gt; One-Hot Encoding -&gt; Data Cleaning -&gt; Exploratory Data Analysis (EDA) -&gt; Data Splitting </a:t>
            </a:r>
            <a:r>
              <a:rPr lang="en" altLang="zh-TW" sz="1600" b="1" dirty="0"/>
              <a:t>-&gt; </a:t>
            </a:r>
            <a:r>
              <a:rPr lang="en" altLang="zh-TW" sz="1600" b="1" dirty="0">
                <a:solidFill>
                  <a:schemeClr val="tx1"/>
                </a:solidFill>
              </a:rPr>
              <a:t>Feature Selection </a:t>
            </a:r>
            <a:r>
              <a:rPr lang="en" altLang="zh-TW" sz="1600" dirty="0"/>
              <a:t>-&gt;</a:t>
            </a:r>
            <a:br>
              <a:rPr lang="en" altLang="zh-TW" sz="1600" dirty="0"/>
            </a:br>
            <a:r>
              <a:rPr lang="en" altLang="zh-TW" sz="1600" dirty="0"/>
              <a:t> Model Training -&gt; Model Evaluation</a:t>
            </a:r>
            <a:endParaRPr lang="zh-TW" altLang="en-US" sz="16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F9E32F1-2AF3-260C-0FFC-B7C39411ED4D}"/>
              </a:ext>
            </a:extLst>
          </p:cNvPr>
          <p:cNvSpPr txBox="1"/>
          <p:nvPr/>
        </p:nvSpPr>
        <p:spPr>
          <a:xfrm>
            <a:off x="1367542" y="1783645"/>
            <a:ext cx="12217830" cy="61863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" altLang="zh-TW" sz="3600" dirty="0">
                <a:effectLst/>
                <a:latin typeface="var(--colab-code-font-family)"/>
              </a:rPr>
              <a:t>Top feature names: [</a:t>
            </a:r>
          </a:p>
          <a:p>
            <a:r>
              <a:rPr lang="en" altLang="zh-TW" sz="3600" dirty="0">
                <a:effectLst/>
                <a:latin typeface="var(--colab-code-font-family)"/>
              </a:rPr>
              <a:t>'Transaction Count_t-29’,</a:t>
            </a:r>
          </a:p>
          <a:p>
            <a:r>
              <a:rPr lang="en" altLang="zh-TW" sz="3600" dirty="0">
                <a:effectLst/>
                <a:latin typeface="var(--colab-code-font-family)"/>
              </a:rPr>
              <a:t> 'Transaction Count_t-28’,</a:t>
            </a:r>
          </a:p>
          <a:p>
            <a:r>
              <a:rPr lang="en" altLang="zh-TW" sz="3600" dirty="0">
                <a:effectLst/>
                <a:latin typeface="var(--colab-code-font-family)"/>
              </a:rPr>
              <a:t> 'AgeGroup_45-50_t-29’, </a:t>
            </a:r>
          </a:p>
          <a:p>
            <a:r>
              <a:rPr lang="en" altLang="zh-TW" sz="3600" dirty="0">
                <a:effectLst/>
                <a:latin typeface="var(--colab-code-font-family)"/>
              </a:rPr>
              <a:t>'AgeGroup_40-45_t-29’,</a:t>
            </a:r>
          </a:p>
          <a:p>
            <a:r>
              <a:rPr lang="en" altLang="zh-TW" sz="3600" dirty="0">
                <a:effectLst/>
                <a:latin typeface="var(--colab-code-font-family)"/>
              </a:rPr>
              <a:t> 'AgeGroup_35-40_t-29’, </a:t>
            </a:r>
          </a:p>
          <a:p>
            <a:r>
              <a:rPr lang="en" altLang="zh-TW" sz="3600" dirty="0">
                <a:effectLst/>
                <a:latin typeface="var(--colab-code-font-family)"/>
              </a:rPr>
              <a:t>'Industry_Department_Store_t-22', 'Industry_Department_Store_t-29’, </a:t>
            </a:r>
          </a:p>
          <a:p>
            <a:r>
              <a:rPr lang="en" altLang="zh-TW" sz="3600" dirty="0">
                <a:effectLst/>
                <a:latin typeface="var(--colab-code-font-family)"/>
              </a:rPr>
              <a:t>'AgeGroup_30-35_t-29’,</a:t>
            </a:r>
          </a:p>
          <a:p>
            <a:r>
              <a:rPr lang="en" altLang="zh-TW" sz="3600" dirty="0">
                <a:effectLst/>
                <a:latin typeface="var(--colab-code-font-family)"/>
              </a:rPr>
              <a:t> 'AgeGroup_50-55_t-29’, </a:t>
            </a:r>
          </a:p>
          <a:p>
            <a:r>
              <a:rPr lang="en" altLang="zh-TW" sz="3600" dirty="0">
                <a:effectLst/>
                <a:latin typeface="var(--colab-code-font-family)"/>
              </a:rPr>
              <a:t>'Industry_Department_Store_t-21'] 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7984359-35EF-02C7-F277-A7080AEC587C}"/>
              </a:ext>
            </a:extLst>
          </p:cNvPr>
          <p:cNvSpPr txBox="1"/>
          <p:nvPr/>
        </p:nvSpPr>
        <p:spPr>
          <a:xfrm>
            <a:off x="990900" y="8185372"/>
            <a:ext cx="10750979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" altLang="zh-TW" sz="1800" dirty="0">
                <a:effectLst/>
                <a:latin typeface="var(--colab-code-font-family)"/>
              </a:rPr>
              <a:t>Correlation values: [0.21883816467937536, 0.12935893926542502, 0.09250959148474633, 0.09097169679091024, 0.08300890956894194, 0.07668582728125771, 0.07527391774477073, 0.0733772624264886, 0.07300706512182722, 0.07223371419053244] </a:t>
            </a:r>
          </a:p>
        </p:txBody>
      </p:sp>
    </p:spTree>
    <p:extLst>
      <p:ext uri="{BB962C8B-B14F-4D97-AF65-F5344CB8AC3E}">
        <p14:creationId xmlns:p14="http://schemas.microsoft.com/office/powerpoint/2010/main" val="11178031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1FBA529D-AC76-2FBD-2410-D91159BB81E6}"/>
              </a:ext>
            </a:extLst>
          </p:cNvPr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2E87C4B-BA05-0801-25FE-54233963DBE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36B24EEC-A795-1BC6-4C91-B1B7F0A5706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Model training</a:t>
            </a:r>
            <a:endParaRPr lang="zh-TW" altLang="en-US" dirty="0"/>
          </a:p>
        </p:txBody>
      </p:sp>
      <p:sp>
        <p:nvSpPr>
          <p:cNvPr id="12" name="文字版面配置區 8">
            <a:extLst>
              <a:ext uri="{FF2B5EF4-FFF2-40B4-BE49-F238E27FC236}">
                <a16:creationId xmlns:a16="http://schemas.microsoft.com/office/drawing/2014/main" id="{84D49DBF-1EF2-C3EA-AC87-00F843609F3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2524" y="49862"/>
            <a:ext cx="12992848" cy="595035"/>
          </a:xfrm>
        </p:spPr>
        <p:txBody>
          <a:bodyPr/>
          <a:lstStyle/>
          <a:p>
            <a:r>
              <a:rPr lang="en" altLang="zh-TW" sz="1600" dirty="0"/>
              <a:t>Merge Tables -&gt; One-Hot Encoding -&gt; Data Cleaning -&gt; Exploratory Data Analysis (EDA) -&gt; Data Splitting -&gt; Feature Selection -&gt;</a:t>
            </a:r>
            <a:br>
              <a:rPr lang="en" altLang="zh-TW" sz="1600" dirty="0"/>
            </a:br>
            <a:r>
              <a:rPr lang="en" altLang="zh-TW" sz="1600" b="1" dirty="0">
                <a:solidFill>
                  <a:schemeClr val="tx1"/>
                </a:solidFill>
              </a:rPr>
              <a:t> Model Training </a:t>
            </a:r>
            <a:r>
              <a:rPr lang="en" altLang="zh-TW" sz="1600" dirty="0">
                <a:solidFill>
                  <a:schemeClr val="tx1"/>
                </a:solidFill>
              </a:rPr>
              <a:t>-&gt; Model Evaluation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pic>
        <p:nvPicPr>
          <p:cNvPr id="14" name="圖片 13" descr="一張含有 文字, 字型, 螢幕擷取畫面, 白色 的圖片&#10;&#10;自動產生的描述">
            <a:extLst>
              <a:ext uri="{FF2B5EF4-FFF2-40B4-BE49-F238E27FC236}">
                <a16:creationId xmlns:a16="http://schemas.microsoft.com/office/drawing/2014/main" id="{8FE3BAD0-3684-D9B4-CAA7-2E71DE511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8" y="2811130"/>
            <a:ext cx="12230084" cy="2065670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CC26297D-D258-11BB-34C7-96892F5A3DB5}"/>
              </a:ext>
            </a:extLst>
          </p:cNvPr>
          <p:cNvSpPr txBox="1"/>
          <p:nvPr/>
        </p:nvSpPr>
        <p:spPr>
          <a:xfrm>
            <a:off x="592524" y="6701300"/>
            <a:ext cx="22765427" cy="12222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3600" dirty="0"/>
              <a:t>3 </a:t>
            </a:r>
            <a:r>
              <a:rPr lang="en-US" altLang="zh-TW" sz="3600" dirty="0" err="1"/>
              <a:t>DataFrames</a:t>
            </a:r>
            <a:r>
              <a:rPr lang="en-US" altLang="zh-TW" sz="3600" dirty="0"/>
              <a:t>(</a:t>
            </a:r>
            <a:r>
              <a:rPr lang="en-US" altLang="zh-TW" sz="3600" dirty="0" err="1"/>
              <a:t>age,income,education</a:t>
            </a:r>
            <a:r>
              <a:rPr lang="en-US" altLang="zh-TW" sz="3600" dirty="0"/>
              <a:t> level) * 2 models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3600" dirty="0"/>
              <a:t>with MSE to evaluate the best features and model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3600" dirty="0"/>
              <a:t>to predict the consumers behaviors</a:t>
            </a:r>
          </a:p>
        </p:txBody>
      </p:sp>
    </p:spTree>
    <p:extLst>
      <p:ext uri="{BB962C8B-B14F-4D97-AF65-F5344CB8AC3E}">
        <p14:creationId xmlns:p14="http://schemas.microsoft.com/office/powerpoint/2010/main" val="75519887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191F50C-9D56-C47C-00D6-4036E1FC9A5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Data (</a:t>
            </a:r>
            <a:r>
              <a:rPr lang="en-US" altLang="zh-TW" dirty="0" err="1"/>
              <a:t>data.gov.tw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FBA529D-AC76-2FBD-2410-D91159BB81E6}"/>
              </a:ext>
            </a:extLst>
          </p:cNvPr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E269FC0-1AFF-F2C1-8782-FF7FA48AA504}"/>
              </a:ext>
            </a:extLst>
          </p:cNvPr>
          <p:cNvSpPr txBox="1"/>
          <p:nvPr/>
        </p:nvSpPr>
        <p:spPr>
          <a:xfrm>
            <a:off x="935666" y="3780173"/>
            <a:ext cx="11822576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" altLang="zh-TW" sz="2400" dirty="0" err="1"/>
              <a:t>ageGroupFemaleConsumption</a:t>
            </a:r>
            <a:r>
              <a:rPr lang="zh-TW" altLang="en" sz="2400" dirty="0"/>
              <a:t>：</a:t>
            </a:r>
            <a:r>
              <a:rPr lang="zh-TW" altLang="en-US" sz="2400" b="1" dirty="0"/>
              <a:t>各年齡層</a:t>
            </a:r>
            <a:r>
              <a:rPr lang="zh-TW" altLang="en-US" sz="2400" dirty="0"/>
              <a:t>女性持卡人於各行業別總簽帳金額及筆數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dirty="0" err="1"/>
              <a:t>ageGroupMaleConsumption</a:t>
            </a:r>
            <a:r>
              <a:rPr lang="zh-TW" altLang="en" sz="2400" dirty="0"/>
              <a:t>：</a:t>
            </a:r>
            <a:r>
              <a:rPr lang="zh-TW" altLang="en-US" sz="2400" b="1" dirty="0"/>
              <a:t>各年齡層</a:t>
            </a:r>
            <a:r>
              <a:rPr lang="zh-TW" altLang="en-US" sz="2400" dirty="0"/>
              <a:t>男性持卡人於各行業別總簽帳金額及筆數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dirty="0" err="1"/>
              <a:t>incomeGroupMaleConsumption</a:t>
            </a:r>
            <a:r>
              <a:rPr lang="zh-TW" altLang="en" sz="2400" dirty="0"/>
              <a:t>：</a:t>
            </a:r>
            <a:r>
              <a:rPr lang="zh-TW" altLang="en-US" sz="2400" b="1" dirty="0"/>
              <a:t>各年收入</a:t>
            </a:r>
            <a:r>
              <a:rPr lang="zh-TW" altLang="en-US" sz="2400" dirty="0"/>
              <a:t>族群男性持卡人於各行業別總簽帳金額及筆數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dirty="0" err="1"/>
              <a:t>incomeGroupFemaleConsumption</a:t>
            </a:r>
            <a:r>
              <a:rPr lang="zh-TW" altLang="en" sz="2400" dirty="0"/>
              <a:t>：</a:t>
            </a:r>
            <a:r>
              <a:rPr lang="zh-TW" altLang="en-US" sz="2400" b="1" dirty="0"/>
              <a:t>各年收入</a:t>
            </a:r>
            <a:r>
              <a:rPr lang="zh-TW" altLang="en-US" sz="2400" dirty="0"/>
              <a:t>族群女性持卡人於各行業別總簽帳金額及筆數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dirty="0" err="1"/>
              <a:t>educationLevelMaleConsumption</a:t>
            </a:r>
            <a:r>
              <a:rPr lang="zh-TW" altLang="en" sz="2400" dirty="0"/>
              <a:t>：</a:t>
            </a:r>
            <a:r>
              <a:rPr lang="zh-TW" altLang="en-US" sz="2400" b="1" dirty="0"/>
              <a:t>各教育程度</a:t>
            </a:r>
            <a:r>
              <a:rPr lang="zh-TW" altLang="en-US" sz="2400" dirty="0"/>
              <a:t>男性持卡人於六都消費樣態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dirty="0" err="1"/>
              <a:t>educationLevelFemaleConsumption</a:t>
            </a:r>
            <a:r>
              <a:rPr lang="zh-TW" altLang="en" sz="2400" dirty="0"/>
              <a:t>：</a:t>
            </a:r>
            <a:r>
              <a:rPr lang="zh-TW" altLang="en-US" sz="2400" b="1" dirty="0"/>
              <a:t>各教育程度</a:t>
            </a:r>
            <a:r>
              <a:rPr lang="zh-TW" altLang="en-US" sz="2400" dirty="0"/>
              <a:t>女性持卡人於六都消費樣態</a:t>
            </a:r>
          </a:p>
        </p:txBody>
      </p:sp>
      <p:sp>
        <p:nvSpPr>
          <p:cNvPr id="11" name="文字版面配置區 10">
            <a:extLst>
              <a:ext uri="{FF2B5EF4-FFF2-40B4-BE49-F238E27FC236}">
                <a16:creationId xmlns:a16="http://schemas.microsoft.com/office/drawing/2014/main" id="{506B0BD6-E290-D305-A0EA-365FFED70AA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443140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FBA529D-AC76-2FBD-2410-D91159BB81E6}"/>
              </a:ext>
            </a:extLst>
          </p:cNvPr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613CEDD1-A1ED-8849-F5D6-0C1C1254E02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68508" y="4579282"/>
            <a:ext cx="12992848" cy="595035"/>
          </a:xfrm>
        </p:spPr>
        <p:txBody>
          <a:bodyPr/>
          <a:lstStyle/>
          <a:p>
            <a:r>
              <a:rPr lang="en" altLang="zh-TW" sz="1600" dirty="0"/>
              <a:t>Merge Tables -&gt; One-Hot Encoding -&gt; Data Cleaning -&gt; Exploratory Data Analysis (EDA) -&gt; Data Splitting -&gt; Feature Selection -&gt;</a:t>
            </a:r>
            <a:br>
              <a:rPr lang="en" altLang="zh-TW" sz="1600" dirty="0"/>
            </a:br>
            <a:r>
              <a:rPr lang="en" altLang="zh-TW" sz="1600" dirty="0"/>
              <a:t> Model Training -&gt; Model Evaluation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5502769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FBA529D-AC76-2FBD-2410-D91159BB81E6}"/>
              </a:ext>
            </a:extLst>
          </p:cNvPr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" name="文字版面配置區 8">
            <a:extLst>
              <a:ext uri="{FF2B5EF4-FFF2-40B4-BE49-F238E27FC236}">
                <a16:creationId xmlns:a16="http://schemas.microsoft.com/office/drawing/2014/main" id="{11B88AF6-8755-E603-12E3-9600BE0219A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2524" y="49862"/>
            <a:ext cx="12992848" cy="595035"/>
          </a:xfrm>
        </p:spPr>
        <p:txBody>
          <a:bodyPr/>
          <a:lstStyle/>
          <a:p>
            <a:r>
              <a:rPr lang="en" altLang="zh-TW" sz="1600" dirty="0"/>
              <a:t>Merge Tables -&gt; One-Hot Encoding -&gt; Data Cleaning -&gt; Exploratory Data Analysis (EDA) -&gt; Data Splitting -&gt; Feature Selection -&gt;</a:t>
            </a:r>
            <a:br>
              <a:rPr lang="en" altLang="zh-TW" sz="1600" dirty="0"/>
            </a:br>
            <a:r>
              <a:rPr lang="en" altLang="zh-TW" sz="1600" dirty="0"/>
              <a:t> Model Training -&gt; Model Evaluation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3183300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191F50C-9D56-C47C-00D6-4036E1FC9A5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Merged table</a:t>
            </a:r>
            <a:r>
              <a:rPr lang="zh-TW" altLang="en-US" dirty="0"/>
              <a:t>：</a:t>
            </a:r>
            <a:r>
              <a:rPr lang="en" altLang="zh-TW" dirty="0"/>
              <a:t>Age Group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FBA529D-AC76-2FBD-2410-D91159BB81E6}"/>
              </a:ext>
            </a:extLst>
          </p:cNvPr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" name="圖片 2" descr="一張含有 文字, 螢幕擷取畫面, 數字, 字型 的圖片&#10;&#10;自動產生的描述">
            <a:extLst>
              <a:ext uri="{FF2B5EF4-FFF2-40B4-BE49-F238E27FC236}">
                <a16:creationId xmlns:a16="http://schemas.microsoft.com/office/drawing/2014/main" id="{BF91775E-C2B8-FCB1-72C3-06CD1B219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09" y="1773958"/>
            <a:ext cx="11129871" cy="6954405"/>
          </a:xfrm>
          <a:prstGeom prst="rect">
            <a:avLst/>
          </a:prstGeom>
        </p:spPr>
      </p:pic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3FE378A0-B8A8-D066-F880-B3B31168945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2524" y="49862"/>
            <a:ext cx="12992848" cy="595035"/>
          </a:xfrm>
        </p:spPr>
        <p:txBody>
          <a:bodyPr/>
          <a:lstStyle/>
          <a:p>
            <a:r>
              <a:rPr lang="en" altLang="zh-TW" sz="1600" b="1" dirty="0">
                <a:solidFill>
                  <a:srgbClr val="FF0000"/>
                </a:solidFill>
              </a:rPr>
              <a:t>Merge Tables </a:t>
            </a:r>
            <a:r>
              <a:rPr lang="en" altLang="zh-TW" sz="1600" dirty="0"/>
              <a:t>-&gt; One-Hot Encoding -&gt; Data Cleaning -&gt; Exploratory Data Analysis (EDA) -&gt; Data Splitting -&gt; Feature Selection -&gt;</a:t>
            </a:r>
            <a:br>
              <a:rPr lang="en" altLang="zh-TW" sz="1600" dirty="0"/>
            </a:br>
            <a:r>
              <a:rPr lang="en" altLang="zh-TW" sz="1600" dirty="0"/>
              <a:t> Model Training -&gt; Model Evaluation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7682043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191F50C-9D56-C47C-00D6-4036E1FC9A5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Merged table</a:t>
            </a:r>
            <a:r>
              <a:rPr lang="zh-TW" altLang="en-US" dirty="0"/>
              <a:t>：</a:t>
            </a:r>
            <a:r>
              <a:rPr lang="en" altLang="zh-TW" dirty="0"/>
              <a:t>Income Group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FBA529D-AC76-2FBD-2410-D91159BB81E6}"/>
              </a:ext>
            </a:extLst>
          </p:cNvPr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7" name="圖片 6" descr="一張含有 文字, 螢幕擷取畫面, 數字, 功能表 的圖片&#10;&#10;自動產生的描述">
            <a:extLst>
              <a:ext uri="{FF2B5EF4-FFF2-40B4-BE49-F238E27FC236}">
                <a16:creationId xmlns:a16="http://schemas.microsoft.com/office/drawing/2014/main" id="{B2F7C9FB-9751-2287-46D0-5434628D1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49" y="1927013"/>
            <a:ext cx="10573539" cy="6560127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F158C56D-2243-06D2-DBBF-BEC14DE59EC0}"/>
              </a:ext>
            </a:extLst>
          </p:cNvPr>
          <p:cNvSpPr txBox="1"/>
          <p:nvPr/>
        </p:nvSpPr>
        <p:spPr>
          <a:xfrm>
            <a:off x="3491345" y="1094509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" name="文字版面配置區 8">
            <a:extLst>
              <a:ext uri="{FF2B5EF4-FFF2-40B4-BE49-F238E27FC236}">
                <a16:creationId xmlns:a16="http://schemas.microsoft.com/office/drawing/2014/main" id="{930CAC8E-FE0A-024E-0DF4-BE3F85093F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2524" y="49862"/>
            <a:ext cx="12992848" cy="595035"/>
          </a:xfrm>
        </p:spPr>
        <p:txBody>
          <a:bodyPr/>
          <a:lstStyle/>
          <a:p>
            <a:r>
              <a:rPr lang="en" altLang="zh-TW" sz="1600" b="1" dirty="0">
                <a:solidFill>
                  <a:srgbClr val="FF0000"/>
                </a:solidFill>
              </a:rPr>
              <a:t>Merge Tables </a:t>
            </a:r>
            <a:r>
              <a:rPr lang="en" altLang="zh-TW" sz="1600" dirty="0"/>
              <a:t>-&gt; One-Hot Encoding -&gt; Data Cleaning -&gt; Exploratory Data Analysis (EDA) -&gt; Data Splitting -&gt; Feature Selection -&gt;</a:t>
            </a:r>
            <a:br>
              <a:rPr lang="en" altLang="zh-TW" sz="1600" dirty="0"/>
            </a:br>
            <a:r>
              <a:rPr lang="en" altLang="zh-TW" sz="1600" dirty="0"/>
              <a:t> Model Training -&gt; Model Evaluation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2367720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8</a:t>
            </a:fld>
            <a:endParaRPr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191F50C-9D56-C47C-00D6-4036E1FC9A5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Merged table</a:t>
            </a:r>
            <a:r>
              <a:rPr lang="zh-TW" altLang="en-US" dirty="0"/>
              <a:t>：</a:t>
            </a:r>
            <a:r>
              <a:rPr lang="en" altLang="zh-TW" dirty="0"/>
              <a:t>Education Level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FBA529D-AC76-2FBD-2410-D91159BB81E6}"/>
              </a:ext>
            </a:extLst>
          </p:cNvPr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" name="圖片 2" descr="一張含有 文字, 螢幕擷取畫面, 數字, 功能表 的圖片&#10;&#10;自動產生的描述">
            <a:extLst>
              <a:ext uri="{FF2B5EF4-FFF2-40B4-BE49-F238E27FC236}">
                <a16:creationId xmlns:a16="http://schemas.microsoft.com/office/drawing/2014/main" id="{92A27E13-D41C-A6AB-9E68-E491F0BEE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53" y="1780887"/>
            <a:ext cx="11552130" cy="691976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E6FE5303-AC96-F84E-05A7-D51837BD9F5D}"/>
              </a:ext>
            </a:extLst>
          </p:cNvPr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" name="文字版面配置區 8">
            <a:extLst>
              <a:ext uri="{FF2B5EF4-FFF2-40B4-BE49-F238E27FC236}">
                <a16:creationId xmlns:a16="http://schemas.microsoft.com/office/drawing/2014/main" id="{1DBA7BE1-F68E-5B47-928E-F7D8B1C7E6A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2524" y="49862"/>
            <a:ext cx="12992848" cy="595035"/>
          </a:xfrm>
        </p:spPr>
        <p:txBody>
          <a:bodyPr/>
          <a:lstStyle/>
          <a:p>
            <a:r>
              <a:rPr lang="en" altLang="zh-TW" sz="1600" b="1" dirty="0">
                <a:solidFill>
                  <a:srgbClr val="FF0000"/>
                </a:solidFill>
              </a:rPr>
              <a:t>Merge Tables </a:t>
            </a:r>
            <a:r>
              <a:rPr lang="en" altLang="zh-TW" sz="1600" dirty="0"/>
              <a:t>-&gt; One-Hot Encoding -&gt; Data Cleaning -&gt; Exploratory Data Analysis (EDA) -&gt; Data Splitting -&gt; Feature Selection -&gt;</a:t>
            </a:r>
            <a:br>
              <a:rPr lang="en" altLang="zh-TW" sz="1600" dirty="0"/>
            </a:br>
            <a:r>
              <a:rPr lang="en" altLang="zh-TW" sz="1600" dirty="0"/>
              <a:t> Model Training -&gt; Model Evaluation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6799122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9</a:t>
            </a:fld>
            <a:endParaRPr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FBA529D-AC76-2FBD-2410-D91159BB81E6}"/>
              </a:ext>
            </a:extLst>
          </p:cNvPr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6FE5303-AC96-F84E-05A7-D51837BD9F5D}"/>
              </a:ext>
            </a:extLst>
          </p:cNvPr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C162D242-854B-501E-4D4A-27D8E03730F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One-hot encoding</a:t>
            </a:r>
            <a:r>
              <a:rPr lang="zh-TW" altLang="en-US" dirty="0"/>
              <a:t>：</a:t>
            </a:r>
            <a:r>
              <a:rPr lang="en-US" altLang="zh-TW" dirty="0"/>
              <a:t>age group</a:t>
            </a:r>
            <a:endParaRPr lang="zh-TW" altLang="en-US" dirty="0"/>
          </a:p>
        </p:txBody>
      </p:sp>
      <p:sp>
        <p:nvSpPr>
          <p:cNvPr id="11" name="文字版面配置區 8">
            <a:extLst>
              <a:ext uri="{FF2B5EF4-FFF2-40B4-BE49-F238E27FC236}">
                <a16:creationId xmlns:a16="http://schemas.microsoft.com/office/drawing/2014/main" id="{ACA698E4-24DA-3495-D89F-69D6B8114DE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2524" y="49862"/>
            <a:ext cx="12992848" cy="595035"/>
          </a:xfrm>
        </p:spPr>
        <p:txBody>
          <a:bodyPr/>
          <a:lstStyle/>
          <a:p>
            <a:r>
              <a:rPr lang="en" altLang="zh-TW" sz="1600" dirty="0"/>
              <a:t>Merge Tables</a:t>
            </a:r>
            <a:r>
              <a:rPr lang="en" altLang="zh-TW" sz="1600" b="1" dirty="0">
                <a:solidFill>
                  <a:schemeClr val="tx1"/>
                </a:solidFill>
              </a:rPr>
              <a:t> -&gt; </a:t>
            </a:r>
            <a:r>
              <a:rPr lang="en" altLang="zh-TW" sz="1600" b="1" dirty="0">
                <a:solidFill>
                  <a:srgbClr val="FF0000"/>
                </a:solidFill>
              </a:rPr>
              <a:t>One-Hot Encoding</a:t>
            </a:r>
            <a:r>
              <a:rPr lang="en" altLang="zh-TW" sz="1600" dirty="0">
                <a:solidFill>
                  <a:srgbClr val="FF0000"/>
                </a:solidFill>
              </a:rPr>
              <a:t> </a:t>
            </a:r>
            <a:r>
              <a:rPr lang="en" altLang="zh-TW" sz="1600" dirty="0"/>
              <a:t>-&gt; Data Cleaning -&gt; Exploratory Data Analysis (EDA) -&gt; Data Splitting -&gt; Feature Selection -&gt;</a:t>
            </a:r>
            <a:br>
              <a:rPr lang="en" altLang="zh-TW" sz="1600" dirty="0"/>
            </a:br>
            <a:r>
              <a:rPr lang="en" altLang="zh-TW" sz="1600" dirty="0"/>
              <a:t> Model Training -&gt; Model Evaluation</a:t>
            </a:r>
            <a:endParaRPr lang="zh-TW" altLang="en-US" sz="1600" dirty="0"/>
          </a:p>
        </p:txBody>
      </p:sp>
      <p:pic>
        <p:nvPicPr>
          <p:cNvPr id="13" name="圖片 12" descr="一張含有 文字, 螢幕擷取畫面, 功能表, 數字 的圖片&#10;&#10;自動產生的描述">
            <a:extLst>
              <a:ext uri="{FF2B5EF4-FFF2-40B4-BE49-F238E27FC236}">
                <a16:creationId xmlns:a16="http://schemas.microsoft.com/office/drawing/2014/main" id="{0A579754-6AD1-264D-46E1-2FB146175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500" y="1624495"/>
            <a:ext cx="6781800" cy="781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93491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howroom">
  <a:themeElements>
    <a:clrScheme name="Showroom">
      <a:dk1>
        <a:srgbClr val="C4D3D3"/>
      </a:dk1>
      <a:lt1>
        <a:srgbClr val="D30F11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norm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norm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10795</TotalTime>
  <Words>1269</Words>
  <Application>Microsoft Macintosh PowerPoint</Application>
  <PresentationFormat>自訂</PresentationFormat>
  <Paragraphs>145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1" baseType="lpstr">
      <vt:lpstr>var(--colab-code-font-family)</vt:lpstr>
      <vt:lpstr>Arial</vt:lpstr>
      <vt:lpstr>Avenir</vt:lpstr>
      <vt:lpstr>Helvetica Neue</vt:lpstr>
      <vt:lpstr>Helvetica Neue Light</vt:lpstr>
      <vt:lpstr>Helvetica Neue Thin</vt:lpstr>
      <vt:lpstr>Showroom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羅頤</cp:lastModifiedBy>
  <cp:revision>24</cp:revision>
  <dcterms:modified xsi:type="dcterms:W3CDTF">2024-11-25T02:29:56Z</dcterms:modified>
</cp:coreProperties>
</file>