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76" r:id="rId5"/>
    <p:sldId id="275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93" r:id="rId19"/>
    <p:sldId id="294" r:id="rId20"/>
    <p:sldId id="296" r:id="rId21"/>
    <p:sldId id="295" r:id="rId22"/>
    <p:sldId id="297" r:id="rId23"/>
    <p:sldId id="260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76644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531622">
              <a:defRPr sz="5005"/>
            </a:pPr>
            <a:r>
              <a:rPr lang="da-DK" dirty="0"/>
              <a:t>11 Credit Default </a:t>
            </a:r>
            <a:r>
              <a:rPr lang="da-DK" dirty="0" err="1"/>
              <a:t>Prediction</a:t>
            </a:r>
            <a:endParaRPr lang="da-DK" dirty="0"/>
          </a:p>
          <a:p>
            <a:pPr defTabSz="531622">
              <a:defRPr sz="5005"/>
            </a:pPr>
            <a:r>
              <a:rPr lang="da-DK" dirty="0"/>
              <a:t>Hampus Fink Gärdström</a:t>
            </a:r>
          </a:p>
          <a:p>
            <a:pPr defTabSz="531622">
              <a:defRPr sz="5005"/>
            </a:pPr>
            <a:r>
              <a:rPr lang="da-DK" dirty="0"/>
              <a:t>313551806</a:t>
            </a:r>
          </a:p>
          <a:p>
            <a:pPr defTabSz="531622">
              <a:defRPr sz="5005"/>
            </a:pPr>
            <a:endParaRPr lang="da-DK" dirty="0"/>
          </a:p>
          <a:p>
            <a:pPr defTabSz="531622">
              <a:defRPr sz="5005"/>
            </a:pP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lang="da-DK" dirty="0"/>
              <a:t>20241125</a:t>
            </a:r>
            <a:r>
              <a:rPr dirty="0"/>
              <a:t> </a:t>
            </a:r>
            <a:r>
              <a:rPr lang="da-DK" dirty="0"/>
              <a:t>CDP</a:t>
            </a:r>
            <a:r>
              <a:rPr dirty="0"/>
              <a:t>.key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ED388-CFD5-2F3F-CFB6-575BF28D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1DEA37F-C2D8-E1F8-8DB5-DCBB6555585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D58CB3C0-14B9-3DEF-AA03-9E0A03CDC41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engineering</a:t>
            </a:r>
            <a:endParaRPr lang="da-DK" dirty="0"/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3644EE5F-4718-881A-3C28-2907250EC359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Feature </a:t>
            </a:r>
            <a:r>
              <a:rPr lang="da-DK" dirty="0" err="1"/>
              <a:t>engineering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64DB41D2-C4D2-DE0B-A2D3-3CEA73044DDF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2930546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Train/Test split, 80% &amp; 20%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OHE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Imputation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Scaling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Feature selection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BB18AC32-44A5-E4FF-F048-9626D8673C3B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05D989-DBE3-16A2-3F7A-D088C3FF345D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166757A2-37FF-6FCD-A4B5-0914B999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56" y="2705241"/>
            <a:ext cx="5312123" cy="599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870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D9313-FD23-9118-E8B1-5922582E1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BAF10BEB-9049-2747-BBF9-7D07EABF8A2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8485DDDC-1B49-8DEF-7F0A-D207BC1CBA9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engineering</a:t>
            </a:r>
            <a:endParaRPr lang="da-DK" dirty="0"/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3B6EE52F-9EF9-4964-4F30-BD0BC2FF35F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RFE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5508C84B-A217-7436-042C-17BE775B6D9B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Recursive feature elimination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Logistic regression, cross-</a:t>
            </a:r>
            <a:r>
              <a:rPr lang="en-US" altLang="zh-TW" dirty="0" err="1"/>
              <a:t>val</a:t>
            </a:r>
            <a:r>
              <a:rPr lang="en-US" altLang="zh-TW" dirty="0"/>
              <a:t> CV 5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Suggests 10 features is best for logistic regression</a:t>
            </a:r>
          </a:p>
          <a:p>
            <a:pPr>
              <a:lnSpc>
                <a:spcPts val="4500"/>
              </a:lnSpc>
              <a:buClr>
                <a:srgbClr val="002060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F0DE3389-935B-9CB4-364E-5EA71C2D9A04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FB1C7-0DBA-096D-E97C-D55F22BFFF9F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4519D28-BB2C-135A-4345-EFD7D5B79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32" y="3398392"/>
            <a:ext cx="83915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424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CE6FB-3B52-988E-8866-7EE3495DD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1AE8BF18-647E-0BF5-99AB-9C7DEAA2C73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6B68CBE6-D548-C4B2-4C5C-DC3557E3C1A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engineering</a:t>
            </a:r>
            <a:endParaRPr lang="da-DK" dirty="0"/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E644629F-8520-CB1E-3C43-372E76D208C4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RFE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0FB698D2-2412-2BBC-C2AA-8EF9753D812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2930546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Recursive feature elimination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Logistic regression 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10 Selected features</a:t>
            </a:r>
          </a:p>
          <a:p>
            <a:pPr>
              <a:lnSpc>
                <a:spcPts val="4500"/>
              </a:lnSpc>
              <a:buClr>
                <a:srgbClr val="002060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  <a:p>
            <a:pPr>
              <a:lnSpc>
                <a:spcPts val="4500"/>
              </a:lnSpc>
              <a:buClr>
                <a:srgbClr val="002060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28FF2E04-62D4-1493-4C37-8C7553C82164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DBEA987-DDAD-C9CB-84D0-9ECBC438EAFB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90C3069F-3150-76F8-B425-BCA92E7C1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381" y="3040200"/>
            <a:ext cx="7403773" cy="60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806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E9F62-DF14-9127-CB73-C7B9C0169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5A719F67-5172-E457-CE11-6308B8724DC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B5A64C0B-3099-EE61-882F-2B82FC28700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engineering</a:t>
            </a:r>
            <a:endParaRPr lang="da-DK" dirty="0"/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732B27D9-A6B0-737B-26E8-2CE2704F89A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PCA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EF41AFC2-199D-70D1-76A5-524FACF64CE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95% variance at 71 PCs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68D19775-A4FB-5142-5FC3-E753A9DE820C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FF1444-1FF5-4E88-F8EA-7D8963B442FA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250E1-9A20-9A9C-7C09-EB478B09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9" y="2707142"/>
            <a:ext cx="80581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403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69303-E169-DB90-B3A7-DACF993C1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1EC2BE05-B2D5-42B7-087A-577F53E5F55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A9FA94A6-9AB9-697C-7CC0-D7160E247DE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engineering</a:t>
            </a:r>
            <a:endParaRPr lang="da-DK" dirty="0"/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7806A8DC-6A19-D502-6DED-ED71311C258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PCA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55A69A89-57E6-7DB7-9978-8A7F7225956F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Distribution of explained variance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AE1984F0-2468-B533-9FE2-13E28EA5FB73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5854753-BF33-680D-A960-04F0AF51FFE0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EA9B2B-B785-93DD-4FCA-320F6ACF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68" y="3246733"/>
            <a:ext cx="81438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875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61317-2AD0-122D-CC6D-852066362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8CD0A98B-965D-DFAC-A99E-3B94FACB37D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B1B6F1F1-F5BE-F6C4-D9F2-DBEE5B60FE32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Training</a:t>
            </a:r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6C9D67CF-AA60-66AF-9915-1C71D9679245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Models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8A7257B7-EC77-CF58-128C-3699E7AEDB8C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Logistic Regression  (benchmark)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Random Forest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KNN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XGBoost</a:t>
            </a:r>
            <a:endParaRPr lang="en-US" altLang="zh-TW"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C7546270-37E9-8DA9-35A3-7BBC13598812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540FE1-8201-467B-727E-F30DA2F68311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19069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4F84E-BF60-2E39-3FF5-308316592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7E9E4D18-06A7-2C01-7E20-6F9190C9524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B7D66165-D630-56AA-A566-D1E9005B231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Training</a:t>
            </a:r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F555868A-5DDE-6A43-E90B-F69BC10989FE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 err="1"/>
              <a:t>Hyperparameter</a:t>
            </a:r>
            <a:r>
              <a:rPr lang="da-DK" dirty="0"/>
              <a:t> tuning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A50C5EB4-1D0B-DBBF-9A3B-DF203DE5447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622222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RandomizedSearchCV</a:t>
            </a:r>
            <a:r>
              <a:rPr lang="en-US" altLang="zh-TW" dirty="0"/>
              <a:t> – max 25 iterations, CV5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073CD6B9-DDB9-CA2C-BFB7-B8E1AD10CE87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DDC3693-7A37-2A82-0107-5423711F8A08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055" name="Table 2054">
            <a:extLst>
              <a:ext uri="{FF2B5EF4-FFF2-40B4-BE49-F238E27FC236}">
                <a16:creationId xmlns:a16="http://schemas.microsoft.com/office/drawing/2014/main" id="{967C5266-AAD2-34A1-916B-DD3E297F5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21740"/>
              </p:ext>
            </p:extLst>
          </p:nvPr>
        </p:nvGraphicFramePr>
        <p:xfrm>
          <a:off x="4721640" y="2723265"/>
          <a:ext cx="6773778" cy="56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7926">
                  <a:extLst>
                    <a:ext uri="{9D8B030D-6E8A-4147-A177-3AD203B41FA5}">
                      <a16:colId xmlns:a16="http://schemas.microsoft.com/office/drawing/2014/main" val="775530355"/>
                    </a:ext>
                  </a:extLst>
                </a:gridCol>
                <a:gridCol w="2257926">
                  <a:extLst>
                    <a:ext uri="{9D8B030D-6E8A-4147-A177-3AD203B41FA5}">
                      <a16:colId xmlns:a16="http://schemas.microsoft.com/office/drawing/2014/main" val="1375741006"/>
                    </a:ext>
                  </a:extLst>
                </a:gridCol>
                <a:gridCol w="2257926">
                  <a:extLst>
                    <a:ext uri="{9D8B030D-6E8A-4147-A177-3AD203B41FA5}">
                      <a16:colId xmlns:a16="http://schemas.microsoft.com/office/drawing/2014/main" val="3305988052"/>
                    </a:ext>
                  </a:extLst>
                </a:gridCol>
              </a:tblGrid>
              <a:tr h="263449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8832397"/>
                  </a:ext>
                </a:extLst>
              </a:tr>
              <a:tr h="526897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0.001, 0.01, 0.1, 1, 10, 100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541051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lbfgs, liblinear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1342423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n_estimators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25, 50, 100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6609087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None, 10, 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9955922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min_samples_split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2, 5, 10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6348555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min_samples_leaf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1, 2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2772382"/>
                  </a:ext>
                </a:extLst>
              </a:tr>
              <a:tr h="526897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K-Nearest Neighbors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n_neighbors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3, 5, 7, 10, 15, 20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8542534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uniform, distance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6124020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leaf_size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20, 30, 40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699082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3, 5, 7, 9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6471395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learning_rate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0.01, 0.1, 0.2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3535861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n_estimators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25, 50, 100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2720285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subsample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0.8, 1.0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4194621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colsample_bytree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0.8, 1.0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5221084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0, 0.1, 0.2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574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87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E3A0B-F139-269E-1962-E1ECBCF6C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8852F9B8-E1A9-E34F-F588-5F15DCB6E72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57BC6B18-E647-C084-E974-9BC1F9E99242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Training</a:t>
            </a:r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00F436AD-35D6-5DF3-30AA-E1BB0211437F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RFE </a:t>
            </a:r>
            <a:r>
              <a:rPr lang="da-DK" dirty="0" err="1"/>
              <a:t>Hyperparameter</a:t>
            </a:r>
            <a:r>
              <a:rPr lang="da-DK" dirty="0"/>
              <a:t> tuning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2BD7DC92-DE87-B3C7-8FAF-FC44D4E42C2F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2930546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RFE 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RandomizedSearchCV</a:t>
            </a:r>
            <a:r>
              <a:rPr lang="en-US" altLang="zh-TW" dirty="0"/>
              <a:t> – max 25 iterations, CV5</a:t>
            </a:r>
          </a:p>
          <a:p>
            <a:pPr>
              <a:lnSpc>
                <a:spcPts val="4500"/>
              </a:lnSpc>
              <a:buClr>
                <a:srgbClr val="002060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65182A22-5BC3-A4F0-2DBF-4BF2199B8B5C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C5D288-D6B2-81DD-D601-B0B762347858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055" name="Table 2054">
            <a:extLst>
              <a:ext uri="{FF2B5EF4-FFF2-40B4-BE49-F238E27FC236}">
                <a16:creationId xmlns:a16="http://schemas.microsoft.com/office/drawing/2014/main" id="{E18853ED-3961-610E-5117-9C0B9927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40077"/>
              </p:ext>
            </p:extLst>
          </p:nvPr>
        </p:nvGraphicFramePr>
        <p:xfrm>
          <a:off x="4721640" y="2723265"/>
          <a:ext cx="6773778" cy="56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7926">
                  <a:extLst>
                    <a:ext uri="{9D8B030D-6E8A-4147-A177-3AD203B41FA5}">
                      <a16:colId xmlns:a16="http://schemas.microsoft.com/office/drawing/2014/main" val="775530355"/>
                    </a:ext>
                  </a:extLst>
                </a:gridCol>
                <a:gridCol w="2257926">
                  <a:extLst>
                    <a:ext uri="{9D8B030D-6E8A-4147-A177-3AD203B41FA5}">
                      <a16:colId xmlns:a16="http://schemas.microsoft.com/office/drawing/2014/main" val="1375741006"/>
                    </a:ext>
                  </a:extLst>
                </a:gridCol>
                <a:gridCol w="2257926">
                  <a:extLst>
                    <a:ext uri="{9D8B030D-6E8A-4147-A177-3AD203B41FA5}">
                      <a16:colId xmlns:a16="http://schemas.microsoft.com/office/drawing/2014/main" val="3305988052"/>
                    </a:ext>
                  </a:extLst>
                </a:gridCol>
              </a:tblGrid>
              <a:tr h="263449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8832397"/>
                  </a:ext>
                </a:extLst>
              </a:tr>
              <a:tr h="526897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0.001, 0.01, 0.1, 1, 10,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541051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lbfgs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da-D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liblinear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1342423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n_estimators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6609087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9955922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min_samples_split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2, 5,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6348555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min_samples_leaf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2772382"/>
                  </a:ext>
                </a:extLst>
              </a:tr>
              <a:tr h="526897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K-Nearest Neighbors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n_neighbors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3, 5, 7, 10,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8542534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uniform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distance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6124020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leaf_size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699082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5, 7, 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6471395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learning_rate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0.1, 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3535861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n_estimators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2720285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subsample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4194621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colsample_bytree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5221084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574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4671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B333C-8A85-ED7C-66FC-D75314C2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4E1670BE-12E4-3B3E-68F9-962809080E8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2DA310BC-591C-8610-4143-0407A4FF1FB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Training</a:t>
            </a:r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E7DEAF07-DA65-3A79-3A1C-0FAE97D978FD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PCA </a:t>
            </a:r>
            <a:r>
              <a:rPr lang="da-DK" dirty="0" err="1"/>
              <a:t>Hyperparameter</a:t>
            </a:r>
            <a:r>
              <a:rPr lang="da-DK" dirty="0"/>
              <a:t> tuning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D4DF8C5C-CECE-ACCD-167E-CF2B58BFBD5F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119930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PCA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RandomizedSearchCV</a:t>
            </a:r>
            <a:r>
              <a:rPr lang="en-US" altLang="zh-TW" dirty="0"/>
              <a:t> – max 25 iterations, CV5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C9A9A8AA-6207-56DF-8A61-F6285C92EA06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AFFF728-3605-8958-F96F-97FD8C2FA1CA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055" name="Table 2054">
            <a:extLst>
              <a:ext uri="{FF2B5EF4-FFF2-40B4-BE49-F238E27FC236}">
                <a16:creationId xmlns:a16="http://schemas.microsoft.com/office/drawing/2014/main" id="{F9136727-7C53-3448-4566-1C64CE5F8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83589"/>
              </p:ext>
            </p:extLst>
          </p:nvPr>
        </p:nvGraphicFramePr>
        <p:xfrm>
          <a:off x="4721640" y="2723265"/>
          <a:ext cx="6773778" cy="56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7926">
                  <a:extLst>
                    <a:ext uri="{9D8B030D-6E8A-4147-A177-3AD203B41FA5}">
                      <a16:colId xmlns:a16="http://schemas.microsoft.com/office/drawing/2014/main" val="775530355"/>
                    </a:ext>
                  </a:extLst>
                </a:gridCol>
                <a:gridCol w="2257926">
                  <a:extLst>
                    <a:ext uri="{9D8B030D-6E8A-4147-A177-3AD203B41FA5}">
                      <a16:colId xmlns:a16="http://schemas.microsoft.com/office/drawing/2014/main" val="1375741006"/>
                    </a:ext>
                  </a:extLst>
                </a:gridCol>
                <a:gridCol w="2257926">
                  <a:extLst>
                    <a:ext uri="{9D8B030D-6E8A-4147-A177-3AD203B41FA5}">
                      <a16:colId xmlns:a16="http://schemas.microsoft.com/office/drawing/2014/main" val="3305988052"/>
                    </a:ext>
                  </a:extLst>
                </a:gridCol>
              </a:tblGrid>
              <a:tr h="263449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8832397"/>
                  </a:ext>
                </a:extLst>
              </a:tr>
              <a:tr h="526897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0.01, 0.1, 1, 10,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541051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solver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lbfgs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da-D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liblinear</a:t>
                      </a:r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1342423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n_estimators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6609087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None, 10,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9955922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min_samples_split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6348555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min_samples_leaf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2772382"/>
                  </a:ext>
                </a:extLst>
              </a:tr>
              <a:tr h="526897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K-Nearest Neighbors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n_neighbors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3, 5, 7,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15, 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8542534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uniform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distance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6124020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leaf_size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20, 30,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699082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5, 7, 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6471395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learning_rate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3535861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n_estimators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25, 50,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2720285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subsample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4194621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colsample_bytree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5221084"/>
                  </a:ext>
                </a:extLst>
              </a:tr>
              <a:tr h="263449">
                <a:tc>
                  <a:txBody>
                    <a:bodyPr/>
                    <a:lstStyle/>
                    <a:p>
                      <a:pPr algn="l" fontAlgn="ctr"/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0, 0.1, </a:t>
                      </a:r>
                      <a:r>
                        <a:rPr lang="da-D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574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6547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AE44-25E0-5A10-0BD6-BE6E17187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EDEEDBF6-C70C-048A-22DA-E9F1FA82868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D8C58F65-71D5-3F85-BF87-955577E584D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AD498DA9-3099-3AF5-2894-2814E595BC1E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 err="1"/>
              <a:t>Results</a:t>
            </a:r>
            <a:r>
              <a:rPr lang="da-DK" dirty="0"/>
              <a:t> RFE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8ED2E28F-317B-7491-D3CA-F671970F12A9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1776384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RFE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Similar good accuracy for class 0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Poor performance for class 1, no recall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8B3A29BD-0024-C5C1-4359-6B2BE0DE3C98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DCE5A9-5FC6-7EF9-A4E1-F0B44C5D8B93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ED30AA-EB76-C325-842C-DD148F3C1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60213"/>
              </p:ext>
            </p:extLst>
          </p:nvPr>
        </p:nvGraphicFramePr>
        <p:xfrm>
          <a:off x="2731169" y="3585412"/>
          <a:ext cx="9010711" cy="56208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7939">
                  <a:extLst>
                    <a:ext uri="{9D8B030D-6E8A-4147-A177-3AD203B41FA5}">
                      <a16:colId xmlns:a16="http://schemas.microsoft.com/office/drawing/2014/main" val="3317219658"/>
                    </a:ext>
                  </a:extLst>
                </a:gridCol>
                <a:gridCol w="804442">
                  <a:extLst>
                    <a:ext uri="{9D8B030D-6E8A-4147-A177-3AD203B41FA5}">
                      <a16:colId xmlns:a16="http://schemas.microsoft.com/office/drawing/2014/main" val="804121973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727546985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181181012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665879550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908029197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4185311366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1315879590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1680629211"/>
                    </a:ext>
                  </a:extLst>
                </a:gridCol>
              </a:tblGrid>
              <a:tr h="1101173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Model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u="none" strike="noStrike">
                          <a:solidFill>
                            <a:schemeClr val="bg2"/>
                          </a:solidFill>
                          <a:effectLst/>
                        </a:rPr>
                        <a:t>Accuracy</a:t>
                      </a:r>
                      <a:endParaRPr lang="da-DK" sz="1600" b="1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CV Mean </a:t>
                      </a:r>
                      <a:r>
                        <a:rPr lang="da-DK" sz="16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Accuracy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u="none" strike="noStrike">
                          <a:solidFill>
                            <a:schemeClr val="bg2"/>
                          </a:solidFill>
                          <a:effectLst/>
                        </a:rPr>
                        <a:t>Precision (0)</a:t>
                      </a:r>
                      <a:endParaRPr lang="da-DK" sz="1600" b="1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Recall</a:t>
                      </a:r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 (0)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F1-Score (0)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Precision (1)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Recall</a:t>
                      </a:r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 (1)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F1-Score (1)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extLst>
                  <a:ext uri="{0D108BD9-81ED-4DB2-BD59-A6C34878D82A}">
                    <a16:rowId xmlns:a16="http://schemas.microsoft.com/office/drawing/2014/main" val="789309256"/>
                  </a:ext>
                </a:extLst>
              </a:tr>
              <a:tr h="1101173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Logistic</a:t>
                      </a:r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 Regression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0.9205</a:t>
                      </a:r>
                      <a:endParaRPr lang="da-DK" sz="16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0.9220 (+/- 0.0003)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0.92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1.00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0.96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1.00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0.00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0.01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extLst>
                  <a:ext uri="{0D108BD9-81ED-4DB2-BD59-A6C34878D82A}">
                    <a16:rowId xmlns:a16="http://schemas.microsoft.com/office/drawing/2014/main" val="941925507"/>
                  </a:ext>
                </a:extLst>
              </a:tr>
              <a:tr h="1021448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Random</a:t>
                      </a:r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 Forest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0.9188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0.9220 (+/- 0.0007)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0.92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1.00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0.96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0.17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0.00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0.01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extLst>
                  <a:ext uri="{0D108BD9-81ED-4DB2-BD59-A6C34878D82A}">
                    <a16:rowId xmlns:a16="http://schemas.microsoft.com/office/drawing/2014/main" val="239241217"/>
                  </a:ext>
                </a:extLst>
              </a:tr>
              <a:tr h="1375586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K-Nearest </a:t>
                      </a:r>
                      <a:r>
                        <a:rPr lang="da-DK" sz="16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Neighbors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0.9179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0.9221 (+/- 0.0009)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0.92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1.00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0.96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0.23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0.01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0.02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extLst>
                  <a:ext uri="{0D108BD9-81ED-4DB2-BD59-A6C34878D82A}">
                    <a16:rowId xmlns:a16="http://schemas.microsoft.com/office/drawing/2014/main" val="1735008910"/>
                  </a:ext>
                </a:extLst>
              </a:tr>
              <a:tr h="1021448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XGBoost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0.9201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0.9220 (+/- 0.0002)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0.92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1.00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0.96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0.00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>
                          <a:solidFill>
                            <a:schemeClr val="bg2"/>
                          </a:solidFill>
                          <a:effectLst/>
                        </a:rPr>
                        <a:t>0.00</a:t>
                      </a:r>
                      <a:endParaRPr lang="da-DK" sz="1600" b="0" i="0" u="none" strike="noStrike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u="none" strike="noStrike" dirty="0">
                          <a:solidFill>
                            <a:schemeClr val="bg2"/>
                          </a:solidFill>
                          <a:effectLst/>
                        </a:rPr>
                        <a:t>0.00</a:t>
                      </a:r>
                      <a:endParaRPr lang="da-DK" sz="1600" b="0" i="0" u="none" strike="noStrike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29" marR="3129" marT="3129" marB="0" anchor="ctr"/>
                </a:tc>
                <a:extLst>
                  <a:ext uri="{0D108BD9-81ED-4DB2-BD59-A6C34878D82A}">
                    <a16:rowId xmlns:a16="http://schemas.microsoft.com/office/drawing/2014/main" val="197887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75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4863767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b="1" dirty="0"/>
              <a:t>Motivation </a:t>
            </a:r>
            <a:endParaRPr b="1" dirty="0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EDA</a:t>
            </a:r>
            <a:r>
              <a:rPr lang="zh-TW" altLang="en-US" b="1" dirty="0"/>
              <a:t> </a:t>
            </a:r>
            <a:endParaRPr lang="en-US" altLang="zh-TW" b="1" dirty="0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da-DK" altLang="zh-TW" b="1" dirty="0" err="1"/>
              <a:t>Preprocessing</a:t>
            </a:r>
            <a:endParaRPr lang="da-DK" altLang="zh-TW" b="1" dirty="0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da-DK" altLang="zh-TW" b="1" dirty="0"/>
              <a:t>Feature </a:t>
            </a:r>
            <a:r>
              <a:rPr lang="da-DK" altLang="zh-TW" b="1" dirty="0" err="1"/>
              <a:t>engineering</a:t>
            </a:r>
            <a:endParaRPr lang="da-DK" altLang="zh-TW" b="1" dirty="0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da-DK" altLang="zh-TW" b="1" dirty="0"/>
              <a:t>Training</a:t>
            </a:r>
            <a:endParaRPr lang="en-US" altLang="zh-TW" b="1" dirty="0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da-DK" altLang="zh-TW" b="1" dirty="0" err="1"/>
              <a:t>Results</a:t>
            </a:r>
            <a:endParaRPr lang="en-US" altLang="zh-TW" b="1" dirty="0"/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Conclusion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ADCFB-EBDB-7565-387F-8B13EAEB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B3B8E143-4AC6-D668-6777-9D2C03B4A29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2B8AB796-3FDC-B9CC-7C99-0203CFFBD6A2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  <a:p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2A6DC127-6064-41A0-EB94-F0FDDC4D1CE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 err="1"/>
              <a:t>Results</a:t>
            </a:r>
            <a:r>
              <a:rPr lang="da-DK" dirty="0"/>
              <a:t> RFE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E1656E87-A678-BBC2-7BEC-65A874FA3CFD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1776384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RFE ROC AUC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RF is best but comparable to LR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KNN worst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061315A9-415E-B952-F3AC-6DCD7CA08BE9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527E0AB-5E9F-74B7-116E-6B6DB04A9E95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A637283-B15C-B17E-23BC-88FED979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56" y="3138240"/>
            <a:ext cx="7307009" cy="59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195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64AA9-18EC-6779-CD48-AB0DFFE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C373C488-7631-27E4-4D94-5D34FDB80D5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9F95D36F-830D-6734-04EB-49623B2DBBD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Results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319F21D9-5C9D-B829-B05A-8BB81D81EF0D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 err="1"/>
              <a:t>Results</a:t>
            </a:r>
            <a:r>
              <a:rPr lang="da-DK" dirty="0"/>
              <a:t> PCA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7E1F765A-D451-2F1C-9C27-232830BDB1F1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119930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PCA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Similar results to using RFE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36B6F3CC-8D2F-9B1A-CA07-3C0CEAA54765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7D69F4-11DE-1FD1-224E-39F59FEC911E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9DC96B-33D7-1DD1-EDCD-3223CF664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72438"/>
              </p:ext>
            </p:extLst>
          </p:nvPr>
        </p:nvGraphicFramePr>
        <p:xfrm>
          <a:off x="2731169" y="3585412"/>
          <a:ext cx="9010711" cy="56208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7939">
                  <a:extLst>
                    <a:ext uri="{9D8B030D-6E8A-4147-A177-3AD203B41FA5}">
                      <a16:colId xmlns:a16="http://schemas.microsoft.com/office/drawing/2014/main" val="3317219658"/>
                    </a:ext>
                  </a:extLst>
                </a:gridCol>
                <a:gridCol w="804442">
                  <a:extLst>
                    <a:ext uri="{9D8B030D-6E8A-4147-A177-3AD203B41FA5}">
                      <a16:colId xmlns:a16="http://schemas.microsoft.com/office/drawing/2014/main" val="804121973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727546985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181181012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665879550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908029197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4185311366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1315879590"/>
                    </a:ext>
                  </a:extLst>
                </a:gridCol>
                <a:gridCol w="1001190">
                  <a:extLst>
                    <a:ext uri="{9D8B030D-6E8A-4147-A177-3AD203B41FA5}">
                      <a16:colId xmlns:a16="http://schemas.microsoft.com/office/drawing/2014/main" val="1680629211"/>
                    </a:ext>
                  </a:extLst>
                </a:gridCol>
              </a:tblGrid>
              <a:tr h="1101173"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CV Mean 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Precision (0)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Recall (0)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F1-Score (0)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Precision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Recall 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6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F1-Score (1)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9309256"/>
                  </a:ext>
                </a:extLst>
              </a:tr>
              <a:tr h="1101173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Logistic</a:t>
                      </a:r>
                      <a:r>
                        <a:rPr lang="da-DK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 Regression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0.9219 (+/- 0.0003)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1925507"/>
                  </a:ext>
                </a:extLst>
              </a:tr>
              <a:tr h="1021448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Random</a:t>
                      </a:r>
                      <a:r>
                        <a:rPr lang="da-DK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 Forest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0.9219 (+/- 0.0002)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41217"/>
                  </a:ext>
                </a:extLst>
              </a:tr>
              <a:tr h="1375586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K-Nearest </a:t>
                      </a:r>
                      <a:r>
                        <a:rPr lang="da-DK" sz="16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Neighbors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0.9195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0.9220 (+/- 0.0004)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5008910"/>
                  </a:ext>
                </a:extLst>
              </a:tr>
              <a:tr h="1021448"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XGBoost</a:t>
                      </a:r>
                      <a:endParaRPr lang="da-DK" sz="1600" b="1" i="0" u="none" strike="noStrike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0.9198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0.9222 (+/- 0.0005)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600" b="0" i="0" u="none" strike="noStrike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887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590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A78B4-5CBC-5A89-0D83-F245BEDCC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30376A49-C930-BAC1-0822-4E58E04339B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4ACAFE68-10D9-38C8-FF05-3127C51AF20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DAA1DB42-A90C-42D3-C009-7B3DDB52FF70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 err="1"/>
              <a:t>Conclusion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F5701071-DAB5-FC75-5377-392FAFE15A5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3507627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Models show little difference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Models heavily favor class 0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- Likely because of class imbalance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PCA vs RFE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- Negligible accuracy difference, but less features with RFE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779BE0A7-E8DF-3B6E-5227-C4BC24461CF9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C20814D-06A8-A56A-A3BF-DAFF75604F6E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72425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531622">
              <a:defRPr sz="5005"/>
            </a:pPr>
            <a:r>
              <a:rPr lang="en-US" dirty="0"/>
              <a:t>11 Credit Default Prediction</a:t>
            </a:r>
          </a:p>
          <a:p>
            <a:pPr defTabSz="531622">
              <a:defRPr sz="5005"/>
            </a:pPr>
            <a:r>
              <a:rPr lang="en-US" dirty="0"/>
              <a:t>Hampus Fink Gärdström</a:t>
            </a:r>
          </a:p>
          <a:p>
            <a:pPr defTabSz="531622">
              <a:defRPr sz="5005"/>
            </a:pPr>
            <a:r>
              <a:rPr lang="en-US" dirty="0"/>
              <a:t>313551806</a:t>
            </a:r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Credit card fraud detection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High amount of features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Comparing RFE and PCA for dimensionality reduction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Comparing KNN, RF and </a:t>
            </a:r>
            <a:r>
              <a:rPr lang="en-US" altLang="zh-TW" dirty="0" err="1"/>
              <a:t>XGBoost</a:t>
            </a:r>
            <a:endParaRPr lang="en-US" altLang="zh-TW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BBAC7-DBF3-B670-5F30-46CAA84D3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DCE981EE-616A-54FD-2882-C7C1106E9EA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6D7E9AAF-7361-8589-4702-749F41EB256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4CB0DCDA-B603-C1FF-8D43-DE29B880BD8F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96954B8B-B408-A6CB-0338-FE54FE9C068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1776384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~300.000 entries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~120 features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Large class imbalance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E2C88B50-2F6B-E3C4-FBD2-39CF0B104529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00AD7B5-2B55-2C6F-C9CE-6F0812759ACF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09280C-5CE3-C1D8-FEC8-967EDF17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53" y="3899807"/>
            <a:ext cx="45815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66EAA90-3FF8-4026-1CA5-5C61410EE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9" y="3847194"/>
            <a:ext cx="45815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217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9BBD3-321F-C866-7B0E-293123D8C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580C806F-9B7B-46E3-F025-AD3A7E7B8ED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619CC174-A9F9-4D49-EBE2-B3C2B7C92D9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57BA4399-B2E0-DEBF-C624-7ED8CAAAB497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B154363C-2924-D68F-0E5F-7DB434116453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~300.000 entries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~120 features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Large class imbalance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Many missing values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E76B5E5E-904C-670B-F644-5CEAC06E4EB4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74320C2-932B-E374-6C97-FDCCC669E664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D120F3-71BB-D089-B837-A25ECD92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9" y="4688303"/>
            <a:ext cx="3934849" cy="412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C82270-3532-BE02-8867-9DC34FB77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92" y="5092766"/>
            <a:ext cx="5950542" cy="391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271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B320B-295A-3A77-C60E-433E26FC2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A858E378-7146-FFAD-BD78-8607487BA2F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AF515E84-4F4E-F817-12A0-2DEC5301E6E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D5300459-D47B-647F-D5C2-4999136A4DF3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CB633022-546B-B3F8-E5C1-2C34065CFEDF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~300.000 entries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~120 features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Large class imbalance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Many missing values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F7A31E80-0693-7465-6DDA-F53581F35977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5EB0C2E-6D60-2328-2A16-0982351E8D3A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1FB5A28-8697-A054-5908-1DB2BF89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67" y="3594995"/>
            <a:ext cx="7668908" cy="539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182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86EB5-52C7-EC63-8986-69D4C7EB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7EA7C33-1377-F428-3C4E-D84C53FBB9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6D50785C-0C79-385C-FB6A-BF4E082980C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8EC3590F-D3E6-C158-352C-FE3A2B66E45A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24965BFE-167E-AC0E-F58F-FEF195E2956E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1776384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Correlation matrix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Little correlation between most features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Highly correlated features relate to housing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3A0B2727-5FB1-85A7-E069-B811FFDF033A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364B2D-7DF9-7672-20D7-BA7130CCDFBC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6B8F58-CBD3-1324-1945-C19789E6A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72" y="3285133"/>
            <a:ext cx="6762185" cy="57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179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50841-5219-1E62-BDF7-23249C86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CE354771-3A51-5738-C96F-A9DDAAF4304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A9A589B2-1C11-846C-0983-43445E8E9A2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438256DD-BE1B-4499-D1D2-66FFBAAF305C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92C85A82-4B15-96DA-90DE-F8A012267397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119930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Scatterplot of select features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Suggests that there may be some outliers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7C0CB167-551C-723F-E4BF-2C86C7DE406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F83084F-4B38-A803-9E84-8DE14BE4B19A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E6D5671-3657-8734-9E8A-2B09B612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42" y="2654041"/>
            <a:ext cx="6852628" cy="636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584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7576-D7ED-4B75-D524-D8228B3C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2B441194-F3EF-5921-91E7-82B4D6AB56D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576E3AB7-325C-B074-B1B4-9E1B7558846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Data</a:t>
            </a:r>
            <a:endParaRPr dirty="0"/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B4795B54-3778-8D90-2810-018586436D3A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da-DK" dirty="0"/>
              <a:t>Feature </a:t>
            </a:r>
            <a:r>
              <a:rPr lang="da-DK" dirty="0" err="1"/>
              <a:t>engineering</a:t>
            </a:r>
            <a:endParaRPr dirty="0"/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C5A69060-D33C-B557-B41A-E897CAD446A5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55809" y="1241530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Train/Test split, 80% &amp; 20%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OHE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Imputation</a:t>
            </a:r>
          </a:p>
          <a:p>
            <a:pPr marL="444500" indent="-444500">
              <a:lnSpc>
                <a:spcPts val="4500"/>
              </a:lnSpc>
              <a:buClr>
                <a:srgbClr val="002060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Scaling</a:t>
            </a:r>
          </a:p>
        </p:txBody>
      </p:sp>
      <p:sp>
        <p:nvSpPr>
          <p:cNvPr id="74" name="IDA Template">
            <a:extLst>
              <a:ext uri="{FF2B5EF4-FFF2-40B4-BE49-F238E27FC236}">
                <a16:creationId xmlns:a16="http://schemas.microsoft.com/office/drawing/2014/main" id="{E7301F42-C578-9C64-A262-4CC19D08E3E9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IDA Template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832143-A83D-8DD7-DA60-8C61860A39BB}"/>
              </a:ext>
            </a:extLst>
          </p:cNvPr>
          <p:cNvSpPr txBox="1"/>
          <p:nvPr/>
        </p:nvSpPr>
        <p:spPr>
          <a:xfrm>
            <a:off x="1509382" y="8409214"/>
            <a:ext cx="9927772" cy="58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6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22040A43-F6B8-7DED-4F58-715340102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56" y="2705241"/>
            <a:ext cx="5312123" cy="599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671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932</Words>
  <Application>Microsoft Office PowerPoint</Application>
  <PresentationFormat>Custom</PresentationFormat>
  <Paragraphs>361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Avenir Roman</vt:lpstr>
      <vt:lpstr>Helvetica Neue</vt:lpstr>
      <vt:lpstr>Helvetica Neue Light</vt:lpstr>
      <vt:lpstr>Helvetica Neue Thin</vt:lpstr>
      <vt:lpstr>Lucida Grande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Hampus Fink Gärdström</dc:creator>
  <cp:lastModifiedBy>Hampus Fink Gärdström</cp:lastModifiedBy>
  <cp:revision>16</cp:revision>
  <dcterms:modified xsi:type="dcterms:W3CDTF">2024-12-16T00:33:30Z</dcterms:modified>
</cp:coreProperties>
</file>