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7" r:id="rId4"/>
    <p:sldId id="283" r:id="rId5"/>
    <p:sldId id="284" r:id="rId6"/>
    <p:sldId id="280" r:id="rId7"/>
    <p:sldId id="281" r:id="rId8"/>
    <p:sldId id="282" r:id="rId9"/>
    <p:sldId id="285" r:id="rId10"/>
    <p:sldId id="286" r:id="rId11"/>
    <p:sldId id="287" r:id="rId12"/>
    <p:sldId id="288" r:id="rId13"/>
    <p:sldId id="289" r:id="rId14"/>
    <p:sldId id="290" r:id="rId15"/>
    <p:sldId id="292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8"/>
    <p:restoredTop sz="94694"/>
  </p:normalViewPr>
  <p:slideViewPr>
    <p:cSldViewPr snapToGrid="0">
      <p:cViewPr>
        <p:scale>
          <a:sx n="76" d="100"/>
          <a:sy n="76" d="100"/>
        </p:scale>
        <p:origin x="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" altLang="zh-TW" dirty="0"/>
              <a:t>Forecasting Consumer Spending Amounts Using Machine Learning and Time Series Analysis</a:t>
            </a:r>
            <a:endParaRPr dirty="0"/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dirty="0"/>
              <a:t>1007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A90E9-050A-DC9A-8FE5-6AB591405F9C}"/>
              </a:ext>
            </a:extLst>
          </p:cNvPr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4CB5BC-4101-77C2-03C1-CD04F8893912}"/>
              </a:ext>
            </a:extLst>
          </p:cNvPr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C19F89-2BD2-F9BA-D955-B70DED89DC5F}"/>
              </a:ext>
            </a:extLst>
          </p:cNvPr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44A9E8-7183-0FB8-D310-2215AE051775}"/>
              </a:ext>
            </a:extLst>
          </p:cNvPr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EB0925-CA9A-9CB5-1926-B8CB526947D4}"/>
              </a:ext>
            </a:extLst>
          </p:cNvPr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F92AEF-50FF-5D9A-DADC-6F53D4481612}"/>
              </a:ext>
            </a:extLst>
          </p:cNvPr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C55216-E32C-86F2-4E96-2A7C696DA91E}"/>
              </a:ext>
            </a:extLst>
          </p:cNvPr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片 10" descr="一張含有 白色, 設計 的圖片&#10;&#10;自動產生的描述">
            <a:extLst>
              <a:ext uri="{FF2B5EF4-FFF2-40B4-BE49-F238E27FC236}">
                <a16:creationId xmlns:a16="http://schemas.microsoft.com/office/drawing/2014/main" id="{867DFA89-4F0A-23E4-B0B8-EBA6B8F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" y="4410740"/>
            <a:ext cx="5232400" cy="395765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83D4026-4E68-C20D-80D5-537FE86263F8}"/>
              </a:ext>
            </a:extLst>
          </p:cNvPr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spc="0" normalizeH="0" baseline="0" dirty="0">
                <a:ln>
                  <a:noFill/>
                </a:ln>
                <a:solidFill>
                  <a:srgbClr val="D30F1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Roy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" altLang="zh-TW" dirty="0"/>
              <a:t>income group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</a:t>
            </a:r>
            <a:r>
              <a:rPr lang="en" altLang="zh-TW" sz="1600" b="1" dirty="0"/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3" name="圖片 2" descr="一張含有 文字, 螢幕擷取畫面, 功能表, 文件 的圖片&#10;&#10;自動產生的描述">
            <a:extLst>
              <a:ext uri="{FF2B5EF4-FFF2-40B4-BE49-F238E27FC236}">
                <a16:creationId xmlns:a16="http://schemas.microsoft.com/office/drawing/2014/main" id="{66A3B2F7-D9D6-A78C-20FD-FCFCC13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3" y="1420656"/>
            <a:ext cx="7622206" cy="7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450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" altLang="zh-TW" dirty="0"/>
              <a:t>education level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</a:t>
            </a:r>
            <a:r>
              <a:rPr lang="en" altLang="zh-TW" sz="1600" b="1" dirty="0"/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4" name="圖片 3" descr="一張含有 文字, 螢幕擷取畫面, 功能表, 字型 的圖片&#10;&#10;自動產生的描述">
            <a:extLst>
              <a:ext uri="{FF2B5EF4-FFF2-40B4-BE49-F238E27FC236}">
                <a16:creationId xmlns:a16="http://schemas.microsoft.com/office/drawing/2014/main" id="{47708302-1B34-DEE5-0D27-8BA73133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11" y="1695450"/>
            <a:ext cx="8066778" cy="75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327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cleaning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</a:t>
            </a:r>
            <a:r>
              <a:rPr lang="en" altLang="zh-TW" sz="1600" b="1" dirty="0"/>
              <a:t>-&gt; </a:t>
            </a:r>
            <a:r>
              <a:rPr lang="en" altLang="zh-TW" sz="1600" dirty="0"/>
              <a:t>One-Hot Encoding -&gt; </a:t>
            </a:r>
            <a:r>
              <a:rPr lang="en" altLang="zh-TW" sz="1600" b="1" dirty="0">
                <a:solidFill>
                  <a:srgbClr val="FF0000"/>
                </a:solidFill>
              </a:rPr>
              <a:t>Data Cleaning </a:t>
            </a:r>
            <a:r>
              <a:rPr lang="en" altLang="zh-TW" sz="1600" dirty="0"/>
              <a:t>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7" name="圖片 6" descr="一張含有 文字, 螢幕擷取畫面, 功能表, 數字 的圖片&#10;&#10;自動產生的描述">
            <a:extLst>
              <a:ext uri="{FF2B5EF4-FFF2-40B4-BE49-F238E27FC236}">
                <a16:creationId xmlns:a16="http://schemas.microsoft.com/office/drawing/2014/main" id="{53CB9252-808C-F9D9-D2D4-84EB0E9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4" y="1765633"/>
            <a:ext cx="5402806" cy="6222333"/>
          </a:xfrm>
          <a:prstGeom prst="rect">
            <a:avLst/>
          </a:prstGeom>
        </p:spPr>
      </p:pic>
      <p:pic>
        <p:nvPicPr>
          <p:cNvPr id="9" name="圖片 8" descr="一張含有 文字, 螢幕擷取畫面, 功能表, 文件 的圖片&#10;&#10;自動產生的描述">
            <a:extLst>
              <a:ext uri="{FF2B5EF4-FFF2-40B4-BE49-F238E27FC236}">
                <a16:creationId xmlns:a16="http://schemas.microsoft.com/office/drawing/2014/main" id="{B476D27A-FAEA-2BF7-8275-6D7119EE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678" y="1765633"/>
            <a:ext cx="6107105" cy="6222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4711BE-D534-F9A8-25E9-BC569101FBA8}"/>
              </a:ext>
            </a:extLst>
          </p:cNvPr>
          <p:cNvSpPr/>
          <p:nvPr/>
        </p:nvSpPr>
        <p:spPr>
          <a:xfrm>
            <a:off x="6122678" y="4740612"/>
            <a:ext cx="5402806" cy="272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5B8F7D-85FB-A31A-C42B-D24E2F907C00}"/>
              </a:ext>
            </a:extLst>
          </p:cNvPr>
          <p:cNvSpPr/>
          <p:nvPr/>
        </p:nvSpPr>
        <p:spPr>
          <a:xfrm>
            <a:off x="715409" y="4395282"/>
            <a:ext cx="4654259" cy="2723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3304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762000" y="2645539"/>
            <a:ext cx="11311467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 key variables (e.g., Age, Income, Education) significantly impact the target variable (transaction amount)?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 industries influence the relationship between key variables and the target?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Does the distribution of industries across different key variables show consistent patterns in their contribution to transaction amounts?</a:t>
            </a:r>
          </a:p>
          <a:p>
            <a:pPr>
              <a:buFont typeface="+mj-lt"/>
              <a:buAutoNum type="arabicPeriod"/>
            </a:pPr>
            <a:endParaRPr lang="en" altLang="zh-TW" sz="2800" b="1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Does the target variable exhibit any cyclical patterns over time?</a:t>
            </a:r>
          </a:p>
        </p:txBody>
      </p:sp>
    </p:spTree>
    <p:extLst>
      <p:ext uri="{BB962C8B-B14F-4D97-AF65-F5344CB8AC3E}">
        <p14:creationId xmlns:p14="http://schemas.microsoft.com/office/powerpoint/2010/main" val="1907043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EDA</a:t>
            </a:r>
            <a:endParaRPr lang="zh-TW" altLang="en-US" dirty="0"/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C84AA863-5B33-7113-05B5-228B76E62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</a:t>
            </a:r>
            <a:r>
              <a:rPr lang="en" altLang="zh-TW" sz="1600" b="1" dirty="0">
                <a:solidFill>
                  <a:srgbClr val="FF0000"/>
                </a:solidFill>
              </a:rPr>
              <a:t>Exploratory Data Analysis (EDA)</a:t>
            </a:r>
            <a:r>
              <a:rPr lang="en" altLang="zh-TW" sz="1600" dirty="0"/>
              <a:t>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0D373-431F-6843-2A5E-D5A97D89AC96}"/>
              </a:ext>
            </a:extLst>
          </p:cNvPr>
          <p:cNvSpPr txBox="1"/>
          <p:nvPr/>
        </p:nvSpPr>
        <p:spPr>
          <a:xfrm>
            <a:off x="977439" y="2524142"/>
            <a:ext cx="11258853" cy="4832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2800" dirty="0">
                <a:solidFill>
                  <a:srgbClr val="002060"/>
                </a:solidFill>
              </a:rPr>
              <a:t> of </a:t>
            </a:r>
            <a:r>
              <a:rPr lang="en" altLang="zh-TW" sz="2800" b="1" dirty="0">
                <a:solidFill>
                  <a:srgbClr val="002060"/>
                </a:solidFill>
              </a:rPr>
              <a:t>Individual Variables</a:t>
            </a:r>
            <a:r>
              <a:rPr lang="en" altLang="zh-TW" sz="2800" dirty="0">
                <a:solidFill>
                  <a:srgbClr val="002060"/>
                </a:solidFill>
              </a:rPr>
              <a:t> with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Correlation and Distribution Analysis</a:t>
            </a:r>
            <a:r>
              <a:rPr lang="en" altLang="zh-TW" sz="2800" dirty="0">
                <a:solidFill>
                  <a:srgbClr val="002060"/>
                </a:solidFill>
              </a:rPr>
              <a:t> of </a:t>
            </a:r>
            <a:r>
              <a:rPr lang="en" altLang="zh-TW" sz="28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2800" dirty="0">
                <a:solidFill>
                  <a:srgbClr val="002060"/>
                </a:solidFill>
              </a:rPr>
              <a:t> with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dirty="0">
                <a:solidFill>
                  <a:srgbClr val="002060"/>
                </a:solidFill>
              </a:rPr>
              <a:t>Impact of </a:t>
            </a:r>
            <a:r>
              <a:rPr lang="en" altLang="zh-TW" sz="2800" b="1" dirty="0">
                <a:solidFill>
                  <a:srgbClr val="002060"/>
                </a:solidFill>
              </a:rPr>
              <a:t>Key Variables</a:t>
            </a:r>
            <a:r>
              <a:rPr lang="en" altLang="zh-TW" sz="2800" dirty="0">
                <a:solidFill>
                  <a:srgbClr val="002060"/>
                </a:solidFill>
              </a:rPr>
              <a:t> (Age, Income, Education) and </a:t>
            </a:r>
            <a:r>
              <a:rPr lang="en" altLang="zh-TW" sz="2800" b="1" dirty="0">
                <a:solidFill>
                  <a:srgbClr val="002060"/>
                </a:solidFill>
              </a:rPr>
              <a:t>Industry Categories</a:t>
            </a:r>
            <a:r>
              <a:rPr lang="en" altLang="zh-TW" sz="2800" dirty="0">
                <a:solidFill>
                  <a:srgbClr val="002060"/>
                </a:solidFill>
              </a:rPr>
              <a:t> on </a:t>
            </a:r>
            <a:r>
              <a:rPr lang="en" altLang="zh-TW" sz="2800" b="1" dirty="0">
                <a:solidFill>
                  <a:srgbClr val="002060"/>
                </a:solidFill>
              </a:rPr>
              <a:t>Transaction Amounts</a:t>
            </a:r>
          </a:p>
          <a:p>
            <a:pPr>
              <a:buFont typeface="+mj-lt"/>
              <a:buAutoNum type="arabicPeriod"/>
            </a:pPr>
            <a:endParaRPr lang="en" altLang="zh-TW" sz="2800" dirty="0">
              <a:solidFill>
                <a:srgbClr val="002060"/>
              </a:solidFill>
            </a:endParaRPr>
          </a:p>
          <a:p>
            <a:pPr>
              <a:buFont typeface="+mj-lt"/>
              <a:buAutoNum type="arabicPeriod"/>
            </a:pPr>
            <a:r>
              <a:rPr lang="en" altLang="zh-TW" sz="2800" b="1" dirty="0">
                <a:solidFill>
                  <a:srgbClr val="002060"/>
                </a:solidFill>
              </a:rPr>
              <a:t>Time Series Analysis</a:t>
            </a:r>
            <a:r>
              <a:rPr lang="en" altLang="zh-TW" sz="2800" dirty="0">
                <a:solidFill>
                  <a:srgbClr val="002060"/>
                </a:solidFill>
              </a:rPr>
              <a:t> to Identify Cycles and Evaluate the Importance of Dates for Accurate Data Splitting</a:t>
            </a:r>
          </a:p>
        </p:txBody>
      </p:sp>
    </p:spTree>
    <p:extLst>
      <p:ext uri="{BB962C8B-B14F-4D97-AF65-F5344CB8AC3E}">
        <p14:creationId xmlns:p14="http://schemas.microsoft.com/office/powerpoint/2010/main" val="30122891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sz="3600" dirty="0"/>
              <a:t>Data Splitting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BDBDCC8-A46A-030E-24D4-6240E17999A7}"/>
              </a:ext>
            </a:extLst>
          </p:cNvPr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565AC-1D06-775B-14DB-9696A7DE62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8">
            <a:extLst>
              <a:ext uri="{FF2B5EF4-FFF2-40B4-BE49-F238E27FC236}">
                <a16:creationId xmlns:a16="http://schemas.microsoft.com/office/drawing/2014/main" id="{27E0B057-4A32-4904-87AD-6B0DC64B8471}"/>
              </a:ext>
            </a:extLst>
          </p:cNvPr>
          <p:cNvSpPr txBox="1">
            <a:spLocks/>
          </p:cNvSpPr>
          <p:nvPr/>
        </p:nvSpPr>
        <p:spPr>
          <a:xfrm>
            <a:off x="592524" y="49862"/>
            <a:ext cx="1299284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" altLang="zh-TW" sz="1600" dirty="0"/>
              <a:t>Merge Tables -&gt; One-Hot Encoding -&gt; Data Cleaning -&gt; Exploratory Data Analysis (EDA) -&gt; </a:t>
            </a:r>
            <a:r>
              <a:rPr lang="en" altLang="zh-TW" sz="1600" b="1" dirty="0">
                <a:solidFill>
                  <a:schemeClr val="tx1"/>
                </a:solidFill>
              </a:rPr>
              <a:t>Data Splitting </a:t>
            </a:r>
            <a:r>
              <a:rPr lang="en" altLang="zh-TW" sz="1600" dirty="0"/>
              <a:t>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769CA7-2383-B810-0158-BC962D0D3726}"/>
              </a:ext>
            </a:extLst>
          </p:cNvPr>
          <p:cNvSpPr txBox="1"/>
          <p:nvPr/>
        </p:nvSpPr>
        <p:spPr>
          <a:xfrm>
            <a:off x="5124091" y="1480259"/>
            <a:ext cx="7677509" cy="20621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TW" sz="3200" i="1" dirty="0">
                <a:effectLst/>
              </a:rPr>
              <a:t>Utilize 80% of the data for training and 20% for testing.</a:t>
            </a:r>
          </a:p>
          <a:p>
            <a:r>
              <a:rPr lang="en" altLang="zh-TW" sz="3200" i="1" dirty="0">
                <a:effectLst/>
              </a:rPr>
              <a:t>Set </a:t>
            </a:r>
            <a:r>
              <a:rPr lang="en" altLang="zh-TW" sz="3200" b="1" i="1" dirty="0">
                <a:effectLst/>
              </a:rPr>
              <a:t>a window size of 30 days for feature framing.</a:t>
            </a:r>
            <a:endParaRPr lang="zh-TW" altLang="en-US" sz="32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CDB3A7-95B6-285E-5F76-3B93D378C0A7}"/>
              </a:ext>
            </a:extLst>
          </p:cNvPr>
          <p:cNvGraphicFramePr>
            <a:graphicFrameLocks noGrp="1"/>
          </p:cNvGraphicFramePr>
          <p:nvPr/>
        </p:nvGraphicFramePr>
        <p:xfrm>
          <a:off x="2167468" y="4384314"/>
          <a:ext cx="866986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54153367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85175962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717547852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612305763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83689181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19898345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97027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1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8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5805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B5CB79F-7008-F556-3753-CF042B013AA3}"/>
              </a:ext>
            </a:extLst>
          </p:cNvPr>
          <p:cNvGraphicFramePr>
            <a:graphicFrameLocks noGrp="1"/>
          </p:cNvGraphicFramePr>
          <p:nvPr/>
        </p:nvGraphicFramePr>
        <p:xfrm>
          <a:off x="2167468" y="7180736"/>
          <a:ext cx="86698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2205812997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174590689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3827300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414726290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235639318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863441041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34753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79039"/>
                  </a:ext>
                </a:extLst>
              </a:tr>
            </a:tbl>
          </a:graphicData>
        </a:graphic>
      </p:graphicFrame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8161AED-35AD-DCB0-A5A9-AB4983F5EF3B}"/>
              </a:ext>
            </a:extLst>
          </p:cNvPr>
          <p:cNvCxnSpPr>
            <a:cxnSpLocks/>
          </p:cNvCxnSpPr>
          <p:nvPr/>
        </p:nvCxnSpPr>
        <p:spPr>
          <a:xfrm>
            <a:off x="7088948" y="6238514"/>
            <a:ext cx="3169719" cy="942222"/>
          </a:xfrm>
          <a:prstGeom prst="straightConnector1">
            <a:avLst/>
          </a:prstGeom>
          <a:noFill/>
          <a:ln w="254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197769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Data (</a:t>
            </a:r>
            <a:r>
              <a:rPr lang="en-US" altLang="zh-TW" dirty="0" err="1"/>
              <a:t>data.gov.tw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269FC0-1AFF-F2C1-8782-FF7FA48AA504}"/>
              </a:ext>
            </a:extLst>
          </p:cNvPr>
          <p:cNvSpPr txBox="1"/>
          <p:nvPr/>
        </p:nvSpPr>
        <p:spPr>
          <a:xfrm>
            <a:off x="935666" y="3780173"/>
            <a:ext cx="11822576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ageGroupFemaleConsumption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各年齡層</a:t>
            </a:r>
            <a:r>
              <a:rPr lang="zh-TW" altLang="en-US" sz="2400" dirty="0"/>
              <a:t>女性持卡人於各行業別總簽帳金額及筆數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ageGroupMaleConsumption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各年齡層</a:t>
            </a:r>
            <a:r>
              <a:rPr lang="zh-TW" altLang="en-US" sz="2400" dirty="0"/>
              <a:t>男性持卡人於各行業別總簽帳金額及筆數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incomeGroupMaleConsumption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各年收入</a:t>
            </a:r>
            <a:r>
              <a:rPr lang="zh-TW" altLang="en-US" sz="2400" dirty="0"/>
              <a:t>族群男性持卡人於各行業別總簽帳金額及筆數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incomeGroupFemaleConsumption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各年收入</a:t>
            </a:r>
            <a:r>
              <a:rPr lang="zh-TW" altLang="en-US" sz="2400" dirty="0"/>
              <a:t>族群女性持卡人於各行業別總簽帳金額及筆數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educationLevelMaleConsumption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各教育程度</a:t>
            </a:r>
            <a:r>
              <a:rPr lang="zh-TW" altLang="en-US" sz="2400" dirty="0"/>
              <a:t>男性持卡人於六都消費樣態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 err="1"/>
              <a:t>educationLevelFemaleConsumption</a:t>
            </a:r>
            <a:r>
              <a:rPr lang="zh-TW" altLang="en" sz="2400" dirty="0"/>
              <a:t>：</a:t>
            </a:r>
            <a:r>
              <a:rPr lang="zh-TW" altLang="en-US" sz="2400" b="1" dirty="0"/>
              <a:t>各教育程度</a:t>
            </a:r>
            <a:r>
              <a:rPr lang="zh-TW" altLang="en-US" sz="2400" dirty="0"/>
              <a:t>女性持卡人於六都消費樣態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506B0BD6-E290-D305-A0EA-365FFED70A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431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字型, 平行 的圖片&#10;&#10;自動產生的描述">
            <a:extLst>
              <a:ext uri="{FF2B5EF4-FFF2-40B4-BE49-F238E27FC236}">
                <a16:creationId xmlns:a16="http://schemas.microsoft.com/office/drawing/2014/main" id="{22747DE8-6E48-9805-75A7-F0A919D3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51" y="1439092"/>
            <a:ext cx="8597279" cy="772915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13CEDD1-A1ED-8849-F5D6-0C1C1254E0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6256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613CEDD1-A1ED-8849-F5D6-0C1C1254E0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8508" y="457928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5027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版面配置區 8">
            <a:extLst>
              <a:ext uri="{FF2B5EF4-FFF2-40B4-BE49-F238E27FC236}">
                <a16:creationId xmlns:a16="http://schemas.microsoft.com/office/drawing/2014/main" id="{11B88AF6-8755-E603-12E3-9600BE0219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1833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Age Group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F91775E-C2B8-FCB1-72C3-06CD1B21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9" y="1773958"/>
            <a:ext cx="11129871" cy="6954405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FE378A0-B8A8-D066-F880-B3B3116894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68204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Income Group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" name="圖片 6" descr="一張含有 文字, 螢幕擷取畫面, 數字, 功能表 的圖片&#10;&#10;自動產生的描述">
            <a:extLst>
              <a:ext uri="{FF2B5EF4-FFF2-40B4-BE49-F238E27FC236}">
                <a16:creationId xmlns:a16="http://schemas.microsoft.com/office/drawing/2014/main" id="{B2F7C9FB-9751-2287-46D0-5434628D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" y="1927013"/>
            <a:ext cx="10573539" cy="65601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158C56D-2243-06D2-DBBF-BEC14DE59EC0}"/>
              </a:ext>
            </a:extLst>
          </p:cNvPr>
          <p:cNvSpPr txBox="1"/>
          <p:nvPr/>
        </p:nvSpPr>
        <p:spPr>
          <a:xfrm>
            <a:off x="3491345" y="1094509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文字版面配置區 8">
            <a:extLst>
              <a:ext uri="{FF2B5EF4-FFF2-40B4-BE49-F238E27FC236}">
                <a16:creationId xmlns:a16="http://schemas.microsoft.com/office/drawing/2014/main" id="{930CAC8E-FE0A-024E-0DF4-BE3F85093F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36772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91F50C-9D56-C47C-00D6-4036E1FC9A5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Merged table</a:t>
            </a:r>
            <a:r>
              <a:rPr lang="zh-TW" altLang="en-US" dirty="0"/>
              <a:t>：</a:t>
            </a:r>
            <a:r>
              <a:rPr lang="en" altLang="zh-TW" dirty="0"/>
              <a:t>Education Level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圖片 2" descr="一張含有 文字, 螢幕擷取畫面, 數字, 功能表 的圖片&#10;&#10;自動產生的描述">
            <a:extLst>
              <a:ext uri="{FF2B5EF4-FFF2-40B4-BE49-F238E27FC236}">
                <a16:creationId xmlns:a16="http://schemas.microsoft.com/office/drawing/2014/main" id="{92A27E13-D41C-A6AB-9E68-E491F0BEE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3" y="1780887"/>
            <a:ext cx="11552130" cy="69197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" name="文字版面配置區 8">
            <a:extLst>
              <a:ext uri="{FF2B5EF4-FFF2-40B4-BE49-F238E27FC236}">
                <a16:creationId xmlns:a16="http://schemas.microsoft.com/office/drawing/2014/main" id="{1DBA7BE1-F68E-5B47-928E-F7D8B1C7E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b="1" dirty="0">
                <a:solidFill>
                  <a:srgbClr val="FF0000"/>
                </a:solidFill>
              </a:rPr>
              <a:t>Merge Tables </a:t>
            </a:r>
            <a:r>
              <a:rPr lang="en" altLang="zh-TW" sz="1600" dirty="0"/>
              <a:t>-&gt; One-Hot Encoding 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79912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BA529D-AC76-2FBD-2410-D91159BB81E6}"/>
              </a:ext>
            </a:extLst>
          </p:cNvPr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FE5303-AC96-F84E-05A7-D51837BD9F5D}"/>
              </a:ext>
            </a:extLst>
          </p:cNvPr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rmAutofit fontScale="25000" lnSpcReduction="20000"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 dirty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162D242-854B-501E-4D4A-27D8E03730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One-hot encoding</a:t>
            </a:r>
            <a:r>
              <a:rPr lang="zh-TW" altLang="en-US" dirty="0"/>
              <a:t>：</a:t>
            </a:r>
            <a:r>
              <a:rPr lang="en-US" altLang="zh-TW" dirty="0"/>
              <a:t>age group</a:t>
            </a:r>
            <a:endParaRPr lang="zh-TW" altLang="en-US" dirty="0"/>
          </a:p>
        </p:txBody>
      </p:sp>
      <p:sp>
        <p:nvSpPr>
          <p:cNvPr id="11" name="文字版面配置區 8">
            <a:extLst>
              <a:ext uri="{FF2B5EF4-FFF2-40B4-BE49-F238E27FC236}">
                <a16:creationId xmlns:a16="http://schemas.microsoft.com/office/drawing/2014/main" id="{ACA698E4-24DA-3495-D89F-69D6B8114D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2524" y="49862"/>
            <a:ext cx="12992848" cy="595035"/>
          </a:xfrm>
        </p:spPr>
        <p:txBody>
          <a:bodyPr/>
          <a:lstStyle/>
          <a:p>
            <a:r>
              <a:rPr lang="en" altLang="zh-TW" sz="1600" dirty="0"/>
              <a:t>Merge Tables </a:t>
            </a:r>
            <a:r>
              <a:rPr lang="en" altLang="zh-TW" sz="1600" b="1" dirty="0"/>
              <a:t>-&gt; </a:t>
            </a:r>
            <a:r>
              <a:rPr lang="en" altLang="zh-TW" sz="1600" b="1" dirty="0">
                <a:solidFill>
                  <a:srgbClr val="FF0000"/>
                </a:solidFill>
              </a:rPr>
              <a:t>One-Hot Encoding</a:t>
            </a:r>
            <a:r>
              <a:rPr lang="en" altLang="zh-TW" sz="1600" dirty="0">
                <a:solidFill>
                  <a:srgbClr val="FF0000"/>
                </a:solidFill>
              </a:rPr>
              <a:t> </a:t>
            </a:r>
            <a:r>
              <a:rPr lang="en" altLang="zh-TW" sz="1600" dirty="0"/>
              <a:t>-&gt; Data Cleaning -&gt; Exploratory Data Analysis (EDA) -&gt; Data Splitting -&gt; Feature Selection -&gt;</a:t>
            </a:r>
            <a:br>
              <a:rPr lang="en" altLang="zh-TW" sz="1600" dirty="0"/>
            </a:br>
            <a:r>
              <a:rPr lang="en" altLang="zh-TW" sz="1600" dirty="0"/>
              <a:t> Model Training -&gt; Model Evaluation</a:t>
            </a:r>
            <a:endParaRPr lang="zh-TW" altLang="en-US" sz="1600" dirty="0"/>
          </a:p>
        </p:txBody>
      </p:sp>
      <p:pic>
        <p:nvPicPr>
          <p:cNvPr id="13" name="圖片 12" descr="一張含有 文字, 螢幕擷取畫面, 功能表, 數字 的圖片&#10;&#10;自動產生的描述">
            <a:extLst>
              <a:ext uri="{FF2B5EF4-FFF2-40B4-BE49-F238E27FC236}">
                <a16:creationId xmlns:a16="http://schemas.microsoft.com/office/drawing/2014/main" id="{0A579754-6AD1-264D-46E1-2FB14617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624495"/>
            <a:ext cx="6781800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349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10344</TotalTime>
  <Words>741</Words>
  <Application>Microsoft Macintosh PowerPoint</Application>
  <PresentationFormat>自訂</PresentationFormat>
  <Paragraphs>90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Avenir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羅頤</cp:lastModifiedBy>
  <cp:revision>20</cp:revision>
  <dcterms:modified xsi:type="dcterms:W3CDTF">2024-11-24T18:58:48Z</dcterms:modified>
</cp:coreProperties>
</file>