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65" r:id="rId5"/>
    <p:sldId id="279" r:id="rId6"/>
    <p:sldId id="266" r:id="rId7"/>
    <p:sldId id="277" r:id="rId8"/>
    <p:sldId id="263" r:id="rId9"/>
    <p:sldId id="278" r:id="rId10"/>
    <p:sldId id="267" r:id="rId11"/>
    <p:sldId id="280" r:id="rId12"/>
    <p:sldId id="268" r:id="rId13"/>
    <p:sldId id="282" r:id="rId14"/>
    <p:sldId id="262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49" y="3523992"/>
            <a:ext cx="12231451" cy="176078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1622">
              <a:defRPr sz="5005"/>
            </a:pPr>
            <a:r>
              <a:rPr lang="en-US" altLang="zh-TW" b="0" i="0" dirty="0">
                <a:solidFill>
                  <a:srgbClr val="C00000"/>
                </a:solidFill>
                <a:effectLst/>
                <a:latin typeface="-apple-system"/>
              </a:rPr>
              <a:t>Forecasting ESG score Based on 10-K Annual Reports</a:t>
            </a:r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CD39-3D5C-0E64-6244-F519FC8D8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2A40A779-81FB-EA67-17F5-7AB66C5F936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C6D48F1D-0E30-D9FB-E848-F94284D5403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91D23814-1021-3C68-E319-F4AA18EEA22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DFE1BB-EA1E-B232-45EE-4493EF54FE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Embedding and Parameter Setting</a:t>
            </a:r>
            <a:endParaRPr lang="zh-TW" altLang="en-US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69AA119D-B300-40AE-4FBA-A818EBAE51D3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7429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Using Word2vec to create word feature vector </a:t>
            </a:r>
          </a:p>
          <a:p>
            <a:pPr hangingPunct="1"/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Date split</a:t>
            </a:r>
            <a:r>
              <a:rPr lang="zh-TW" altLang="en-US" dirty="0"/>
              <a:t>：</a:t>
            </a:r>
            <a:r>
              <a:rPr lang="en-US" altLang="zh-TW" dirty="0"/>
              <a:t>80% train data, 20% test data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Feature Selection</a:t>
            </a:r>
            <a:r>
              <a:rPr lang="zh-TW" altLang="en-US" dirty="0"/>
              <a:t>：</a:t>
            </a:r>
            <a:r>
              <a:rPr lang="en-US" altLang="zh-TW" dirty="0"/>
              <a:t> forward stepwise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3FAB6-D98C-A5E5-0542-75F9E05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00" y="3079895"/>
            <a:ext cx="9645912" cy="8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93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1732-9171-E508-F5BC-1E7556F5B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99D17E17-0834-801D-D8E1-E65750AD21B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066BC2AA-565F-CDDE-2ABB-5C382893C4C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450B1EE7-38FA-4A9D-84BE-F858572F7EC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2D612-2FE8-32E0-3986-B547227BEC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Model Selection 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05D62CEE-FDA4-0CA8-3B31-CA6A76CABFAC}"/>
              </a:ext>
            </a:extLst>
          </p:cNvPr>
          <p:cNvSpPr txBox="1">
            <a:spLocks/>
          </p:cNvSpPr>
          <p:nvPr/>
        </p:nvSpPr>
        <p:spPr>
          <a:xfrm>
            <a:off x="715409" y="1354771"/>
            <a:ext cx="11933791" cy="512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Linear Regression Test MSE: 317.68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b="1" dirty="0"/>
              <a:t>Lasso Regression Test MSE: 39.80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Decision Tree Test MSE: 101.61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 err="1"/>
              <a:t>XGBoost</a:t>
            </a:r>
            <a:r>
              <a:rPr lang="en-US" altLang="zh-TW" dirty="0"/>
              <a:t> Test MSE : 46.01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0852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6365-08AA-DD87-ACE8-B1FBF4FC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0359B0CD-330E-78AD-F0A5-68FFC8C684A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6C3E4BA3-5824-DD22-D3A9-8BDBC458B87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214E1F53-1270-186C-4CAA-A3C16BA9B47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4D8E3-8AAF-9782-E140-E8C8D07BC0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ESG Score Prediction (Using Lasso Regression)</a:t>
            </a:r>
            <a:endParaRPr lang="zh-TW" altLang="en-US" b="1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34E21E27-A837-90BE-8966-0B61B2BDEEFB}"/>
              </a:ext>
            </a:extLst>
          </p:cNvPr>
          <p:cNvSpPr txBox="1">
            <a:spLocks/>
          </p:cNvSpPr>
          <p:nvPr/>
        </p:nvSpPr>
        <p:spPr>
          <a:xfrm>
            <a:off x="715409" y="1354771"/>
            <a:ext cx="11933791" cy="5129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American Airlines Group Inc. </a:t>
            </a:r>
            <a:r>
              <a:rPr lang="zh-TW" altLang="en-US" dirty="0"/>
              <a:t>：</a:t>
            </a:r>
            <a:r>
              <a:rPr lang="en-US" altLang="zh-TW" dirty="0"/>
              <a:t>88.68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fr-FR" altLang="zh-TW" dirty="0"/>
              <a:t>DELTA AIR LINES INC /DE/ </a:t>
            </a:r>
            <a:r>
              <a:rPr lang="zh-TW" altLang="en-US" dirty="0"/>
              <a:t> ：</a:t>
            </a:r>
            <a:r>
              <a:rPr lang="en-US" altLang="zh-TW" dirty="0"/>
              <a:t>72.00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SOUTHWEST AIRLINES CO </a:t>
            </a:r>
            <a:r>
              <a:rPr lang="zh-TW" altLang="en-US" dirty="0"/>
              <a:t>：</a:t>
            </a:r>
            <a:r>
              <a:rPr lang="en-US" altLang="zh-TW" dirty="0"/>
              <a:t>67.22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United Continental Holdings, Inc. </a:t>
            </a:r>
            <a:r>
              <a:rPr lang="zh-TW" altLang="en-US" dirty="0"/>
              <a:t>：</a:t>
            </a:r>
            <a:r>
              <a:rPr lang="en-US" altLang="zh-TW" dirty="0"/>
              <a:t>52.93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ALASKA AIR GROUP, INC. </a:t>
            </a:r>
            <a:r>
              <a:rPr lang="zh-TW" altLang="en-US" dirty="0"/>
              <a:t>：</a:t>
            </a:r>
            <a:r>
              <a:rPr lang="en-US" altLang="zh-TW" dirty="0"/>
              <a:t>59.57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SKYWEST INC </a:t>
            </a:r>
            <a:r>
              <a:rPr lang="zh-TW" altLang="en-US" dirty="0"/>
              <a:t>：</a:t>
            </a:r>
            <a:r>
              <a:rPr lang="en-US" altLang="zh-TW" dirty="0"/>
              <a:t>48.25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JETBLUE AIRWAYS CORP</a:t>
            </a:r>
            <a:r>
              <a:rPr lang="zh-TW" altLang="en-US" dirty="0"/>
              <a:t>：</a:t>
            </a:r>
            <a:r>
              <a:rPr lang="en-US" altLang="zh-TW" dirty="0"/>
              <a:t>51.5</a:t>
            </a:r>
            <a:endParaRPr lang="fr-FR" altLang="zh-TW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Spirit Airlines, Inc.</a:t>
            </a:r>
            <a:r>
              <a:rPr lang="zh-TW" altLang="en-US" dirty="0"/>
              <a:t>：</a:t>
            </a:r>
            <a:r>
              <a:rPr lang="en-US" altLang="zh-TW" dirty="0"/>
              <a:t>75.5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988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4CB3E-F75C-0568-BE64-400AE26A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B9C5625D-3089-9206-25B7-A749F3EDF6E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5247C6DA-1444-12D4-AF10-7D49D285C73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527B6B59-A9F9-0EE9-2E4C-C0402116831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AA53D-6708-019F-2359-CDA2B060D5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9F56E4F-7431-7198-A064-9A31AE884897}"/>
              </a:ext>
            </a:extLst>
          </p:cNvPr>
          <p:cNvGrpSpPr/>
          <p:nvPr/>
        </p:nvGrpSpPr>
        <p:grpSpPr>
          <a:xfrm>
            <a:off x="72127" y="1604506"/>
            <a:ext cx="12860545" cy="6544588"/>
            <a:chOff x="72127" y="1604506"/>
            <a:chExt cx="12860545" cy="65445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A32A96D-5E57-94EA-F2DD-D233B8AB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27" y="1604506"/>
              <a:ext cx="12860545" cy="6544588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38BCD3C-E8D4-192C-DF2A-FFFEAFD288A8}"/>
                </a:ext>
              </a:extLst>
            </p:cNvPr>
            <p:cNvSpPr/>
            <p:nvPr/>
          </p:nvSpPr>
          <p:spPr>
            <a:xfrm>
              <a:off x="12413672" y="7689274"/>
              <a:ext cx="491290" cy="166254"/>
            </a:xfrm>
            <a:prstGeom prst="round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0680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9F2B62-4C5F-160B-FF33-C16062C23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620982"/>
            <a:ext cx="10889674" cy="675056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Purpose of this project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Data 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EDA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Feature selection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Model selection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Training and Testing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741376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1D9B53D-744C-4260-D337-82C1CA5C88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2945" y="2183421"/>
            <a:ext cx="11933791" cy="312024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Company ESG score has positive relationship with stock 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Predict company ESG score by 10K annual report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3CF4713-8973-DE10-946C-90B2EC20E1C1}"/>
              </a:ext>
            </a:extLst>
          </p:cNvPr>
          <p:cNvSpPr txBox="1">
            <a:spLocks/>
          </p:cNvSpPr>
          <p:nvPr/>
        </p:nvSpPr>
        <p:spPr>
          <a:xfrm>
            <a:off x="762000" y="762000"/>
            <a:ext cx="11933791" cy="92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altLang="zh-TW" b="1" dirty="0"/>
              <a:t>Purpose of this project </a:t>
            </a:r>
            <a:r>
              <a:rPr lang="en-US" altLang="zh-TW" dirty="0"/>
              <a:t>-&gt; </a:t>
            </a:r>
            <a:r>
              <a:rPr lang="en-US" altLang="zh-TW" sz="3200" dirty="0"/>
              <a:t>Predict company 2024 ESG score 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DC9566-8466-1C9A-B78E-9C240EF0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6" y="4583147"/>
            <a:ext cx="8059275" cy="2686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6017799-4E3E-AD77-3364-D0933DF888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809" y="213147"/>
            <a:ext cx="9502858" cy="41036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3C1E53-CAE3-A51F-9B51-5E6107F7C1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12DAB4-FF4E-8105-FB6E-C8CDC65BBB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797FCF-E91C-3F95-2DAC-15C75738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35" y="1482962"/>
            <a:ext cx="10921130" cy="76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82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0779-E717-5FAE-980F-606237C7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3D525D67-963C-9DF6-6BE4-9CED7FF53DE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A8F02BFA-7401-563B-69C4-FBC8F9A52CC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F2AF3EF2-4641-C0F2-4EF6-B3A66D70C77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19C1B-641A-475E-8194-70721D9F7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Web crawling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FBC70848-D80E-99B7-F4FD-B36D9D6F7714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31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Collect target companies’ 10K annual report from SEC website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Target</a:t>
            </a:r>
            <a:r>
              <a:rPr lang="zh-TW" altLang="en-US" dirty="0"/>
              <a:t>：</a:t>
            </a:r>
            <a:r>
              <a:rPr lang="en-US" altLang="zh-TW" dirty="0"/>
              <a:t>US airline industry</a:t>
            </a:r>
          </a:p>
          <a:p>
            <a:pPr hangingPunct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87BE9-1D4D-6237-A02D-37216C4E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9" y="3102455"/>
            <a:ext cx="7426038" cy="38274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ECAFEF-4DAF-7E7D-4EE8-A5838B1F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64" y="4103753"/>
            <a:ext cx="8182827" cy="37075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99D270-3DB1-0334-F32B-314D0A32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22" y="5813618"/>
            <a:ext cx="6216073" cy="3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16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17D-8AFD-564A-B6E2-4C0CFAAE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D0D85F2D-4946-7767-9E3D-3F9674D8ED3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095D134B-3D61-FAFE-ABFA-B6A9A31DC68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2D3C2BC0-3D5A-E284-292C-B16DF674587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F2FAF7-AE0B-5781-4317-17099C25A8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Data Introduction</a:t>
            </a:r>
            <a:endParaRPr lang="zh-TW" altLang="en-US" b="1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4ACDAA78-1B25-4B79-0948-E5277A8FBAA1}"/>
              </a:ext>
            </a:extLst>
          </p:cNvPr>
          <p:cNvSpPr txBox="1">
            <a:spLocks/>
          </p:cNvSpPr>
          <p:nvPr/>
        </p:nvSpPr>
        <p:spPr>
          <a:xfrm>
            <a:off x="715409" y="1354772"/>
            <a:ext cx="11933791" cy="31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10K annual report (2013-2024)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Refinitiv ESG score(2013-2024) (scoring from 0-100)s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ESG</a:t>
            </a:r>
            <a:r>
              <a:rPr lang="zh-TW" altLang="en-US" dirty="0"/>
              <a:t> </a:t>
            </a:r>
            <a:r>
              <a:rPr lang="en-US" altLang="zh-TW" dirty="0"/>
              <a:t>wordlist (Baier et al. (2020))</a:t>
            </a:r>
          </a:p>
          <a:p>
            <a:pPr hangingPunct="1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35144C1-25CC-8706-6451-45C5B47B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0" y="3606273"/>
            <a:ext cx="7334082" cy="3294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7F71C1A-CF20-F9FE-7B67-B7B2A6B1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64" y="6285762"/>
            <a:ext cx="8160326" cy="27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009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91944-FC96-1C2F-20A2-6DC69727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C28BB5A6-4F22-297E-8FAB-DC77538E00A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52359793-9051-8B1C-2CE0-5ACBCAACFD9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9A3E46D9-0F48-4F55-38F5-656A9CCEE161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DE1EF-DEE0-E74D-293F-84BD0C8482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Data Introduction</a:t>
            </a:r>
            <a:endParaRPr lang="zh-TW" altLang="en-US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CD8E9CB-4795-4188-5F98-9F33AB269E96}"/>
              </a:ext>
            </a:extLst>
          </p:cNvPr>
          <p:cNvGrpSpPr/>
          <p:nvPr/>
        </p:nvGrpSpPr>
        <p:grpSpPr>
          <a:xfrm>
            <a:off x="781269" y="1521675"/>
            <a:ext cx="11207816" cy="4548727"/>
            <a:chOff x="590748" y="3338945"/>
            <a:chExt cx="11207816" cy="454872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6DD4A1B-B7D3-CDAA-32CC-7EA4800A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748" y="3338945"/>
              <a:ext cx="11207816" cy="4548727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19905536-7FAE-8CFC-D3B1-1D9849006FE2}"/>
                </a:ext>
              </a:extLst>
            </p:cNvPr>
            <p:cNvSpPr/>
            <p:nvPr/>
          </p:nvSpPr>
          <p:spPr>
            <a:xfrm>
              <a:off x="5749636" y="3491345"/>
              <a:ext cx="752764" cy="4396327"/>
            </a:xfrm>
            <a:prstGeom prst="round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88D3CFF5-98D8-F213-577C-52175F79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69" y="7205183"/>
            <a:ext cx="1358389" cy="1304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1A03313-3CE7-5FD0-6ECA-3F545AB8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876"/>
          <a:stretch/>
        </p:blipFill>
        <p:spPr>
          <a:xfrm>
            <a:off x="2388332" y="6220222"/>
            <a:ext cx="2814666" cy="32147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5BC38EF-6686-5E86-3B6E-1AC7C58399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085"/>
          <a:stretch/>
        </p:blipFill>
        <p:spPr>
          <a:xfrm>
            <a:off x="5511264" y="6320033"/>
            <a:ext cx="2986511" cy="311496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1F5F966-D698-1534-8269-E1FFDA525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586" y="6353506"/>
            <a:ext cx="2986511" cy="31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475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128A36-CB86-5B3A-7876-52B89ED51E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53DCEEAD-25BF-7F93-FC42-A23E477C1272}"/>
              </a:ext>
            </a:extLst>
          </p:cNvPr>
          <p:cNvSpPr txBox="1">
            <a:spLocks/>
          </p:cNvSpPr>
          <p:nvPr/>
        </p:nvSpPr>
        <p:spPr>
          <a:xfrm>
            <a:off x="715409" y="1354770"/>
            <a:ext cx="11933791" cy="7539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10K</a:t>
            </a:r>
            <a:r>
              <a:rPr lang="zh-TW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：</a:t>
            </a:r>
            <a:endParaRPr lang="en-US" altLang="zh-TW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any Unicode escape sequences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numbers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multiple spaces with a single space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Lowercasing</a:t>
            </a: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punctuation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lemmatize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hangingPunct="1"/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Filter the text using </a:t>
            </a:r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ESG Dictionary</a:t>
            </a:r>
          </a:p>
          <a:p>
            <a:pPr hangingPunct="1"/>
            <a:endParaRPr lang="en-US" altLang="zh-TW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hangingPunct="1"/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For Refinitiv ESG score</a:t>
            </a:r>
          </a:p>
          <a:p>
            <a:pPr hangingPunct="1"/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Averaging monthly score to annual score for every target company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81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8A42-185B-1283-CD2D-C73CB785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>
            <a:extLst>
              <a:ext uri="{FF2B5EF4-FFF2-40B4-BE49-F238E27FC236}">
                <a16:creationId xmlns:a16="http://schemas.microsoft.com/office/drawing/2014/main" id="{3853D1D4-A3AB-8C71-8701-CA4F5AD32D3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7" name="Maps">
            <a:extLst>
              <a:ext uri="{FF2B5EF4-FFF2-40B4-BE49-F238E27FC236}">
                <a16:creationId xmlns:a16="http://schemas.microsoft.com/office/drawing/2014/main" id="{13C26633-8812-6950-92FE-B1A49D86AB5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>
            <a:extLst>
              <a:ext uri="{FF2B5EF4-FFF2-40B4-BE49-F238E27FC236}">
                <a16:creationId xmlns:a16="http://schemas.microsoft.com/office/drawing/2014/main" id="{3AEE25E0-083A-5E73-7EFF-8115DC67B67A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DE14C9-F7F8-B775-EA2A-537E2CA4D6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FF9588-9FBC-D448-906C-22B04E6D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4585"/>
            <a:ext cx="6767158" cy="36718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7A132F-1DFD-6342-9BF0-1DCDD51E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74" y="4971930"/>
            <a:ext cx="7044794" cy="4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314</Words>
  <Application>Microsoft Office PowerPoint</Application>
  <PresentationFormat>自訂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Avenir Roman</vt:lpstr>
      <vt:lpstr>Helvetica Neue</vt:lpstr>
      <vt:lpstr>Helvetica Neue Light</vt:lpstr>
      <vt:lpstr>Helvetica Neue Thin</vt:lpstr>
      <vt:lpstr>Arial</vt:lpstr>
      <vt:lpstr>Consolas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宥棋 廖</cp:lastModifiedBy>
  <cp:revision>156</cp:revision>
  <dcterms:modified xsi:type="dcterms:W3CDTF">2024-12-09T00:55:05Z</dcterms:modified>
</cp:coreProperties>
</file>