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9753600" cx="13004800"/>
  <p:notesSz cx="6858000" cy="9144000"/>
  <p:embeddedFontLst>
    <p:embeddedFont>
      <p:font typeface="Helvetica Neue"/>
      <p:regular r:id="rId54"/>
      <p:bold r:id="rId55"/>
      <p:italic r:id="rId56"/>
      <p:boldItalic r:id="rId57"/>
    </p:embeddedFont>
    <p:embeddedFont>
      <p:font typeface="Helvetica Neue Light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6" roundtripDataSignature="AMtx7mjfhTswbzn5TDPiG7Sr7gFjrQuE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B436DA-21B8-4C83-ABD7-B41ED0F128E8}">
  <a:tblStyle styleId="{08B436DA-21B8-4C83-ABD7-B41ED0F128E8}" styleName="Table_0">
    <a:wholeTbl>
      <a:tcTxStyle b="off" i="off">
        <a:font>
          <a:latin typeface="Helvetica Neue"/>
          <a:ea typeface="Helvetica Neue"/>
          <a:cs typeface="Helvetica Neue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2A6552B-D534-4C2C-BDB8-2F7A82CFA9E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regular.fntdata"/><Relationship Id="rId61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Light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59" Type="http://schemas.openxmlformats.org/officeDocument/2006/relationships/font" Target="fonts/HelveticaNeueLight-bold.fntdata"/><Relationship Id="rId14" Type="http://schemas.openxmlformats.org/officeDocument/2006/relationships/slide" Target="slides/slide9.xml"/><Relationship Id="rId58" Type="http://schemas.openxmlformats.org/officeDocument/2006/relationships/font" Target="fonts/HelveticaNeueLigh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d0148594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1d0148594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d01485948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1d01485948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d01485948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1d01485948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d01485948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1d01485948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d01485948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1d01485948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results reveal significant insights into how these variables influence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spending behavior</a:t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These findings confirm that industry-specific spending patterns are largely consistent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across age, income, and education groups.</a:t>
            </a:r>
            <a:br>
              <a:rPr lang="en" sz="2000"/>
            </a:br>
            <a:br>
              <a:rPr lang="en" sz="2000"/>
            </a:br>
            <a:r>
              <a:rPr lang="en" sz="2000"/>
              <a:t>Industry 不會隨著key value改變而改變對transaction amount 的影響程度。</a:t>
            </a:r>
            <a:endParaRPr sz="2000"/>
          </a:p>
        </p:txBody>
      </p:sp>
      <p:sp>
        <p:nvSpPr>
          <p:cNvPr id="321" name="Google Shape;3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These findings indicate that industry distributions vary significantly across key variables,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highlighting the need for separate modeling of industries to improve predictive performance.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36" name="Google Shape;33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d01485948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1d01485948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d01485948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1d01485948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01485948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1d01485948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d111cb4c3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1d111cb4c3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d01485948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1d01485948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d01485948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1d01485948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time series analysis reveals that each key variable demonstrates unique trends while collectively exhibiting periodicity.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1d01485948_0_2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31d01485948_0_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d111cb4c3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1d111cb4c3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1d111cb4c3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31d111cb4c3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d111cb4c3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31d111cb4c3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1f738197e9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31f738197e9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1d01485948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31d01485948_0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1d0d0f254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31d0d0f254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1d111cb4c3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31d111cb4c3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1f738197e9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31f738197e9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1f738197e9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31f738197e9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1f738197e9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31f738197e9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1f738197e9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31f738197e9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1f669429d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31f669429d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copy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500"/>
              <a:buFont typeface="Helvetica Neue Light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" showMasterSp="0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/>
          </a:p>
        </p:txBody>
      </p:sp>
      <p:cxnSp>
        <p:nvCxnSpPr>
          <p:cNvPr id="18" name="Google Shape;18;p27"/>
          <p:cNvCxnSpPr/>
          <p:nvPr/>
        </p:nvCxnSpPr>
        <p:spPr>
          <a:xfrm>
            <a:off x="761999" y="624879"/>
            <a:ext cx="11474292" cy="1"/>
          </a:xfrm>
          <a:prstGeom prst="straightConnector1">
            <a:avLst/>
          </a:prstGeom>
          <a:noFill/>
          <a:ln cap="flat" cmpd="sng" w="25400">
            <a:solidFill>
              <a:srgbClr val="5A5F5E">
                <a:alpha val="1568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755809" y="213147"/>
            <a:ext cx="9502858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3" type="body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23" name="Google Shape;23;p27"/>
          <p:cNvCxnSpPr/>
          <p:nvPr/>
        </p:nvCxnSpPr>
        <p:spPr>
          <a:xfrm>
            <a:off x="700892" y="9159279"/>
            <a:ext cx="10543492" cy="1"/>
          </a:xfrm>
          <a:prstGeom prst="straightConnector1">
            <a:avLst/>
          </a:prstGeom>
          <a:noFill/>
          <a:ln cap="flat" cmpd="sng" w="25400">
            <a:solidFill>
              <a:srgbClr val="5A5F5E">
                <a:alpha val="1568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norm_quant.jpg" id="24" name="Google Shape;24;p27"/>
          <p:cNvPicPr preferRelativeResize="0"/>
          <p:nvPr/>
        </p:nvPicPr>
        <p:blipFill rotWithShape="1">
          <a:blip r:embed="rId2">
            <a:alphaModFix/>
          </a:blip>
          <a:srcRect b="13992" l="7684" r="6266" t="12299"/>
          <a:stretch/>
        </p:blipFill>
        <p:spPr>
          <a:xfrm>
            <a:off x="11456784" y="8603504"/>
            <a:ext cx="1259216" cy="763127"/>
          </a:xfrm>
          <a:custGeom>
            <a:rect b="b" l="l" r="r" t="t"/>
            <a:pathLst>
              <a:path extrusionOk="0" h="21575" w="21588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ng" id="6" name="Google Shape;6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7950" y="217680"/>
            <a:ext cx="2370215" cy="22989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5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55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Google Shape;8;p25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3000"/>
              <a:buFont typeface="Helvetica Neue"/>
              <a:buNone/>
            </a:pPr>
            <a:r>
              <a:rPr b="0" i="0" lang="en" sz="3000" u="none" cap="none" strike="noStrike">
                <a:solidFill>
                  <a:srgbClr val="5A5F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Name</a:t>
            </a:r>
            <a:endParaRPr/>
          </a:p>
        </p:txBody>
      </p:sp>
      <p:sp>
        <p:nvSpPr>
          <p:cNvPr id="9" name="Google Shape;9;p25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3000"/>
              <a:buFont typeface="Helvetica Neue"/>
              <a:buNone/>
            </a:pPr>
            <a:r>
              <a:rPr b="0" i="0" lang="en" sz="3000" u="none" cap="none" strike="noStrike">
                <a:solidFill>
                  <a:srgbClr val="5A5F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affiliation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5694"/>
              </a:buClr>
              <a:buSzPts val="3000"/>
              <a:buFont typeface="Helvetica Neue"/>
              <a:buNone/>
            </a:pPr>
            <a:r>
              <a:rPr b="0" i="0" lang="en" sz="3000" u="none" cap="none" strike="noStrike">
                <a:solidFill>
                  <a:srgbClr val="0A56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Webpage</a:t>
            </a:r>
            <a:endParaRPr/>
          </a:p>
        </p:txBody>
      </p:sp>
      <p:sp>
        <p:nvSpPr>
          <p:cNvPr id="10" name="Google Shape;10;p25"/>
          <p:cNvSpPr txBox="1"/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olab.research.google.com/drive/1qisyzdtg_6noBucy7kgTU5wvBv9KcMgp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hyperlink" Target="https://colab.research.google.com/drive/1qisyzdtg_6noBucy7kgTU5wvBv9KcMgp?usp=sharin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hyperlink" Target="https://colab.research.google.com/drive/1qisyzdtg_6noBucy7kgTU5wvBv9KcMgp?usp=sharing" TargetMode="External"/><Relationship Id="rId5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hyperlink" Target="https://colab.research.google.com/drive/1qisyzdtg_6noBucy7kgTU5wvBv9KcMgp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hyperlink" Target="https://colab.research.google.com/drive/1qisyzdtg_6noBucy7kgTU5wvBv9KcMgp?usp=sharing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hyperlink" Target="https://colab.research.google.com/drive/1qisyzdtg_6noBucy7kgTU5wvBv9KcMgp?usp=sharing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hyperlink" Target="https://colab.research.google.com/drive/1qisyzdtg_6noBucy7kgTU5wvBv9KcMgp?usp=sharin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hyperlink" Target="https://colab.research.google.com/drive/1qisyzdtg_6noBucy7kgTU5wvBv9KcMgp?usp=sharing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hyperlink" Target="https://colab.research.google.com/drive/1qisyzdtg_6noBucy7kgTU5wvBv9KcMgp?usp=sharing" TargetMode="External"/><Relationship Id="rId6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hyperlink" Target="https://colab.research.google.com/drive/1qisyzdtg_6noBucy7kgTU5wvBv9KcMgp?usp=sharing" TargetMode="External"/><Relationship Id="rId6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Relationship Id="rId4" Type="http://schemas.openxmlformats.org/officeDocument/2006/relationships/hyperlink" Target="https://colab.research.google.com/drive/1qisyzdtg_6noBucy7kgTU5wvBv9KcMgp?usp=sharing" TargetMode="External"/><Relationship Id="rId5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olab.research.google.com/drive/1qisyzdtg_6noBucy7kgTU5wvBv9KcMgp?usp=sharing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colab.research.google.com/drive/1qisyzdtg_6noBucy7kgTU5wvBv9KcMgp?usp=sharing" TargetMode="External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idx="1" type="body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rPr lang="en"/>
              <a:t>Forecasting Consumer Spending Amounts Using Machine Learning and Time Series Analysis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500"/>
              <a:buFont typeface="Helvetica Neue Light"/>
              <a:buNone/>
            </a:pPr>
            <a:r>
              <a:rPr b="0" i="0" lang="en" sz="15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20241007</a:t>
            </a:r>
            <a:endParaRPr b="0" i="0" sz="1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2398426" y="479685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424066" y="463196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2518348" y="469192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985211" y="486075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79884" y="773630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20516" y="157613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2430379" y="143175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白色, 設計 的圖片&#10;&#10;自動產生的描述"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50" y="4410740"/>
            <a:ext cx="5232400" cy="395765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/>
        </p:nvSpPr>
        <p:spPr>
          <a:xfrm>
            <a:off x="1032890" y="5429153"/>
            <a:ext cx="1718819" cy="7258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Roy</a:t>
            </a:r>
            <a:endParaRPr b="0" i="0" sz="32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9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27" name="Google Shape;127;p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One-hot encoding：age group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One-Hot Encoding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數字 的圖片&#10;&#10;自動產生的描述"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24495"/>
            <a:ext cx="6781800" cy="7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/>
          <p:nvPr/>
        </p:nvSpPr>
        <p:spPr>
          <a:xfrm>
            <a:off x="3246425" y="5935100"/>
            <a:ext cx="5663400" cy="3232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3246425" y="3813575"/>
            <a:ext cx="5663400" cy="1649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3246425" y="5463275"/>
            <a:ext cx="5663400" cy="471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0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10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One-hot encoding：income group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One-Hot Encoding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文件 的圖片&#10;&#10;自動產生的描述"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553" y="1420656"/>
            <a:ext cx="7622206" cy="7766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2383550" y="5735000"/>
            <a:ext cx="7622100" cy="471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2383600" y="6206900"/>
            <a:ext cx="7622100" cy="2159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2383550" y="3861400"/>
            <a:ext cx="7622100" cy="1873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1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1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One-hot encoding：education level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One-Hot Encoding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字型 的圖片&#10;&#10;自動產生的描述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011" y="1695450"/>
            <a:ext cx="8066778" cy="754002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/>
          <p:nvPr/>
        </p:nvSpPr>
        <p:spPr>
          <a:xfrm>
            <a:off x="2369250" y="4204625"/>
            <a:ext cx="7622100" cy="1974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2369250" y="6179525"/>
            <a:ext cx="7622100" cy="59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2369250" y="6774725"/>
            <a:ext cx="7622100" cy="1605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2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Data cleaning</a:t>
            </a:r>
            <a:r>
              <a:rPr lang="en"/>
              <a:t>（’other’ features）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文件 的圖片&#10;&#10;自動產生的描述"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876" y="1488949"/>
            <a:ext cx="7603049" cy="774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/>
          <p:nvPr/>
        </p:nvSpPr>
        <p:spPr>
          <a:xfrm>
            <a:off x="2805949" y="5226025"/>
            <a:ext cx="7497900" cy="272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5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d01485948_0_9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g31d01485948_0_9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81" name="Google Shape;181;g31d01485948_0_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" name="Google Shape;182;g31d01485948_0_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g31d01485948_0_9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Data cleaning(outlier)</a:t>
            </a:r>
            <a:endParaRPr/>
          </a:p>
        </p:txBody>
      </p:sp>
      <p:sp>
        <p:nvSpPr>
          <p:cNvPr id="184" name="Google Shape;184;g31d01485948_0_9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185" name="Google Shape;185;g31d0148594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01485948_0_46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g31d01485948_0_4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92" name="Google Shape;192;g31d01485948_0_4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3" name="Google Shape;193;g31d01485948_0_4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" name="Google Shape;194;g31d01485948_0_4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cleaning(outlier)</a:t>
            </a:r>
            <a:endParaRPr/>
          </a:p>
        </p:txBody>
      </p:sp>
      <p:sp>
        <p:nvSpPr>
          <p:cNvPr id="195" name="Google Shape;195;g31d01485948_0_4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196" name="Google Shape;196;g31d0148594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1d01485948_0_46"/>
          <p:cNvSpPr/>
          <p:nvPr/>
        </p:nvSpPr>
        <p:spPr>
          <a:xfrm>
            <a:off x="6871600" y="5732000"/>
            <a:ext cx="5017800" cy="2857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" name="Google Shape;198;g31d01485948_0_46"/>
          <p:cNvSpPr/>
          <p:nvPr/>
        </p:nvSpPr>
        <p:spPr>
          <a:xfrm>
            <a:off x="3299725" y="2012525"/>
            <a:ext cx="782400" cy="6576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g31d01485948_0_46"/>
          <p:cNvSpPr/>
          <p:nvPr/>
        </p:nvSpPr>
        <p:spPr>
          <a:xfrm>
            <a:off x="4570075" y="2443750"/>
            <a:ext cx="7171800" cy="302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0" name="Google Shape;200;g31d01485948_0_46"/>
          <p:cNvSpPr txBox="1"/>
          <p:nvPr/>
        </p:nvSpPr>
        <p:spPr>
          <a:xfrm>
            <a:off x="4636450" y="2478100"/>
            <a:ext cx="71718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IQR (Interquartile Range)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 Q1 and Q3 for the transaction amount (Transaction Amount (NTD)) in each industry.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the range to [Q1 - 1.5 * IQR, Q3 + 1.5 * IQR].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Additionally, exclude transaction amounts lower than 5,000 NTD.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Reason</a:t>
            </a:r>
            <a:r>
              <a:rPr lang="en" sz="1800"/>
              <a:t>: To reduce the influence of extreme values on the model and improve model stability and generalization.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d01485948_0_21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g31d01485948_0_21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07" name="Google Shape;207;g31d01485948_0_21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" name="Google Shape;208;g31d01485948_0_21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g31d01485948_0_21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cleaning(outlier)</a:t>
            </a:r>
            <a:endParaRPr/>
          </a:p>
        </p:txBody>
      </p:sp>
      <p:sp>
        <p:nvSpPr>
          <p:cNvPr id="210" name="Google Shape;210;g31d01485948_0_21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211" name="Google Shape;211;g31d0148594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1d01485948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d01485948_0_58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g31d01485948_0_58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19" name="Google Shape;219;g31d01485948_0_5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" name="Google Shape;220;g31d01485948_0_58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g31d01485948_0_58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cleaning(transform)</a:t>
            </a:r>
            <a:endParaRPr/>
          </a:p>
        </p:txBody>
      </p:sp>
      <p:sp>
        <p:nvSpPr>
          <p:cNvPr id="222" name="Google Shape;222;g31d01485948_0_58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223" name="Google Shape;223;g31d01485948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1d01485948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31d01485948_0_58"/>
          <p:cNvSpPr/>
          <p:nvPr/>
        </p:nvSpPr>
        <p:spPr>
          <a:xfrm>
            <a:off x="2500300" y="8028225"/>
            <a:ext cx="9463500" cy="83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d01485948_0_34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g31d01485948_0_34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32" name="Google Shape;232;g31d01485948_0_3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g31d01485948_0_34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" name="Google Shape;234;g31d01485948_0_34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cleaning(transform)</a:t>
            </a:r>
            <a:endParaRPr/>
          </a:p>
        </p:txBody>
      </p:sp>
      <p:sp>
        <p:nvSpPr>
          <p:cNvPr id="235" name="Google Shape;235;g31d01485948_0_3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236" name="Google Shape;236;g31d0148594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31d01485948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1d01485948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1d01485948_0_34"/>
          <p:cNvSpPr/>
          <p:nvPr/>
        </p:nvSpPr>
        <p:spPr>
          <a:xfrm>
            <a:off x="3249725" y="2186450"/>
            <a:ext cx="5280900" cy="254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g31d01485948_0_34"/>
          <p:cNvSpPr txBox="1"/>
          <p:nvPr/>
        </p:nvSpPr>
        <p:spPr>
          <a:xfrm>
            <a:off x="3249725" y="2283200"/>
            <a:ext cx="52809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Log Transformation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Target Variable</a:t>
            </a:r>
            <a:r>
              <a:rPr lang="en" sz="1800"/>
              <a:t>: Transaction Amount (NTD).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 a logarithmic transformation (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log1p</a:t>
            </a:r>
            <a:r>
              <a:rPr lang="en" sz="1800"/>
              <a:t>) to handle the skewed distribution of transaction amounts and reduce the impact of high-value transactions.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13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13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50" name="Google Shape;250;p13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51" name="Google Shape;251;p13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846675" y="2645550"/>
            <a:ext cx="117387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variables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(e.g., Age, Income, Education)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significantly impact the target variable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(transaction amount)?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industries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influence the relationship between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variables and the target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Does the distribution of industries across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key variables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consistent patterns in their contribution to transaction amounts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target variable exhibit any cyclical patterns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over time?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2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6" name="Google Shape;46;p2"/>
          <p:cNvSpPr txBox="1"/>
          <p:nvPr>
            <p:ph idx="2" type="body"/>
          </p:nvPr>
        </p:nvSpPr>
        <p:spPr>
          <a:xfrm>
            <a:off x="762000" y="13716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14726653" y="20052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715400" y="1981450"/>
            <a:ext cx="110265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To </a:t>
            </a:r>
            <a:r>
              <a:rPr b="1" lang="en" sz="2400"/>
              <a:t>predict the credit card transaction amounts for the upcoming month across various industries based on different age, income, and education groups</a:t>
            </a:r>
            <a:r>
              <a:rPr lang="en" sz="2400"/>
              <a:t>, providing precise support for marketing and resource allocation decisions.</a:t>
            </a:r>
            <a:endParaRPr sz="2400"/>
          </a:p>
        </p:txBody>
      </p:sp>
      <p:sp>
        <p:nvSpPr>
          <p:cNvPr id="49" name="Google Shape;49;p2"/>
          <p:cNvSpPr txBox="1"/>
          <p:nvPr>
            <p:ph idx="2" type="body"/>
          </p:nvPr>
        </p:nvSpPr>
        <p:spPr>
          <a:xfrm>
            <a:off x="761975" y="3869975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Applications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715400" y="4805950"/>
            <a:ext cx="120903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Marketing Strategy Optimization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Deliver customized promotional campaigns targeting specific income and education groups to improve market response rates.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Credit Card Business Innovation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Design specialized credit card products for specific age and income groups (e.g., education industry cards, entertainment spending cards).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Adjust credit limits based on consumption predictions to mitigate financial risks.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4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14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63" name="Google Shape;263;p14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872900" y="2633475"/>
            <a:ext cx="115566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Analysis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lang="en" sz="2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Amounts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Analysis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Industry Categories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Amounts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Impact of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Variables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Industry Categories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ransaction Amounts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Series Analysis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Identify Cycles and Evaluate the Importance of Dates for Accurate Data Splitting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15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71" name="Google Shape;271;p15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15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75" name="Google Shape;275;p15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數字, 繪圖 的圖片&#10;&#10;自動產生的描述"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066927"/>
            <a:ext cx="7823201" cy="6826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5"/>
          <p:cNvSpPr txBox="1"/>
          <p:nvPr/>
        </p:nvSpPr>
        <p:spPr>
          <a:xfrm>
            <a:off x="1930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274075" y="8025700"/>
            <a:ext cx="1146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AutoNum type="arabicPeriod"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</a:t>
            </a:r>
            <a:r>
              <a:rPr b="1" lang="en" sz="32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ey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6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16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EDA：income group</a:t>
            </a:r>
            <a:endParaRPr/>
          </a:p>
        </p:txBody>
      </p:sp>
      <p:sp>
        <p:nvSpPr>
          <p:cNvPr id="288" name="Google Shape;288;p16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89" name="Google Shape;289;p16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圖表, 平行 的圖片&#10;&#10;自動產生的描述" id="290" name="Google Shape;2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454" y="1488958"/>
            <a:ext cx="6387425" cy="584939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6"/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AutoNum type="arabicPeriod"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and Distribution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Individual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17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98" name="Google Shape;298;p17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17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EDA：education level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02" name="Google Shape;302;p17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圖表, 設計 的圖片&#10;&#10;自動產生的描述"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9219" y="1270255"/>
            <a:ext cx="6129866" cy="57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AutoNum type="arabicPeriod"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and Distribution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Individual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18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18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</a:t>
            </a:r>
            <a:endParaRPr b="1" sz="2800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15" name="Google Shape;315;p18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279400" y="7665819"/>
            <a:ext cx="736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Correlation 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螢幕擷取畫面, 圖表, Rectangle 的圖片&#10;&#10;自動產生的描述" id="317" name="Google Shape;3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1379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圖表, 設計 的圖片&#10;&#10;自動產生的描述" id="318" name="Google Shape;3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19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" name="Google Shape;327;p19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29" name="Google Shape;329;p19"/>
          <p:cNvSpPr txBox="1"/>
          <p:nvPr/>
        </p:nvSpPr>
        <p:spPr>
          <a:xfrm>
            <a:off x="58674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279400" y="7665819"/>
            <a:ext cx="736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Correlation 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螢幕擷取畫面, 圖表, 設計 的圖片&#10;&#10;自動產生的描述" id="331" name="Google Shape;3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圖表, Rectangle 的圖片&#10;&#10;自動產生的描述" id="332" name="Google Shape;3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1379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圖表, 設計 的圖片&#10;&#10;自動產生的描述" id="333" name="Google Shape;3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1375" y="1635932"/>
            <a:ext cx="5880100" cy="5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20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2" name="Google Shape;342;p20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44" name="Google Shape;344;p20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46" name="Google Shape;3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0" cy="62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d01485948_0_180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g31d01485948_0_18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53" name="Google Shape;353;g31d01485948_0_18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4" name="Google Shape;354;g31d01485948_0_180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5" name="Google Shape;355;g31d01485948_0_18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56" name="Google Shape;356;g31d01485948_0_180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57" name="Google Shape;357;g31d01485948_0_180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8" name="Google Shape;358;g31d01485948_0_180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59" name="Google Shape;359;g31d01485948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31d01485948_0_180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d01485948_0_99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g31d01485948_0_99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67" name="Google Shape;367;g31d01485948_0_9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8" name="Google Shape;368;g31d01485948_0_9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9" name="Google Shape;369;g31d01485948_0_99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70" name="Google Shape;370;g31d01485948_0_99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71" name="Google Shape;371;g31d01485948_0_99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g31d01485948_0_99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73" name="Google Shape;373;g31d01485948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31d01485948_0_99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g31d01485948_0_99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d01485948_0_129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g31d01485948_0_129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82" name="Google Shape;382;g31d01485948_0_12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3" name="Google Shape;383;g31d01485948_0_12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g31d01485948_0_129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85" name="Google Shape;385;g31d01485948_0_129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86" name="Google Shape;386;g31d01485948_0_129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g31d01485948_0_129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88" name="Google Shape;388;g31d01485948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31d01485948_0_129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0" name="Google Shape;390;g31d01485948_0_129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1" name="Google Shape;391;g31d01485948_0_129"/>
          <p:cNvSpPr/>
          <p:nvPr/>
        </p:nvSpPr>
        <p:spPr>
          <a:xfrm>
            <a:off x="5214525" y="5098775"/>
            <a:ext cx="629700" cy="399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1d111cb4c3_0_70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g31d111cb4c3_0_7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57" name="Google Shape;57;g31d111cb4c3_0_7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Flow chart</a:t>
            </a:r>
            <a:endParaRPr/>
          </a:p>
        </p:txBody>
      </p:sp>
      <p:sp>
        <p:nvSpPr>
          <p:cNvPr id="58" name="Google Shape;58;g31d111cb4c3_0_7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" name="Google Shape;59;g31d111cb4c3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850" y="1476150"/>
            <a:ext cx="8501772" cy="760466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31d111cb4c3_0_70"/>
          <p:cNvSpPr/>
          <p:nvPr/>
        </p:nvSpPr>
        <p:spPr>
          <a:xfrm>
            <a:off x="5750725" y="8453450"/>
            <a:ext cx="404700" cy="1785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" name="Google Shape;61;g31d111cb4c3_0_70"/>
          <p:cNvSpPr txBox="1"/>
          <p:nvPr/>
        </p:nvSpPr>
        <p:spPr>
          <a:xfrm>
            <a:off x="5625139" y="8365853"/>
            <a:ext cx="5175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3838"/>
                </a:solidFill>
              </a:rPr>
              <a:t>MAE</a:t>
            </a:r>
            <a:endParaRPr b="1">
              <a:solidFill>
                <a:srgbClr val="38383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d01485948_0_146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g31d01485948_0_14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98" name="Google Shape;398;g31d01485948_0_14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9" name="Google Shape;399;g31d01485948_0_14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g31d01485948_0_14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401" name="Google Shape;401;g31d01485948_0_14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02" name="Google Shape;402;g31d01485948_0_146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3" name="Google Shape;403;g31d01485948_0_146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404" name="Google Shape;404;g31d01485948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31d01485948_0_146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6" name="Google Shape;406;g31d01485948_0_146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7" name="Google Shape;407;g31d01485948_0_146"/>
          <p:cNvSpPr/>
          <p:nvPr/>
        </p:nvSpPr>
        <p:spPr>
          <a:xfrm>
            <a:off x="5214525" y="5098775"/>
            <a:ext cx="629700" cy="399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8" name="Google Shape;408;g31d01485948_0_146"/>
          <p:cNvSpPr/>
          <p:nvPr/>
        </p:nvSpPr>
        <p:spPr>
          <a:xfrm>
            <a:off x="5214525" y="5475050"/>
            <a:ext cx="629700" cy="249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d01485948_0_163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g31d01485948_0_163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15" name="Google Shape;415;g31d01485948_0_16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g31d01485948_0_163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7" name="Google Shape;417;g31d01485948_0_163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418" name="Google Shape;418;g31d01485948_0_163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19" name="Google Shape;419;g31d01485948_0_163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0" name="Google Shape;420;g31d01485948_0_163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421" name="Google Shape;421;g31d01485948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31d01485948_0_163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3" name="Google Shape;423;g31d01485948_0_163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4" name="Google Shape;424;g31d01485948_0_163"/>
          <p:cNvSpPr/>
          <p:nvPr/>
        </p:nvSpPr>
        <p:spPr>
          <a:xfrm>
            <a:off x="5214525" y="5098775"/>
            <a:ext cx="629700" cy="399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5" name="Google Shape;425;g31d01485948_0_163"/>
          <p:cNvSpPr/>
          <p:nvPr/>
        </p:nvSpPr>
        <p:spPr>
          <a:xfrm>
            <a:off x="5214525" y="5475050"/>
            <a:ext cx="629700" cy="249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g31d01485948_0_163"/>
          <p:cNvSpPr/>
          <p:nvPr/>
        </p:nvSpPr>
        <p:spPr>
          <a:xfrm>
            <a:off x="5214525" y="5724350"/>
            <a:ext cx="629700" cy="59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21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33" name="Google Shape;433;p21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4" name="Google Shape;434;p21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5" name="Google Shape;435;p21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436" name="Google Shape;436;p21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37" name="Google Shape;437;p21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279400" y="7946638"/>
            <a:ext cx="12316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Time Series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Identify Cycles and Evaluate the Importance of Dates for Accurate Data Splitting</a:t>
            </a:r>
            <a:endParaRPr/>
          </a:p>
        </p:txBody>
      </p:sp>
      <p:pic>
        <p:nvPicPr>
          <p:cNvPr descr="一張含有 文字, 圖表, 螢幕擷取畫面, 行 的圖片&#10;&#10;自動產生的描述" id="439" name="Google Shape;4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0" cy="6246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行, 繪圖, 圖表 的圖片&#10;&#10;自動產生的描述" id="440" name="Google Shape;4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00" y="1386008"/>
            <a:ext cx="12654606" cy="636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22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9" name="Google Shape;449;p22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Data Splitting</a:t>
            </a:r>
            <a:r>
              <a:rPr lang="en" sz="3600"/>
              <a:t>（industries）</a:t>
            </a:r>
            <a:endParaRPr/>
          </a:p>
        </p:txBody>
      </p:sp>
      <p:sp>
        <p:nvSpPr>
          <p:cNvPr id="450" name="Google Shape;450;p22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51" name="Google Shape;451;p22"/>
          <p:cNvGraphicFramePr/>
          <p:nvPr/>
        </p:nvGraphicFramePr>
        <p:xfrm>
          <a:off x="2160956" y="1981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{08B436DA-21B8-4C83-ABD7-B41ED0F128E8}</a:tableStyleId>
              </a:tblPr>
              <a:tblGrid>
                <a:gridCol w="1238550"/>
                <a:gridCol w="1238550"/>
                <a:gridCol w="1238550"/>
                <a:gridCol w="1238550"/>
                <a:gridCol w="1238550"/>
                <a:gridCol w="1238550"/>
                <a:gridCol w="1238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2" name="Google Shape;452;p22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</a:t>
            </a:r>
            <a:r>
              <a:rPr b="1" lang="en" sz="1600">
                <a:solidFill>
                  <a:schemeClr val="lt1"/>
                </a:solidFill>
              </a:rPr>
              <a:t>-&gt; Data Splitting </a:t>
            </a:r>
            <a:r>
              <a:rPr lang="en" sz="1600"/>
              <a:t>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cxnSp>
        <p:nvCxnSpPr>
          <p:cNvPr id="453" name="Google Shape;453;p22"/>
          <p:cNvCxnSpPr/>
          <p:nvPr/>
        </p:nvCxnSpPr>
        <p:spPr>
          <a:xfrm>
            <a:off x="843900" y="2723375"/>
            <a:ext cx="14100" cy="551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2"/>
          <p:cNvCxnSpPr/>
          <p:nvPr/>
        </p:nvCxnSpPr>
        <p:spPr>
          <a:xfrm>
            <a:off x="843900" y="2723375"/>
            <a:ext cx="1262700" cy="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2"/>
          <p:cNvSpPr txBox="1"/>
          <p:nvPr>
            <p:ph idx="2" type="body"/>
          </p:nvPr>
        </p:nvSpPr>
        <p:spPr>
          <a:xfrm>
            <a:off x="99525" y="5016225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industry</a:t>
            </a:r>
            <a:endParaRPr/>
          </a:p>
        </p:txBody>
      </p:sp>
      <p:graphicFrame>
        <p:nvGraphicFramePr>
          <p:cNvPr id="456" name="Google Shape;456;p22"/>
          <p:cNvGraphicFramePr/>
          <p:nvPr/>
        </p:nvGraphicFramePr>
        <p:xfrm>
          <a:off x="2160943" y="6805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{08B436DA-21B8-4C83-ABD7-B41ED0F128E8}</a:tableStyleId>
              </a:tblPr>
              <a:tblGrid>
                <a:gridCol w="760125"/>
                <a:gridCol w="760125"/>
                <a:gridCol w="760125"/>
                <a:gridCol w="760125"/>
                <a:gridCol w="760125"/>
                <a:gridCol w="760125"/>
                <a:gridCol w="760125"/>
              </a:tblGrid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fn-</a:t>
                      </a:r>
                      <a:r>
                        <a:rPr lang="en" sz="1600"/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57" name="Google Shape;457;p22"/>
          <p:cNvCxnSpPr/>
          <p:nvPr/>
        </p:nvCxnSpPr>
        <p:spPr>
          <a:xfrm>
            <a:off x="843900" y="8237675"/>
            <a:ext cx="1262700" cy="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22"/>
          <p:cNvSpPr txBox="1"/>
          <p:nvPr>
            <p:ph idx="2" type="body"/>
          </p:nvPr>
        </p:nvSpPr>
        <p:spPr>
          <a:xfrm>
            <a:off x="7671038" y="83486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*6 </a:t>
            </a:r>
            <a:r>
              <a:rPr lang="en" sz="3600"/>
              <a:t>data sets</a:t>
            </a:r>
            <a:endParaRPr/>
          </a:p>
        </p:txBody>
      </p:sp>
      <p:sp>
        <p:nvSpPr>
          <p:cNvPr id="459" name="Google Shape;459;p22"/>
          <p:cNvSpPr txBox="1"/>
          <p:nvPr/>
        </p:nvSpPr>
        <p:spPr>
          <a:xfrm>
            <a:off x="2182800" y="4997175"/>
            <a:ext cx="86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clothing、department store、education、food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、housing、transportation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d01485948_0_206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g31d01485948_0_20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66" name="Google Shape;466;g31d01485948_0_20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7" name="Google Shape;467;g31d01485948_0_20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8" name="Google Shape;468;g31d01485948_0_20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Data Splitting</a:t>
            </a:r>
            <a:r>
              <a:rPr lang="en" sz="3600"/>
              <a:t>（rolling windows）</a:t>
            </a:r>
            <a:endParaRPr/>
          </a:p>
        </p:txBody>
      </p:sp>
      <p:sp>
        <p:nvSpPr>
          <p:cNvPr id="469" name="Google Shape;469;g31d01485948_0_206"/>
          <p:cNvSpPr txBox="1"/>
          <p:nvPr/>
        </p:nvSpPr>
        <p:spPr>
          <a:xfrm>
            <a:off x="4648200" y="46397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0" name="Google Shape;470;g31d01485948_0_206"/>
          <p:cNvSpPr txBox="1"/>
          <p:nvPr/>
        </p:nvSpPr>
        <p:spPr>
          <a:xfrm>
            <a:off x="4590691" y="2394659"/>
            <a:ext cx="7677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200"/>
              <a:buFont typeface="Helvetica Neue Light"/>
              <a:buNone/>
            </a:pPr>
            <a:r>
              <a:rPr b="0" i="1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Utilize 80% of the data for training and 20% for testing.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200"/>
              <a:buFont typeface="Helvetica Neue Light"/>
              <a:buNone/>
            </a:pPr>
            <a:r>
              <a:rPr b="0" i="1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 </a:t>
            </a:r>
            <a:r>
              <a:rPr b="1" i="1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window size of 30 days for feature framing.</a:t>
            </a:r>
            <a:endParaRPr b="0" i="0" sz="32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71" name="Google Shape;471;g31d01485948_0_206"/>
          <p:cNvGraphicFramePr/>
          <p:nvPr/>
        </p:nvGraphicFramePr>
        <p:xfrm>
          <a:off x="1634068" y="5298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{08B436DA-21B8-4C83-ABD7-B41ED0F128E8}</a:tableStyleId>
              </a:tblPr>
              <a:tblGrid>
                <a:gridCol w="1238550"/>
                <a:gridCol w="1238550"/>
                <a:gridCol w="1238550"/>
                <a:gridCol w="1238550"/>
                <a:gridCol w="1238550"/>
                <a:gridCol w="1238550"/>
                <a:gridCol w="1238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fn-5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2" name="Google Shape;472;g31d01485948_0_206"/>
          <p:cNvGraphicFramePr/>
          <p:nvPr/>
        </p:nvGraphicFramePr>
        <p:xfrm>
          <a:off x="1634068" y="8095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{08B436DA-21B8-4C83-ABD7-B41ED0F128E8}</a:tableStyleId>
              </a:tblPr>
              <a:tblGrid>
                <a:gridCol w="1238550"/>
                <a:gridCol w="1238550"/>
                <a:gridCol w="1238550"/>
                <a:gridCol w="1238550"/>
                <a:gridCol w="1238550"/>
                <a:gridCol w="1238550"/>
                <a:gridCol w="1238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73" name="Google Shape;473;g31d01485948_0_206"/>
          <p:cNvCxnSpPr/>
          <p:nvPr/>
        </p:nvCxnSpPr>
        <p:spPr>
          <a:xfrm>
            <a:off x="6555548" y="7152914"/>
            <a:ext cx="3169800" cy="942300"/>
          </a:xfrm>
          <a:prstGeom prst="straightConnector1">
            <a:avLst/>
          </a:prstGeom>
          <a:noFill/>
          <a:ln cap="flat" cmpd="sng" w="25400">
            <a:solidFill>
              <a:srgbClr val="5A5F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4" name="Google Shape;474;g31d01485948_0_20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</a:t>
            </a:r>
            <a:r>
              <a:rPr b="1" lang="en" sz="1600">
                <a:solidFill>
                  <a:schemeClr val="lt1"/>
                </a:solidFill>
              </a:rPr>
              <a:t>-&gt; Data Splitting </a:t>
            </a:r>
            <a:r>
              <a:rPr lang="en" sz="1600"/>
              <a:t>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23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81" name="Google Shape;481;p2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2" name="Google Shape;482;p23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3" name="Google Shape;483;p23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Data selection</a:t>
            </a:r>
            <a:endParaRPr/>
          </a:p>
        </p:txBody>
      </p:sp>
      <p:sp>
        <p:nvSpPr>
          <p:cNvPr id="484" name="Google Shape;484;p23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</a:t>
            </a:r>
            <a:r>
              <a:rPr b="1" lang="en" sz="1600">
                <a:solidFill>
                  <a:schemeClr val="lt1"/>
                </a:solidFill>
              </a:rPr>
              <a:t> -&gt; Feature Selection </a:t>
            </a:r>
            <a:r>
              <a:rPr lang="en" sz="1600"/>
              <a:t>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85" name="Google Shape;485;p23"/>
          <p:cNvSpPr txBox="1"/>
          <p:nvPr/>
        </p:nvSpPr>
        <p:spPr>
          <a:xfrm>
            <a:off x="1367567" y="2405055"/>
            <a:ext cx="12217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Top feature names: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" sz="3600" u="none" cap="none" strike="noStrike">
                <a:solidFill>
                  <a:srgbClr val="D30F11"/>
                </a:solidFill>
              </a:rPr>
              <a:t>Transaction Count_t-29’,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30F11"/>
                </a:solidFill>
              </a:rPr>
              <a:t> 'Transaction Count_t-28’,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'AgeGroup_45-50_t-29’,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'AgeGroup_40-45_t-29’,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'AgeGroup_35-40_t-29’,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'AgeGroup_30-35_t-29’,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'AgeGroup_50-55_t-29’</a:t>
            </a:r>
            <a:r>
              <a:rPr lang="en" sz="3600">
                <a:solidFill>
                  <a:srgbClr val="D30F11"/>
                </a:solidFill>
              </a:rPr>
              <a:t>...</a:t>
            </a: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] </a:t>
            </a:r>
            <a:endParaRPr/>
          </a:p>
        </p:txBody>
      </p:sp>
      <p:sp>
        <p:nvSpPr>
          <p:cNvPr id="486" name="Google Shape;486;p23"/>
          <p:cNvSpPr txBox="1"/>
          <p:nvPr/>
        </p:nvSpPr>
        <p:spPr>
          <a:xfrm>
            <a:off x="990900" y="8185372"/>
            <a:ext cx="107509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Correlation values: [0.21883816467937536, 0.12935893926542502, 0.09250959148474633, 0.09097169679091024, 0.08300890956894194, 0.07668582728125771, 0.07527391774477073, 0.0733772624264886, 0.07300706512182722, 0.07223371419053244]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2" name="Google Shape;492;p24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494" name="Google Shape;494;p2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b="1" lang="en" sz="1600">
                <a:solidFill>
                  <a:schemeClr val="lt1"/>
                </a:solidFill>
              </a:rPr>
              <a:t> Model Training</a:t>
            </a:r>
            <a:r>
              <a:rPr lang="en" sz="1600"/>
              <a:t> -&gt;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1201325" y="3540050"/>
            <a:ext cx="2464200" cy="283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BFBFB"/>
                </a:highlight>
              </a:rPr>
              <a:t>Model Training</a:t>
            </a:r>
            <a:endParaRPr b="1" sz="2400">
              <a:highlight>
                <a:srgbClr val="FBFBFB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highlight>
                  <a:srgbClr val="FBFBFB"/>
                </a:highlight>
              </a:rPr>
              <a:t>regression</a:t>
            </a:r>
            <a:endParaRPr b="1" sz="2400">
              <a:highlight>
                <a:srgbClr val="FBFBFB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highlight>
                  <a:srgbClr val="FBFBFB"/>
                </a:highlight>
              </a:rPr>
              <a:t>KNN</a:t>
            </a:r>
            <a:endParaRPr b="1" sz="2400">
              <a:highlight>
                <a:srgbClr val="FBFBFB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highlight>
                  <a:srgbClr val="FBFBFB"/>
                </a:highlight>
              </a:rPr>
              <a:t>LSTM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6702475" y="3540050"/>
            <a:ext cx="5325000" cy="283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BFBFB"/>
                </a:highlight>
              </a:rPr>
              <a:t>Model Evaluation: </a:t>
            </a:r>
            <a:r>
              <a:rPr lang="en" sz="2400">
                <a:highlight>
                  <a:srgbClr val="FBFBFB"/>
                </a:highlight>
              </a:rPr>
              <a:t>Evaluate the trained models by calculating the </a:t>
            </a:r>
            <a:endParaRPr sz="2400">
              <a:highlight>
                <a:srgbClr val="FBFBFB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BFBFB"/>
                </a:highlight>
              </a:rPr>
              <a:t>MAE</a:t>
            </a:r>
            <a:r>
              <a:rPr lang="en" sz="2400">
                <a:highlight>
                  <a:srgbClr val="FBFBFB"/>
                </a:highlight>
              </a:rPr>
              <a:t> on predicted transaction amounts to assess performance.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97" name="Google Shape;497;p24"/>
          <p:cNvCxnSpPr>
            <a:stCxn id="495" idx="3"/>
            <a:endCxn id="496" idx="1"/>
          </p:cNvCxnSpPr>
          <p:nvPr/>
        </p:nvCxnSpPr>
        <p:spPr>
          <a:xfrm>
            <a:off x="3665525" y="4955900"/>
            <a:ext cx="303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8" name="Google Shape;498;p24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1d111cb4c3_0_2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4" name="Google Shape;504;g31d111cb4c3_0_2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05" name="Google Shape;505;g31d111cb4c3_0_2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Evaluation (linear regression)</a:t>
            </a:r>
            <a:endParaRPr/>
          </a:p>
        </p:txBody>
      </p:sp>
      <p:sp>
        <p:nvSpPr>
          <p:cNvPr id="506" name="Google Shape;506;g31d111cb4c3_0_2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07" name="Google Shape;507;g31d111cb4c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195" y="1830400"/>
            <a:ext cx="7857074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31d111cb4c3_0_2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MAE Linear regression</a:t>
            </a:r>
            <a:r>
              <a:rPr lang="en" sz="2100"/>
              <a:t>: </a:t>
            </a:r>
            <a:r>
              <a:rPr lang="en" sz="2100"/>
              <a:t>0.727 </a:t>
            </a:r>
            <a:endParaRPr sz="2100"/>
          </a:p>
        </p:txBody>
      </p:sp>
      <p:sp>
        <p:nvSpPr>
          <p:cNvPr id="509" name="Google Shape;509;g31d111cb4c3_0_2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sp>
        <p:nvSpPr>
          <p:cNvPr id="510" name="Google Shape;510;g31d111cb4c3_0_2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d111cb4c3_0_3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6" name="Google Shape;516;g31d111cb4c3_0_3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17" name="Google Shape;517;g31d111cb4c3_0_3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(KNN)</a:t>
            </a:r>
            <a:endParaRPr/>
          </a:p>
        </p:txBody>
      </p:sp>
      <p:sp>
        <p:nvSpPr>
          <p:cNvPr id="518" name="Google Shape;518;g31d111cb4c3_0_30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19" name="Google Shape;519;g31d111cb4c3_0_30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MAE KNN</a:t>
            </a:r>
            <a:r>
              <a:rPr lang="en" sz="2100"/>
              <a:t>: </a:t>
            </a:r>
            <a:r>
              <a:rPr lang="en" sz="2100"/>
              <a:t>0.167</a:t>
            </a:r>
            <a:endParaRPr sz="2100"/>
          </a:p>
        </p:txBody>
      </p:sp>
      <p:sp>
        <p:nvSpPr>
          <p:cNvPr id="520" name="Google Shape;520;g31d111cb4c3_0_30"/>
          <p:cNvSpPr txBox="1"/>
          <p:nvPr/>
        </p:nvSpPr>
        <p:spPr>
          <a:xfrm>
            <a:off x="8284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pic>
        <p:nvPicPr>
          <p:cNvPr id="521" name="Google Shape;521;g31d111cb4c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" y="1830400"/>
            <a:ext cx="6683956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31d111cb4c3_0_30"/>
          <p:cNvSpPr txBox="1"/>
          <p:nvPr/>
        </p:nvSpPr>
        <p:spPr>
          <a:xfrm>
            <a:off x="600740" y="2262799"/>
            <a:ext cx="82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523" name="Google Shape;523;g31d111cb4c3_0_30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g31d111cb4c3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350" y="2990170"/>
            <a:ext cx="6153300" cy="3900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Google Shape;525;g31d111cb4c3_0_30"/>
          <p:cNvCxnSpPr/>
          <p:nvPr/>
        </p:nvCxnSpPr>
        <p:spPr>
          <a:xfrm>
            <a:off x="7828075" y="4915700"/>
            <a:ext cx="0" cy="2902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d111cb4c3_0_4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1" name="Google Shape;531;g31d111cb4c3_0_44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32" name="Google Shape;532;g31d111cb4c3_0_44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(LSTM)</a:t>
            </a:r>
            <a:endParaRPr/>
          </a:p>
        </p:txBody>
      </p:sp>
      <p:sp>
        <p:nvSpPr>
          <p:cNvPr id="533" name="Google Shape;533;g31d111cb4c3_0_4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34" name="Google Shape;534;g31d111cb4c3_0_44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MAE LSTM</a:t>
            </a:r>
            <a:r>
              <a:rPr lang="en" sz="2100"/>
              <a:t>:</a:t>
            </a:r>
            <a:r>
              <a:rPr lang="en" sz="2100"/>
              <a:t>0.301</a:t>
            </a:r>
            <a:endParaRPr sz="2100"/>
          </a:p>
        </p:txBody>
      </p:sp>
      <p:sp>
        <p:nvSpPr>
          <p:cNvPr id="535" name="Google Shape;535;g31d111cb4c3_0_44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pic>
        <p:nvPicPr>
          <p:cNvPr id="536" name="Google Shape;536;g31d111cb4c3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00" y="1830400"/>
            <a:ext cx="6683956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31d111cb4c3_0_44"/>
          <p:cNvSpPr txBox="1"/>
          <p:nvPr/>
        </p:nvSpPr>
        <p:spPr>
          <a:xfrm>
            <a:off x="3191540" y="2262799"/>
            <a:ext cx="82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pic>
        <p:nvPicPr>
          <p:cNvPr id="538" name="Google Shape;538;g31d111cb4c3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200" y="1830400"/>
            <a:ext cx="7959471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31d111cb4c3_0_44"/>
          <p:cNvSpPr txBox="1"/>
          <p:nvPr/>
        </p:nvSpPr>
        <p:spPr>
          <a:xfrm>
            <a:off x="3543276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40" name="Google Shape;540;g31d111cb4c3_0_44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3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68" name="Google Shape;68;p3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Data (data.gov.tw)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935666" y="3780173"/>
            <a:ext cx="1182257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ageGroupFemaleConsumption：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各年齡層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女性持卡人於各行業別總簽帳金額及筆數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ageGroupMaleConsumption：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各年齡層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男性持卡人於各行業別總簽帳金額及筆數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incomeGroupMaleConsumption：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各年收入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族群男性持卡人於各行業別總簽帳金額及筆數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incomeGroupFemaleConsumption：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各年收入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族群女性持卡人於各行業別總簽帳金額及筆數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educationLevelMaleConsumption：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各教育程度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男性持卡人於六都消費樣態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educationLevelFemaleConsumption：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各教育程度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女性持卡人於六都消費樣態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755809" y="213147"/>
            <a:ext cx="9502858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1f738197e9_0_7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6" name="Google Shape;546;g31f738197e9_0_74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47" name="Google Shape;547;g31f738197e9_0_74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(LSTM)</a:t>
            </a:r>
            <a:endParaRPr/>
          </a:p>
        </p:txBody>
      </p:sp>
      <p:sp>
        <p:nvSpPr>
          <p:cNvPr id="548" name="Google Shape;548;g31f738197e9_0_7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49" name="Google Shape;549;g31f738197e9_0_74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MAE LSTM</a:t>
            </a:r>
            <a:r>
              <a:rPr lang="en" sz="2100"/>
              <a:t>:0.301</a:t>
            </a:r>
            <a:endParaRPr sz="2100"/>
          </a:p>
        </p:txBody>
      </p:sp>
      <p:sp>
        <p:nvSpPr>
          <p:cNvPr id="550" name="Google Shape;550;g31f738197e9_0_74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pic>
        <p:nvPicPr>
          <p:cNvPr id="551" name="Google Shape;551;g31f738197e9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00" y="1830400"/>
            <a:ext cx="6683956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g31f738197e9_0_74"/>
          <p:cNvSpPr txBox="1"/>
          <p:nvPr/>
        </p:nvSpPr>
        <p:spPr>
          <a:xfrm>
            <a:off x="3191540" y="2262799"/>
            <a:ext cx="82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pic>
        <p:nvPicPr>
          <p:cNvPr id="553" name="Google Shape;553;g31f738197e9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200" y="1830400"/>
            <a:ext cx="7959471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31f738197e9_0_74"/>
          <p:cNvSpPr txBox="1"/>
          <p:nvPr/>
        </p:nvSpPr>
        <p:spPr>
          <a:xfrm>
            <a:off x="3543276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55" name="Google Shape;555;g31f738197e9_0_74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31f738197e9_0_74"/>
          <p:cNvSpPr/>
          <p:nvPr/>
        </p:nvSpPr>
        <p:spPr>
          <a:xfrm>
            <a:off x="8151825" y="2262800"/>
            <a:ext cx="2275200" cy="4358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1d01485948_0_22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2" name="Google Shape;562;g31d01485948_0_22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63" name="Google Shape;563;g31d01485948_0_22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(linear regression, KNN, LSTM)</a:t>
            </a:r>
            <a:endParaRPr/>
          </a:p>
        </p:txBody>
      </p:sp>
      <p:sp>
        <p:nvSpPr>
          <p:cNvPr id="564" name="Google Shape;564;g31d01485948_0_220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65" name="Google Shape;565;g31d01485948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48" y="1488850"/>
            <a:ext cx="5194325" cy="411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g31d01485948_0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075" y="1488850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g31d01485948_0_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50" y="5600725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31d01485948_0_220"/>
          <p:cNvSpPr txBox="1"/>
          <p:nvPr/>
        </p:nvSpPr>
        <p:spPr>
          <a:xfrm>
            <a:off x="1140288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sp>
        <p:nvSpPr>
          <p:cNvPr id="569" name="Google Shape;569;g31d01485948_0_220"/>
          <p:cNvSpPr txBox="1"/>
          <p:nvPr/>
        </p:nvSpPr>
        <p:spPr>
          <a:xfrm>
            <a:off x="6255313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570" name="Google Shape;570;g31d01485948_0_220"/>
          <p:cNvSpPr txBox="1"/>
          <p:nvPr/>
        </p:nvSpPr>
        <p:spPr>
          <a:xfrm>
            <a:off x="1201988" y="58705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71" name="Google Shape;571;g31d01485948_0_220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31d01485948_0_220"/>
          <p:cNvSpPr txBox="1"/>
          <p:nvPr/>
        </p:nvSpPr>
        <p:spPr>
          <a:xfrm>
            <a:off x="6463263" y="6584675"/>
            <a:ext cx="615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MAE: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Linear regression: </a:t>
            </a:r>
            <a:r>
              <a:rPr lang="en" sz="2100"/>
              <a:t>0.727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KNN: </a:t>
            </a:r>
            <a:r>
              <a:rPr lang="en" sz="2300"/>
              <a:t>0.167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LSTM: </a:t>
            </a:r>
            <a:r>
              <a:rPr lang="en" sz="2300"/>
              <a:t>0.301</a:t>
            </a:r>
            <a:endParaRPr sz="23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1d0d0f2541_0_1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8" name="Google Shape;578;g31d0d0f2541_0_18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79" name="Google Shape;579;g31d0d0f2541_0_18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(linear regression, KNN, LSTM)</a:t>
            </a:r>
            <a:endParaRPr/>
          </a:p>
        </p:txBody>
      </p:sp>
      <p:sp>
        <p:nvSpPr>
          <p:cNvPr id="580" name="Google Shape;580;g31d0d0f2541_0_18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</a:t>
            </a:r>
            <a:r>
              <a:rPr lang="en" sz="1600"/>
              <a:t>Tables</a:t>
            </a:r>
            <a:r>
              <a:rPr lang="en" sz="1600"/>
              <a:t>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81" name="Google Shape;581;g31d0d0f254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48" y="1488850"/>
            <a:ext cx="5194325" cy="411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31d0d0f254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075" y="1488850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31d0d0f2541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50" y="5600725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31d0d0f2541_0_18"/>
          <p:cNvSpPr txBox="1"/>
          <p:nvPr/>
        </p:nvSpPr>
        <p:spPr>
          <a:xfrm>
            <a:off x="1140288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sp>
        <p:nvSpPr>
          <p:cNvPr id="585" name="Google Shape;585;g31d0d0f2541_0_18"/>
          <p:cNvSpPr txBox="1"/>
          <p:nvPr/>
        </p:nvSpPr>
        <p:spPr>
          <a:xfrm>
            <a:off x="6255313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586" name="Google Shape;586;g31d0d0f2541_0_18"/>
          <p:cNvSpPr txBox="1"/>
          <p:nvPr/>
        </p:nvSpPr>
        <p:spPr>
          <a:xfrm>
            <a:off x="1201988" y="58705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87" name="Google Shape;587;g31d0d0f2541_0_18"/>
          <p:cNvSpPr/>
          <p:nvPr/>
        </p:nvSpPr>
        <p:spPr>
          <a:xfrm>
            <a:off x="4876225" y="6018125"/>
            <a:ext cx="854400" cy="2682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8" name="Google Shape;588;g31d0d0f2541_0_18"/>
          <p:cNvSpPr/>
          <p:nvPr/>
        </p:nvSpPr>
        <p:spPr>
          <a:xfrm>
            <a:off x="2384375" y="2448250"/>
            <a:ext cx="2292900" cy="238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9" name="Google Shape;589;g31d0d0f2541_0_18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31d0d0f2541_0_18"/>
          <p:cNvSpPr txBox="1"/>
          <p:nvPr/>
        </p:nvSpPr>
        <p:spPr>
          <a:xfrm>
            <a:off x="6463263" y="6584675"/>
            <a:ext cx="615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MAE: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Linear regression: </a:t>
            </a:r>
            <a:r>
              <a:rPr lang="en" sz="2100"/>
              <a:t>0.727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KNN: 0.167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LSTM: 0.301</a:t>
            </a:r>
            <a:endParaRPr sz="2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1d111cb4c3_0_12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6" name="Google Shape;596;g31d111cb4c3_0_12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97" name="Google Shape;597;g31d111cb4c3_0_12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(KNN, LSTM)</a:t>
            </a:r>
            <a:endParaRPr/>
          </a:p>
        </p:txBody>
      </p:sp>
      <p:sp>
        <p:nvSpPr>
          <p:cNvPr id="598" name="Google Shape;598;g31d111cb4c3_0_12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99" name="Google Shape;599;g31d111cb4c3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940" y="2677341"/>
            <a:ext cx="5654230" cy="561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31d111cb4c3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25" y="2631475"/>
            <a:ext cx="5933004" cy="57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31d111cb4c3_0_126"/>
          <p:cNvSpPr txBox="1"/>
          <p:nvPr/>
        </p:nvSpPr>
        <p:spPr>
          <a:xfrm>
            <a:off x="7322616" y="3065695"/>
            <a:ext cx="693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602" name="Google Shape;602;g31d111cb4c3_0_126"/>
          <p:cNvSpPr txBox="1"/>
          <p:nvPr/>
        </p:nvSpPr>
        <p:spPr>
          <a:xfrm>
            <a:off x="1215181" y="3006252"/>
            <a:ext cx="693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603" name="Google Shape;603;g31d111cb4c3_0_126"/>
          <p:cNvSpPr/>
          <p:nvPr/>
        </p:nvSpPr>
        <p:spPr>
          <a:xfrm>
            <a:off x="1215195" y="6039820"/>
            <a:ext cx="3267600" cy="2075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4" name="Google Shape;604;g31d111cb4c3_0_126"/>
          <p:cNvSpPr/>
          <p:nvPr/>
        </p:nvSpPr>
        <p:spPr>
          <a:xfrm>
            <a:off x="10378870" y="3065695"/>
            <a:ext cx="2140500" cy="1656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5" name="Google Shape;605;g31d111cb4c3_0_126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31d111cb4c3_0_126"/>
          <p:cNvSpPr txBox="1"/>
          <p:nvPr/>
        </p:nvSpPr>
        <p:spPr>
          <a:xfrm>
            <a:off x="8229574" y="5873177"/>
            <a:ext cx="338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1f738197e9_0_25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2" name="Google Shape;612;g31f738197e9_0_25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13" name="Google Shape;613;g31f738197e9_0_25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(KNN, LSTM)</a:t>
            </a:r>
            <a:endParaRPr/>
          </a:p>
        </p:txBody>
      </p:sp>
      <p:sp>
        <p:nvSpPr>
          <p:cNvPr id="614" name="Google Shape;614;g31f738197e9_0_25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15" name="Google Shape;615;g31f738197e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350" y="5078525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31f738197e9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625" y="5045500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g31f738197e9_0_25"/>
          <p:cNvSpPr txBox="1"/>
          <p:nvPr/>
        </p:nvSpPr>
        <p:spPr>
          <a:xfrm>
            <a:off x="7027588" y="5358150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618" name="Google Shape;618;g31f738197e9_0_25"/>
          <p:cNvSpPr txBox="1"/>
          <p:nvPr/>
        </p:nvSpPr>
        <p:spPr>
          <a:xfrm>
            <a:off x="1610863" y="5315350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619" name="Google Shape;619;g31f738197e9_0_25"/>
          <p:cNvSpPr/>
          <p:nvPr/>
        </p:nvSpPr>
        <p:spPr>
          <a:xfrm>
            <a:off x="1610875" y="7499600"/>
            <a:ext cx="2898000" cy="1494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0" name="Google Shape;620;g31f738197e9_0_25"/>
          <p:cNvSpPr/>
          <p:nvPr/>
        </p:nvSpPr>
        <p:spPr>
          <a:xfrm>
            <a:off x="9738200" y="5358150"/>
            <a:ext cx="1898400" cy="1192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1" name="Google Shape;621;g31f738197e9_0_25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31f738197e9_0_25"/>
          <p:cNvSpPr txBox="1"/>
          <p:nvPr/>
        </p:nvSpPr>
        <p:spPr>
          <a:xfrm>
            <a:off x="7831975" y="737961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23" name="Google Shape;623;g31f738197e9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385" y="1371888"/>
            <a:ext cx="5262025" cy="351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1f738197e9_0_9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9" name="Google Shape;629;g31f738197e9_0_98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30" name="Google Shape;630;g31f738197e9_0_98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(KNN, LSTM)</a:t>
            </a:r>
            <a:endParaRPr/>
          </a:p>
        </p:txBody>
      </p:sp>
      <p:sp>
        <p:nvSpPr>
          <p:cNvPr id="631" name="Google Shape;631;g31f738197e9_0_98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32" name="Google Shape;632;g31f738197e9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350" y="5078525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g31f738197e9_0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625" y="5045500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31f738197e9_0_98"/>
          <p:cNvSpPr txBox="1"/>
          <p:nvPr/>
        </p:nvSpPr>
        <p:spPr>
          <a:xfrm>
            <a:off x="7027588" y="5358150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635" name="Google Shape;635;g31f738197e9_0_98"/>
          <p:cNvSpPr txBox="1"/>
          <p:nvPr/>
        </p:nvSpPr>
        <p:spPr>
          <a:xfrm>
            <a:off x="1610863" y="5315350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636" name="Google Shape;636;g31f738197e9_0_98"/>
          <p:cNvSpPr/>
          <p:nvPr/>
        </p:nvSpPr>
        <p:spPr>
          <a:xfrm>
            <a:off x="1610875" y="7499600"/>
            <a:ext cx="2898000" cy="1494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7" name="Google Shape;637;g31f738197e9_0_98"/>
          <p:cNvSpPr/>
          <p:nvPr/>
        </p:nvSpPr>
        <p:spPr>
          <a:xfrm>
            <a:off x="9738200" y="5358150"/>
            <a:ext cx="1898400" cy="1192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g31f738197e9_0_98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31f738197e9_0_98"/>
          <p:cNvSpPr txBox="1"/>
          <p:nvPr/>
        </p:nvSpPr>
        <p:spPr>
          <a:xfrm>
            <a:off x="7831975" y="737961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40" name="Google Shape;640;g31f738197e9_0_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385" y="1371888"/>
            <a:ext cx="5262025" cy="351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1" name="Google Shape;641;g31f738197e9_0_98"/>
          <p:cNvCxnSpPr/>
          <p:nvPr/>
        </p:nvCxnSpPr>
        <p:spPr>
          <a:xfrm flipH="1">
            <a:off x="4023750" y="2578700"/>
            <a:ext cx="666000" cy="5385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g31f738197e9_0_98"/>
          <p:cNvCxnSpPr/>
          <p:nvPr/>
        </p:nvCxnSpPr>
        <p:spPr>
          <a:xfrm flipH="1">
            <a:off x="4689750" y="3117200"/>
            <a:ext cx="666000" cy="5385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g31f738197e9_0_98"/>
          <p:cNvCxnSpPr/>
          <p:nvPr/>
        </p:nvCxnSpPr>
        <p:spPr>
          <a:xfrm>
            <a:off x="4029375" y="3134600"/>
            <a:ext cx="646500" cy="519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g31f738197e9_0_98"/>
          <p:cNvCxnSpPr/>
          <p:nvPr/>
        </p:nvCxnSpPr>
        <p:spPr>
          <a:xfrm>
            <a:off x="4675875" y="2585475"/>
            <a:ext cx="646500" cy="519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1f738197e9_0_57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0" name="Google Shape;650;g31f738197e9_0_57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51" name="Google Shape;651;g31f738197e9_0_57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(KNN+LSTM)</a:t>
            </a:r>
            <a:endParaRPr/>
          </a:p>
        </p:txBody>
      </p:sp>
      <p:sp>
        <p:nvSpPr>
          <p:cNvPr id="652" name="Google Shape;652;g31f738197e9_0_57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53" name="Google Shape;653;g31f738197e9_0_57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MAE LSTM</a:t>
            </a:r>
            <a:r>
              <a:rPr lang="en" sz="2100"/>
              <a:t>:</a:t>
            </a:r>
            <a:r>
              <a:rPr lang="en" sz="2100"/>
              <a:t> 0.086</a:t>
            </a:r>
            <a:endParaRPr sz="2100"/>
          </a:p>
        </p:txBody>
      </p:sp>
      <p:sp>
        <p:nvSpPr>
          <p:cNvPr id="654" name="Google Shape;654;g31f738197e9_0_57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pic>
        <p:nvPicPr>
          <p:cNvPr id="655" name="Google Shape;655;g31f738197e9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00" y="1830400"/>
            <a:ext cx="6683956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31f738197e9_0_57"/>
          <p:cNvSpPr txBox="1"/>
          <p:nvPr/>
        </p:nvSpPr>
        <p:spPr>
          <a:xfrm>
            <a:off x="3191540" y="2262799"/>
            <a:ext cx="82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657" name="Google Shape;657;g31f738197e9_0_57"/>
          <p:cNvSpPr txBox="1"/>
          <p:nvPr/>
        </p:nvSpPr>
        <p:spPr>
          <a:xfrm>
            <a:off x="3543276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658" name="Google Shape;658;g31f738197e9_0_57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9" name="Google Shape;659;g31f738197e9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200" y="1830400"/>
            <a:ext cx="7709235" cy="6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1f738197e9_0_11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5" name="Google Shape;665;g31f738197e9_0_118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66" name="Google Shape;666;g31f738197e9_0_118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(ALL</a:t>
            </a:r>
            <a:r>
              <a:rPr lang="en"/>
              <a:t>)</a:t>
            </a:r>
            <a:endParaRPr/>
          </a:p>
        </p:txBody>
      </p:sp>
      <p:sp>
        <p:nvSpPr>
          <p:cNvPr id="667" name="Google Shape;667;g31f738197e9_0_118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68" name="Google Shape;668;g31f738197e9_0_118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9" name="Google Shape;669;g31f738197e9_0_118"/>
          <p:cNvGraphicFramePr/>
          <p:nvPr/>
        </p:nvGraphicFramePr>
        <p:xfrm>
          <a:off x="3024600" y="3665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{22A6552B-D534-4C2C-BDB8-2F7A82CFA9E0}</a:tableStyleId>
              </a:tblPr>
              <a:tblGrid>
                <a:gridCol w="3694775"/>
                <a:gridCol w="4149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Model</a:t>
                      </a:r>
                      <a:endParaRPr sz="3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MAE</a:t>
                      </a:r>
                      <a:endParaRPr sz="3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Linear regression</a:t>
                      </a:r>
                      <a:endParaRPr sz="3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0.727 </a:t>
                      </a:r>
                      <a:endParaRPr sz="3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KNN</a:t>
                      </a:r>
                      <a:endParaRPr sz="3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0.167</a:t>
                      </a:r>
                      <a:endParaRPr sz="3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LSTM</a:t>
                      </a:r>
                      <a:endParaRPr sz="3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0.301</a:t>
                      </a:r>
                      <a:endParaRPr sz="3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KNN and LSTM</a:t>
                      </a:r>
                      <a:endParaRPr sz="3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0.086</a:t>
                      </a:r>
                      <a:endParaRPr sz="3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1f669429df_0_1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5" name="Google Shape;675;g31f669429df_0_14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76" name="Google Shape;676;g31f669429df_0_14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 (KNN + LSTM)</a:t>
            </a:r>
            <a:endParaRPr/>
          </a:p>
        </p:txBody>
      </p:sp>
      <p:sp>
        <p:nvSpPr>
          <p:cNvPr id="677" name="Google Shape;677;g31f669429df_0_1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78" name="Google Shape;678;g31f669429df_0_14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9" name="Google Shape;679;g31f669429d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313" y="3358375"/>
            <a:ext cx="6771175" cy="45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68508" y="457928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6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94" name="Google Shape;94;p6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Merged table：Age Group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數字, 字型 的圖片&#10;&#10;自動產生的描述"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09" y="1773958"/>
            <a:ext cx="11129871" cy="69544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 Light"/>
              <a:buNone/>
            </a:pPr>
            <a:r>
              <a:rPr b="1" lang="en" sz="1600">
                <a:solidFill>
                  <a:srgbClr val="FF0000"/>
                </a:solidFill>
              </a:rPr>
              <a:t>Merge Tables </a:t>
            </a:r>
            <a:r>
              <a:rPr lang="en" sz="1600"/>
              <a:t>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7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04" name="Google Shape;104;p7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Merged table：Income Group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3491345" y="1094509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 Light"/>
              <a:buNone/>
            </a:pPr>
            <a:r>
              <a:rPr b="1" lang="en" sz="1600">
                <a:solidFill>
                  <a:srgbClr val="FF0000"/>
                </a:solidFill>
              </a:rPr>
              <a:t>Merge Tables </a:t>
            </a:r>
            <a:r>
              <a:rPr lang="en" sz="1600"/>
              <a:t>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數字, 字型 的圖片&#10;&#10;自動產生的描述"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09" y="1773958"/>
            <a:ext cx="11129871" cy="6954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數字, 功能表 的圖片&#10;&#10;自動產生的描述"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800" y="1786100"/>
            <a:ext cx="11209079" cy="69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16" name="Google Shape;116;p8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Merged table：Education Level</a:t>
            </a:r>
            <a:endParaRPr/>
          </a:p>
        </p:txBody>
      </p:sp>
      <p:sp>
        <p:nvSpPr>
          <p:cNvPr id="117" name="Google Shape;117;p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數字, 功能表 的圖片&#10;&#10;自動產生的描述"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53" y="1780887"/>
            <a:ext cx="11552130" cy="691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 Light"/>
              <a:buNone/>
            </a:pPr>
            <a:r>
              <a:rPr b="1" lang="en" sz="1600">
                <a:solidFill>
                  <a:srgbClr val="FF0000"/>
                </a:solidFill>
              </a:rPr>
              <a:t>Merge Tables </a:t>
            </a:r>
            <a:r>
              <a:rPr lang="en" sz="1600"/>
              <a:t>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