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92" r:id="rId4"/>
    <p:sldId id="293" r:id="rId5"/>
    <p:sldId id="278" r:id="rId6"/>
    <p:sldId id="289" r:id="rId7"/>
    <p:sldId id="277" r:id="rId8"/>
    <p:sldId id="305" r:id="rId9"/>
    <p:sldId id="298" r:id="rId10"/>
    <p:sldId id="297" r:id="rId11"/>
    <p:sldId id="296" r:id="rId12"/>
    <p:sldId id="301" r:id="rId13"/>
    <p:sldId id="302" r:id="rId14"/>
    <p:sldId id="294" r:id="rId15"/>
    <p:sldId id="299" r:id="rId16"/>
    <p:sldId id="300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8"/>
    <p:restoredTop sz="94694"/>
  </p:normalViewPr>
  <p:slideViewPr>
    <p:cSldViewPr snapToGrid="0">
      <p:cViewPr varScale="1">
        <p:scale>
          <a:sx n="55" d="100"/>
          <a:sy n="55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this chart shows reflecting rapid and dramatic changes.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85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88162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Data-Driven Workflow for Predicting Stock Trends in Dating App Companies</a:t>
            </a:r>
            <a:endParaRPr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dirty="0"/>
              <a:t>1007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EA90E9-050A-DC9A-8FE5-6AB591405F9C}"/>
              </a:ext>
            </a:extLst>
          </p:cNvPr>
          <p:cNvSpPr txBox="1"/>
          <p:nvPr/>
        </p:nvSpPr>
        <p:spPr>
          <a:xfrm>
            <a:off x="2398426" y="479685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4CB5BC-4101-77C2-03C1-CD04F8893912}"/>
              </a:ext>
            </a:extLst>
          </p:cNvPr>
          <p:cNvSpPr txBox="1"/>
          <p:nvPr/>
        </p:nvSpPr>
        <p:spPr>
          <a:xfrm>
            <a:off x="1424066" y="463196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C19F89-2BD2-F9BA-D955-B70DED89DC5F}"/>
              </a:ext>
            </a:extLst>
          </p:cNvPr>
          <p:cNvSpPr txBox="1"/>
          <p:nvPr/>
        </p:nvSpPr>
        <p:spPr>
          <a:xfrm>
            <a:off x="2518348" y="469192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44A9E8-7183-0FB8-D310-2215AE051775}"/>
              </a:ext>
            </a:extLst>
          </p:cNvPr>
          <p:cNvSpPr txBox="1"/>
          <p:nvPr/>
        </p:nvSpPr>
        <p:spPr>
          <a:xfrm>
            <a:off x="1985211" y="486075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EB0925-CA9A-9CB5-1926-B8CB526947D4}"/>
              </a:ext>
            </a:extLst>
          </p:cNvPr>
          <p:cNvSpPr txBox="1"/>
          <p:nvPr/>
        </p:nvSpPr>
        <p:spPr>
          <a:xfrm>
            <a:off x="1479884" y="7736305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F92AEF-50FF-5D9A-DADC-6F53D4481612}"/>
              </a:ext>
            </a:extLst>
          </p:cNvPr>
          <p:cNvSpPr txBox="1"/>
          <p:nvPr/>
        </p:nvSpPr>
        <p:spPr>
          <a:xfrm>
            <a:off x="1720516" y="157613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C55216-E32C-86F2-4E96-2A7C696DA91E}"/>
              </a:ext>
            </a:extLst>
          </p:cNvPr>
          <p:cNvSpPr txBox="1"/>
          <p:nvPr/>
        </p:nvSpPr>
        <p:spPr>
          <a:xfrm>
            <a:off x="2430379" y="143175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圖片 10" descr="一張含有 白色, 設計 的圖片&#10;&#10;自動產生的描述">
            <a:extLst>
              <a:ext uri="{FF2B5EF4-FFF2-40B4-BE49-F238E27FC236}">
                <a16:creationId xmlns:a16="http://schemas.microsoft.com/office/drawing/2014/main" id="{867DFA89-4F0A-23E4-B0B8-EBA6B8F9B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0" y="4410740"/>
            <a:ext cx="5232400" cy="395765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83D4026-4E68-C20D-80D5-537FE86263F8}"/>
              </a:ext>
            </a:extLst>
          </p:cNvPr>
          <p:cNvSpPr txBox="1"/>
          <p:nvPr/>
        </p:nvSpPr>
        <p:spPr>
          <a:xfrm>
            <a:off x="1032890" y="5429153"/>
            <a:ext cx="1718819" cy="725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/>
              <a:t>Scottie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ADF6D-1BA1-FAEE-6D69-72CF13C6C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25923B63-3E6D-6312-5521-503F0820BA4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49F57C36-64EC-FF40-58BB-35D461C977B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C01F7899-12BE-CEEE-5101-3C6F2B364A93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55809" y="900541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Pre-process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/>
              <a:t>Feature Engineering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78AD6383-C467-6D26-2A1A-A879E8F1546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10" name="Use…">
            <a:extLst>
              <a:ext uri="{FF2B5EF4-FFF2-40B4-BE49-F238E27FC236}">
                <a16:creationId xmlns:a16="http://schemas.microsoft.com/office/drawing/2014/main" id="{EF50C2FD-71B5-D67F-5D0D-ADA40BA1568B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651674" cy="660437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Handling Missing Values</a:t>
            </a:r>
            <a:r>
              <a:rPr lang="en-US" altLang="zh-TW" sz="3000" dirty="0"/>
              <a:t>: Removed </a:t>
            </a:r>
            <a:r>
              <a:rPr lang="en-US" altLang="zh-TW" sz="3000" dirty="0" err="1"/>
              <a:t>NaN</a:t>
            </a:r>
            <a:r>
              <a:rPr lang="en-US" altLang="zh-TW" sz="3000" dirty="0"/>
              <a:t> values generated during technical indicator calculations.</a:t>
            </a:r>
            <a:endParaRPr lang="en-US" altLang="zh-TW" sz="3000" dirty="0" smtClean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sz="3000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sz="3000" dirty="0" smtClean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 smtClean="0"/>
              <a:t>Derived </a:t>
            </a:r>
            <a:r>
              <a:rPr lang="en-US" altLang="zh-TW" sz="3000" dirty="0"/>
              <a:t>technical indicators from raw data</a:t>
            </a:r>
            <a:endParaRPr lang="en-US" altLang="zh-TW" dirty="0"/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Simple Moving Averages (</a:t>
            </a:r>
            <a:r>
              <a:rPr lang="en-US" altLang="zh-TW" sz="3000" dirty="0" smtClean="0"/>
              <a:t>SMA)</a:t>
            </a:r>
            <a:endParaRPr lang="en-US" altLang="zh-TW" sz="3000" dirty="0"/>
          </a:p>
          <a:p>
            <a:pPr marL="901700" lvl="1" indent="-457200">
              <a:lnSpc>
                <a:spcPts val="4500"/>
              </a:lnSpc>
              <a:buClr>
                <a:srgbClr val="00599E"/>
              </a:buClr>
              <a:buSzPct val="8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Short-term (</a:t>
            </a:r>
            <a:r>
              <a:rPr lang="en-US" altLang="zh-TW" sz="3000" dirty="0" smtClean="0"/>
              <a:t>10-day</a:t>
            </a:r>
            <a:r>
              <a:rPr lang="en-US" altLang="zh-TW" dirty="0"/>
              <a:t>): </a:t>
            </a:r>
            <a:r>
              <a:rPr lang="en-US" altLang="zh-TW" dirty="0" smtClean="0"/>
              <a:t>SMA_10</a:t>
            </a:r>
            <a:endParaRPr lang="en-US" altLang="zh-TW" sz="3000" dirty="0" smtClean="0"/>
          </a:p>
          <a:p>
            <a:pPr marL="901700" lvl="1" indent="-457200">
              <a:lnSpc>
                <a:spcPts val="4500"/>
              </a:lnSpc>
              <a:buClr>
                <a:srgbClr val="00599E"/>
              </a:buClr>
              <a:buSzPct val="8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dirty="0"/>
              <a:t>Long-term (30-day): SMA_30</a:t>
            </a:r>
            <a:endParaRPr lang="en-US" dirty="0"/>
          </a:p>
          <a:p>
            <a:pPr marL="889000" lvl="1" indent="-444500">
              <a:lnSpc>
                <a:spcPts val="4500"/>
              </a:lnSpc>
              <a:spcAft>
                <a:spcPts val="600"/>
              </a:spcAft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rPr lang="en-US" dirty="0"/>
              <a:t>Relative Strength Index (RSI): Assesses the strength of price </a:t>
            </a:r>
            <a:r>
              <a:rPr lang="en-US" dirty="0" smtClean="0"/>
              <a:t>movements.</a:t>
            </a:r>
          </a:p>
          <a:p>
            <a:pPr marL="889000" lvl="1" indent="-444500">
              <a:lnSpc>
                <a:spcPts val="4500"/>
              </a:lnSpc>
              <a:spcAft>
                <a:spcPts val="600"/>
              </a:spcAft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endParaRPr lang="en-US" dirty="0" smtClean="0"/>
          </a:p>
          <a:p>
            <a:pPr marL="444500" lvl="1" indent="0">
              <a:lnSpc>
                <a:spcPts val="4500"/>
              </a:lnSpc>
              <a:spcAft>
                <a:spcPts val="600"/>
              </a:spcAft>
              <a:buClr>
                <a:srgbClr val="00599E"/>
              </a:buClr>
              <a:buSzPct val="80000"/>
              <a:defRPr sz="3000">
                <a:solidFill>
                  <a:srgbClr val="5A5F5E"/>
                </a:solidFill>
              </a:defRPr>
            </a:pPr>
            <a:endParaRPr lang="en-US" altLang="zh-TW" sz="3000" b="1" dirty="0"/>
          </a:p>
        </p:txBody>
      </p:sp>
    </p:spTree>
    <p:extLst>
      <p:ext uri="{BB962C8B-B14F-4D97-AF65-F5344CB8AC3E}">
        <p14:creationId xmlns:p14="http://schemas.microsoft.com/office/powerpoint/2010/main" val="4043984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2000" y="762000"/>
            <a:ext cx="11376991" cy="56520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Feature </a:t>
            </a:r>
            <a:r>
              <a:rPr lang="en-US" altLang="zh-TW" dirty="0" err="1" smtClean="0"/>
              <a:t>Engerineering</a:t>
            </a:r>
            <a:endParaRPr lang="en-US" altLang="zh-TW" dirty="0"/>
          </a:p>
          <a:p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Label creation for predicting short-term trends: Up (U), Down (D), and Maintain (M</a:t>
            </a: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Resampling </a:t>
            </a: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using SMOTE (Synthetic Minority Over-sampling Technique) for balancing class distributions</a:t>
            </a: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20" y="3769954"/>
            <a:ext cx="8413010" cy="501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77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FA808-7666-83AE-36D7-FE080181A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F7184ED1-BC49-2DF9-863F-97B14CBE106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5B0378A3-8C01-F070-0415-B35715FB3230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68509" y="921220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Trading Strategy and Back Testing</a:t>
            </a:r>
            <a:endParaRPr dirty="0"/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A4000E30-A725-996D-4D53-33FF4858E794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496586"/>
            <a:ext cx="11474293" cy="306494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2400" dirty="0" smtClean="0">
                <a:solidFill>
                  <a:srgbClr val="160202"/>
                </a:solidFill>
              </a:rPr>
              <a:t>Labeling </a:t>
            </a:r>
            <a:r>
              <a:rPr lang="en-US" sz="2400" dirty="0">
                <a:solidFill>
                  <a:srgbClr val="160202"/>
                </a:solidFill>
              </a:rPr>
              <a:t>Based on Adjusted Close Price</a:t>
            </a:r>
            <a:endParaRPr lang="en-US" sz="2400" dirty="0" smtClean="0">
              <a:solidFill>
                <a:srgbClr val="160202"/>
              </a:solidFill>
            </a:endParaRP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rPr lang="en-US" sz="2400" b="1" dirty="0" smtClean="0">
                <a:solidFill>
                  <a:srgbClr val="160202"/>
                </a:solidFill>
              </a:rPr>
              <a:t>Upward Trend (U) : </a:t>
            </a:r>
            <a:r>
              <a:rPr lang="en-US" altLang="zh-TW" sz="2400" dirty="0" smtClean="0"/>
              <a:t>when the future price increases by more than </a:t>
            </a:r>
            <a:r>
              <a:rPr lang="en-US" altLang="zh-TW" sz="2400" b="1" dirty="0" smtClean="0"/>
              <a:t>0.5%</a:t>
            </a:r>
            <a:r>
              <a:rPr lang="en-US" altLang="zh-TW" sz="2400" dirty="0" smtClean="0"/>
              <a:t>. 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b="1" dirty="0">
                <a:solidFill>
                  <a:srgbClr val="160202"/>
                </a:solidFill>
              </a:rPr>
              <a:t>Neutral Trend(M) : </a:t>
            </a:r>
            <a:r>
              <a:rPr lang="en-US" altLang="zh-TW" sz="2400" dirty="0"/>
              <a:t>when the future price change is within ±0.5%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b="1" dirty="0" smtClean="0">
                <a:solidFill>
                  <a:srgbClr val="160202"/>
                </a:solidFill>
              </a:rPr>
              <a:t>Downward </a:t>
            </a:r>
            <a:r>
              <a:rPr lang="en-US" altLang="zh-TW" sz="2400" b="1" dirty="0">
                <a:solidFill>
                  <a:srgbClr val="160202"/>
                </a:solidFill>
              </a:rPr>
              <a:t>Trend </a:t>
            </a:r>
            <a:r>
              <a:rPr lang="en-US" altLang="zh-TW" sz="2400" b="1" dirty="0" smtClean="0">
                <a:solidFill>
                  <a:srgbClr val="160202"/>
                </a:solidFill>
              </a:rPr>
              <a:t>(</a:t>
            </a:r>
            <a:r>
              <a:rPr lang="en-US" altLang="zh-TW" sz="2400" b="1" dirty="0">
                <a:solidFill>
                  <a:srgbClr val="160202"/>
                </a:solidFill>
              </a:rPr>
              <a:t>D</a:t>
            </a:r>
            <a:r>
              <a:rPr lang="en-US" altLang="zh-TW" sz="2400" b="1" dirty="0" smtClean="0">
                <a:solidFill>
                  <a:srgbClr val="160202"/>
                </a:solidFill>
              </a:rPr>
              <a:t>) </a:t>
            </a:r>
            <a:r>
              <a:rPr lang="en-US" altLang="zh-TW" sz="2400" b="1" dirty="0">
                <a:solidFill>
                  <a:srgbClr val="160202"/>
                </a:solidFill>
              </a:rPr>
              <a:t>: </a:t>
            </a:r>
            <a:r>
              <a:rPr lang="en-US" altLang="zh-TW" sz="2400" dirty="0"/>
              <a:t>when the future price </a:t>
            </a:r>
            <a:r>
              <a:rPr lang="en-US" altLang="zh-TW" sz="2400" dirty="0" smtClean="0"/>
              <a:t>decreases </a:t>
            </a:r>
            <a:r>
              <a:rPr lang="en-US" altLang="zh-TW" sz="2400" dirty="0"/>
              <a:t>by more than </a:t>
            </a:r>
            <a:r>
              <a:rPr lang="en-US" altLang="zh-TW" sz="2400" b="1" dirty="0"/>
              <a:t>0.5</a:t>
            </a:r>
            <a:r>
              <a:rPr lang="en-US" altLang="zh-TW" sz="2400" b="1" dirty="0" smtClean="0"/>
              <a:t>%</a:t>
            </a:r>
            <a:r>
              <a:rPr lang="en-US" altLang="zh-TW" sz="2400" dirty="0" smtClean="0"/>
              <a:t>. 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endParaRPr lang="en-US" altLang="zh-TW" sz="2400" dirty="0"/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DE6D78-C0B8-ECF8-F0E6-A3CCCF827B2B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6" y="4228273"/>
            <a:ext cx="7549054" cy="48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3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FA808-7666-83AE-36D7-FE080181A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F7184ED1-BC49-2DF9-863F-97B14CBE106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5B0378A3-8C01-F070-0415-B35715FB3230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68509" y="921220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Trading Strategy and Back Testing</a:t>
            </a:r>
            <a:endParaRPr dirty="0"/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A4000E30-A725-996D-4D53-33FF4858E794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496586"/>
            <a:ext cx="11474293" cy="514243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2400" dirty="0">
                <a:solidFill>
                  <a:srgbClr val="160202"/>
                </a:solidFill>
              </a:rPr>
              <a:t>Rolling Window Table (Simplified Version</a:t>
            </a:r>
            <a:r>
              <a:rPr lang="en-US" sz="2400" dirty="0" smtClean="0">
                <a:solidFill>
                  <a:srgbClr val="160202"/>
                </a:solidFill>
              </a:rPr>
              <a:t>)</a:t>
            </a:r>
          </a:p>
          <a:p>
            <a:pPr marL="444500" indent="-444500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sz="2400" b="1" dirty="0">
              <a:solidFill>
                <a:srgbClr val="160202"/>
              </a:solidFill>
            </a:endParaRPr>
          </a:p>
          <a:p>
            <a:pPr marL="444500" indent="-444500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sz="2400" b="1" dirty="0" smtClean="0">
              <a:solidFill>
                <a:srgbClr val="160202"/>
              </a:solidFill>
            </a:endParaRPr>
          </a:p>
          <a:p>
            <a:pPr marL="444500" indent="-444500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sz="2400" dirty="0" smtClean="0">
              <a:solidFill>
                <a:srgbClr val="160202"/>
              </a:solidFill>
            </a:endParaRPr>
          </a:p>
          <a:p>
            <a:pPr marL="444500" indent="-444500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sz="2400" dirty="0">
              <a:solidFill>
                <a:srgbClr val="160202"/>
              </a:solidFill>
            </a:endParaRPr>
          </a:p>
          <a:p>
            <a:pPr marL="787400" lvl="1" indent="-342900">
              <a:lnSpc>
                <a:spcPts val="4500"/>
              </a:lnSpc>
              <a:buClr>
                <a:srgbClr val="00599E"/>
              </a:buClr>
              <a:buSzPct val="8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altLang="zh-TW" sz="2400" dirty="0" smtClean="0"/>
              <a:t>Time </a:t>
            </a:r>
            <a:r>
              <a:rPr lang="en-US" altLang="zh-TW" sz="2400" dirty="0"/>
              <a:t>frame reflects the stock trend indicator based on the model predictions (U for upward, M for neutral, and D for downward).</a:t>
            </a:r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DE6D78-C0B8-ECF8-F0E6-A3CCCF827B2B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57738"/>
              </p:ext>
            </p:extLst>
          </p:nvPr>
        </p:nvGraphicFramePr>
        <p:xfrm>
          <a:off x="1286724" y="2415481"/>
          <a:ext cx="1041246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116">
                  <a:extLst>
                    <a:ext uri="{9D8B030D-6E8A-4147-A177-3AD203B41FA5}">
                      <a16:colId xmlns:a16="http://schemas.microsoft.com/office/drawing/2014/main" val="4042317412"/>
                    </a:ext>
                  </a:extLst>
                </a:gridCol>
                <a:gridCol w="2015196">
                  <a:extLst>
                    <a:ext uri="{9D8B030D-6E8A-4147-A177-3AD203B41FA5}">
                      <a16:colId xmlns:a16="http://schemas.microsoft.com/office/drawing/2014/main" val="676655589"/>
                    </a:ext>
                  </a:extLst>
                </a:gridCol>
                <a:gridCol w="2913163">
                  <a:extLst>
                    <a:ext uri="{9D8B030D-6E8A-4147-A177-3AD203B41FA5}">
                      <a16:colId xmlns:a16="http://schemas.microsoft.com/office/drawing/2014/main" val="442800939"/>
                    </a:ext>
                  </a:extLst>
                </a:gridCol>
                <a:gridCol w="2880987">
                  <a:extLst>
                    <a:ext uri="{9D8B030D-6E8A-4147-A177-3AD203B41FA5}">
                      <a16:colId xmlns:a16="http://schemas.microsoft.com/office/drawing/2014/main" val="1149097329"/>
                    </a:ext>
                  </a:extLst>
                </a:gridCol>
              </a:tblGrid>
              <a:tr h="35592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Time Frame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Indicator</a:t>
                      </a:r>
                      <a:endParaRPr lang="en-US" sz="1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Buy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Sell</a:t>
                      </a:r>
                      <a:endParaRPr lang="en-US" sz="1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17729"/>
                  </a:ext>
                </a:extLst>
              </a:tr>
              <a:tr h="35592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Buy (all) and hold stock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08789"/>
                  </a:ext>
                </a:extLst>
              </a:tr>
              <a:tr h="316635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Sell all stock and hold cash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51879"/>
                  </a:ext>
                </a:extLst>
              </a:tr>
              <a:tr h="355929"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Buy (all) and hold stock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646456"/>
                  </a:ext>
                </a:extLst>
              </a:tr>
              <a:tr h="355929">
                <a:tc>
                  <a:txBody>
                    <a:bodyPr/>
                    <a:lstStyle/>
                    <a:p>
                      <a:r>
                        <a:rPr lang="en-US" altLang="zh-TW" sz="1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Hold the cash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163080"/>
                  </a:ext>
                </a:extLst>
              </a:tr>
              <a:tr h="35592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Hold the stock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50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44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E06E-9285-5791-90E9-68A21A3F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9C922561-48DC-D26A-AEE5-5408C870B40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3F0F9B89-475A-547D-CC02-11AAB8B76CD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2" name="Use…">
            <a:extLst>
              <a:ext uri="{FF2B5EF4-FFF2-40B4-BE49-F238E27FC236}">
                <a16:creationId xmlns:a16="http://schemas.microsoft.com/office/drawing/2014/main" id="{DD957024-1048-D118-C0AC-EE07767A476B}"/>
              </a:ext>
            </a:extLst>
          </p:cNvPr>
          <p:cNvSpPr txBox="1">
            <a:spLocks/>
          </p:cNvSpPr>
          <p:nvPr/>
        </p:nvSpPr>
        <p:spPr>
          <a:xfrm>
            <a:off x="828940" y="5072125"/>
            <a:ext cx="11818836" cy="60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444500" indent="-444500" hangingPunct="1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endParaRPr lang="en-US" sz="2400" dirty="0">
              <a:solidFill>
                <a:srgbClr val="5A5F5E"/>
              </a:solidFill>
            </a:endParaRPr>
          </a:p>
        </p:txBody>
      </p:sp>
      <p:sp>
        <p:nvSpPr>
          <p:cNvPr id="8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933036"/>
            <a:ext cx="11468100" cy="77200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b="1" dirty="0" smtClean="0"/>
              <a:t>Methods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Principal Component Analysis (PCA</a:t>
            </a:r>
            <a:r>
              <a:rPr lang="en-US" altLang="zh-TW" dirty="0" smtClean="0"/>
              <a:t>):</a:t>
            </a:r>
          </a:p>
          <a:p>
            <a:pPr marL="457200" indent="-457200">
              <a:lnSpc>
                <a:spcPct val="1500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altLang="zh-TW" dirty="0" smtClean="0"/>
              <a:t>Applied </a:t>
            </a:r>
            <a:r>
              <a:rPr lang="en-US" altLang="zh-TW" dirty="0"/>
              <a:t>PCA to reduce data dimensions to 2 principal components for improved computational efficiency and visual interpretation</a:t>
            </a:r>
            <a:r>
              <a:rPr lang="en-US" altLang="zh-TW" dirty="0" smtClean="0"/>
              <a:t>.</a:t>
            </a:r>
          </a:p>
          <a:p>
            <a:pPr marL="457200" indent="-457200">
              <a:lnSpc>
                <a:spcPct val="1500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altLang="zh-TW" dirty="0" smtClean="0"/>
              <a:t>Preserved </a:t>
            </a:r>
            <a:r>
              <a:rPr lang="en-US" altLang="zh-TW" dirty="0"/>
              <a:t>maximum variance within the data to ensure key features are retained while reducing redundancy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 smtClean="0"/>
              <a:t>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smtClean="0"/>
              <a:t>Logistic Regression(baseline): Simple and interpretable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smtClean="0"/>
              <a:t>Random Forest: Robust for high-dimensional data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 smtClean="0"/>
              <a:t>XGBoost</a:t>
            </a:r>
            <a:r>
              <a:rPr lang="en-US" dirty="0" smtClean="0"/>
              <a:t>: Powerful boosting algorithm, refines predictions by correcting errors from prior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19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2000" y="1581811"/>
            <a:ext cx="11217966" cy="587340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Accuracy of 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</a:t>
            </a: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38.11</a:t>
            </a:r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  <a:endParaRPr lang="en-US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smtClean="0"/>
              <a:t>Random Forest: 56.12% </a:t>
            </a:r>
            <a:endParaRPr lang="en-US" dirty="0" smtClean="0">
              <a:solidFill>
                <a:srgbClr val="FF0000"/>
              </a:solidFill>
            </a:endParaRP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 smtClean="0"/>
              <a:t>XGBoost</a:t>
            </a:r>
            <a:r>
              <a:rPr lang="en-US" dirty="0"/>
              <a:t>: </a:t>
            </a: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54.97</a:t>
            </a:r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  <a:endParaRPr lang="en-US" dirty="0" smtClean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200" dirty="0" err="1" smtClean="0">
                <a:solidFill>
                  <a:schemeClr val="bg2">
                    <a:lumMod val="50000"/>
                  </a:schemeClr>
                </a:solidFill>
              </a:rPr>
              <a:t>LightGBM</a:t>
            </a:r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 : </a:t>
            </a: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52.89</a:t>
            </a:r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KNN : </a:t>
            </a: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56.58</a:t>
            </a:r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</a:endParaRP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SVM : </a:t>
            </a: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51.73</a:t>
            </a:r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17" name="Title"/>
          <p:cNvSpPr txBox="1">
            <a:spLocks/>
          </p:cNvSpPr>
          <p:nvPr/>
        </p:nvSpPr>
        <p:spPr>
          <a:xfrm>
            <a:off x="1255736" y="8417402"/>
            <a:ext cx="82207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4"/>
          </p:nvPr>
        </p:nvSpPr>
        <p:spPr>
          <a:xfrm>
            <a:off x="755809" y="9317583"/>
            <a:ext cx="7763573" cy="872034"/>
          </a:xfrm>
        </p:spPr>
        <p:txBody>
          <a:bodyPr/>
          <a:lstStyle/>
          <a:p>
            <a:r>
              <a:rPr lang="en-US" altLang="zh-TW" dirty="0"/>
              <a:t>Data-Driven Workflow for Predicting Stock Trends in Dating App Companies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595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Conclusion</a:t>
            </a:r>
            <a:endParaRPr dirty="0"/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xfrm>
            <a:off x="397163" y="1703518"/>
            <a:ext cx="12607637" cy="52963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chemeClr val="bg2"/>
                </a:solidFill>
                <a:sym typeface="Helvetica Neue"/>
              </a:rPr>
              <a:t>The </a:t>
            </a:r>
            <a:r>
              <a:rPr lang="en-US" altLang="zh-TW" sz="3000" dirty="0" err="1">
                <a:solidFill>
                  <a:schemeClr val="bg2"/>
                </a:solidFill>
                <a:sym typeface="Helvetica Neue"/>
              </a:rPr>
              <a:t>backtesting</a:t>
            </a:r>
            <a:r>
              <a:rPr lang="en-US" altLang="zh-TW" sz="3000" dirty="0">
                <a:solidFill>
                  <a:schemeClr val="bg2"/>
                </a:solidFill>
                <a:sym typeface="Helvetica Neue"/>
              </a:rPr>
              <a:t> results show limited accuracy, with the highest-performing models (e.g., KNN, Random Forest) achieving just over 55</a:t>
            </a:r>
            <a:r>
              <a:rPr lang="en-US" altLang="zh-TW" sz="3000" dirty="0" smtClean="0">
                <a:solidFill>
                  <a:schemeClr val="bg2"/>
                </a:solidFill>
                <a:sym typeface="Helvetica Neue"/>
              </a:rPr>
              <a:t>%</a:t>
            </a:r>
            <a:r>
              <a:rPr lang="zh-TW" altLang="en-US" sz="3000" dirty="0" smtClean="0">
                <a:solidFill>
                  <a:schemeClr val="bg2"/>
                </a:solidFill>
                <a:sym typeface="Helvetica Neue"/>
              </a:rPr>
              <a:t>，</a:t>
            </a:r>
            <a:r>
              <a:rPr lang="en-US" altLang="zh-TW" sz="3000" dirty="0"/>
              <a:t>reflecting the challenges of forecasting volatile stock trends</a:t>
            </a:r>
            <a:endParaRPr lang="en-US" altLang="zh-TW" sz="3000" dirty="0" smtClean="0">
              <a:solidFill>
                <a:schemeClr val="bg2"/>
              </a:solidFill>
              <a:sym typeface="Helvetica Neue"/>
            </a:endParaRP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HK" dirty="0" smtClean="0"/>
              <a:t> </a:t>
            </a:r>
            <a:r>
              <a:rPr lang="en-US" dirty="0"/>
              <a:t>Strategy evaluation suggests potential for improvement, particularly in adapting to market </a:t>
            </a:r>
            <a:r>
              <a:rPr lang="en-US" dirty="0" smtClean="0"/>
              <a:t>fluctuations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Key areas for future improvement: </a:t>
            </a:r>
            <a:endParaRPr lang="en-US" altLang="zh-TW" sz="3000" dirty="0">
              <a:solidFill>
                <a:srgbClr val="5A5F5E"/>
              </a:solidFill>
            </a:endParaRP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	</a:t>
            </a:r>
            <a:r>
              <a:rPr lang="en-US" altLang="zh-TW" sz="3000" dirty="0" err="1">
                <a:solidFill>
                  <a:srgbClr val="5A5F5E"/>
                </a:solidFill>
              </a:rPr>
              <a:t>i</a:t>
            </a:r>
            <a:r>
              <a:rPr lang="en-US" altLang="zh-TW" sz="3000" dirty="0">
                <a:solidFill>
                  <a:srgbClr val="5A5F5E"/>
                </a:solidFill>
              </a:rPr>
              <a:t>) </a:t>
            </a:r>
            <a:r>
              <a:rPr lang="en-US" altLang="zh-TW" sz="3000" dirty="0"/>
              <a:t>Refining feature engineering to capture more nuanced patterns</a:t>
            </a:r>
            <a:endParaRPr lang="en-US" altLang="zh-TW" sz="3000" dirty="0">
              <a:solidFill>
                <a:srgbClr val="5A5F5E"/>
              </a:solidFill>
            </a:endParaRP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	ii) </a:t>
            </a:r>
            <a:r>
              <a:rPr lang="en-US" altLang="zh-TW" sz="3000" dirty="0"/>
              <a:t>Expanding the dataset to include external factors, </a:t>
            </a:r>
            <a:endParaRPr lang="en-US" altLang="zh-TW" sz="3000" dirty="0" smtClean="0"/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 smtClean="0"/>
              <a:t>          such </a:t>
            </a:r>
            <a:r>
              <a:rPr lang="en-US" altLang="zh-TW" sz="3000" dirty="0"/>
              <a:t>as </a:t>
            </a:r>
            <a:r>
              <a:rPr lang="en-US" altLang="zh-TW" sz="3000" dirty="0" smtClean="0"/>
              <a:t>macroeconomic indicators</a:t>
            </a:r>
            <a:r>
              <a:rPr lang="en-US" altLang="zh-TW" sz="3000" dirty="0"/>
              <a:t>, to improve predictive power</a:t>
            </a:r>
            <a:endParaRPr lang="en-US" altLang="zh-TW" sz="3000" dirty="0">
              <a:solidFill>
                <a:srgbClr val="5A5F5E"/>
              </a:solidFill>
            </a:endParaRPr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xfrm>
            <a:off x="715409" y="9282545"/>
            <a:ext cx="8220773" cy="35196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Data-Driven Workflow for Predicting Stock Trends in Dating App Companies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4995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61811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dirty="0"/>
              <a:t>Motivation </a:t>
            </a:r>
            <a:endParaRPr dirty="0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Data Source </a:t>
            </a:r>
            <a:endParaRPr lang="en-US" altLang="zh-TW" dirty="0" smtClean="0"/>
          </a:p>
          <a:p>
            <a:pPr marL="444500" indent="-444500"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buFontTx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Flow </a:t>
            </a:r>
            <a:r>
              <a:rPr lang="en-US" altLang="zh-TW" sz="3000" dirty="0" smtClean="0"/>
              <a:t>chart</a:t>
            </a:r>
            <a:endParaRPr lang="en-US" dirty="0"/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dirty="0"/>
              <a:t>4. Method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dirty="0"/>
              <a:t>5. </a:t>
            </a:r>
            <a:r>
              <a:rPr lang="en-US" dirty="0" smtClean="0"/>
              <a:t>Result</a:t>
            </a:r>
            <a:endParaRPr lang="en-US" dirty="0"/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6</a:t>
            </a:r>
            <a:r>
              <a:rPr lang="en-US" dirty="0" smtClean="0"/>
              <a:t>. </a:t>
            </a:r>
            <a:r>
              <a:rPr lang="en-US" dirty="0"/>
              <a:t>Conclusion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D25B3-E9A2-46BC-6188-A8AF3330C03A}"/>
              </a:ext>
            </a:extLst>
          </p:cNvPr>
          <p:cNvSpPr txBox="1"/>
          <p:nvPr/>
        </p:nvSpPr>
        <p:spPr>
          <a:xfrm>
            <a:off x="1255619" y="3900668"/>
            <a:ext cx="11050325" cy="1469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0272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xfrm>
            <a:off x="715409" y="911709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1421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Dynamic Market </a:t>
            </a:r>
            <a:r>
              <a:rPr lang="en-US" dirty="0" smtClean="0"/>
              <a:t>Changes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000" dirty="0"/>
              <a:t>The stock price of online dating </a:t>
            </a:r>
            <a:r>
              <a:rPr lang="en-US" altLang="zh-TW" sz="3000" dirty="0" smtClean="0"/>
              <a:t>companies </a:t>
            </a:r>
            <a:r>
              <a:rPr lang="en-US" altLang="zh-TW" sz="3000" dirty="0"/>
              <a:t>has experienced significant fluctuations over the years</a:t>
            </a:r>
            <a:br>
              <a:rPr lang="en-US" altLang="zh-TW" sz="3000" dirty="0"/>
            </a:br>
            <a:r>
              <a:rPr lang="en-US" altLang="zh-TW" sz="3000" dirty="0"/>
              <a:t>From 2019 to 2021, prices surged to a peak of over $160, followed by a sharp decline to below $40 by </a:t>
            </a:r>
            <a:r>
              <a:rPr lang="en-US" altLang="zh-TW" sz="3000" dirty="0" smtClean="0"/>
              <a:t>2023.</a:t>
            </a:r>
            <a:r>
              <a:rPr lang="en-US" altLang="zh-TW" sz="3000" dirty="0"/>
              <a:t/>
            </a:r>
            <a:br>
              <a:rPr lang="en-US" altLang="zh-TW" sz="3000" dirty="0"/>
            </a:br>
            <a:endParaRPr lang="en-US" dirty="0"/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98" y="4786494"/>
            <a:ext cx="6316003" cy="4060288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4346713" y="5088835"/>
            <a:ext cx="424070" cy="397565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071820" y="7968287"/>
            <a:ext cx="424070" cy="397565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145348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xfrm>
            <a:off x="715409" y="911709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452785"/>
            <a:ext cx="11467783" cy="81817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 smtClean="0"/>
              <a:t>Impact </a:t>
            </a:r>
            <a:r>
              <a:rPr lang="en-US" altLang="zh-TW" sz="3000" dirty="0"/>
              <a:t>of External Factors </a:t>
            </a:r>
            <a:r>
              <a:rPr lang="en-US" dirty="0" smtClean="0"/>
              <a:t>:</a:t>
            </a:r>
          </a:p>
          <a:p>
            <a:pPr marL="457200" lvl="8" indent="-457200">
              <a:lnSpc>
                <a:spcPts val="45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sz="2000" dirty="0"/>
              <a:t>Events like the COVID-19 pandemic significantly impacted platform usage and, consequently, stock prices, amplifying the market’s unpredictability.</a:t>
            </a:r>
            <a:br>
              <a:rPr lang="en-US" sz="2000" dirty="0"/>
            </a:br>
            <a:r>
              <a:rPr lang="en-US" sz="2000" dirty="0"/>
              <a:t>Risk Management through Liquidity</a:t>
            </a:r>
          </a:p>
          <a:p>
            <a:pPr marL="457200" lvl="8" indent="-457200">
              <a:lnSpc>
                <a:spcPts val="45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sz="2000" dirty="0"/>
              <a:t>The rise of Meta's Threads and the emergence of unconventional dating platforms (e.g., friend-finding or interest-based apps) </a:t>
            </a:r>
            <a:r>
              <a:rPr lang="en-US" sz="2000" dirty="0" smtClean="0"/>
              <a:t>provide </a:t>
            </a:r>
            <a:r>
              <a:rPr lang="en-US" sz="2000" dirty="0"/>
              <a:t>further diversified user preferences, creating new competition and influencing market dynamics</a:t>
            </a:r>
            <a:r>
              <a:rPr lang="en-US" sz="2000" dirty="0" smtClean="0"/>
              <a:t>.</a:t>
            </a:r>
            <a:endParaRPr lang="en-US" sz="2000" dirty="0"/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sz="3000" dirty="0" smtClean="0">
              <a:solidFill>
                <a:srgbClr val="5A5F5E"/>
              </a:solidFill>
            </a:endParaRP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 smtClean="0">
                <a:solidFill>
                  <a:srgbClr val="5A5F5E"/>
                </a:solidFill>
              </a:rPr>
              <a:t>                     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sz="3000" dirty="0" smtClean="0">
              <a:solidFill>
                <a:srgbClr val="5A5F5E"/>
              </a:solidFill>
            </a:endParaRP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 smtClean="0">
                <a:solidFill>
                  <a:srgbClr val="5A5F5E"/>
                </a:solidFill>
              </a:rPr>
              <a:t>      </a:t>
            </a:r>
            <a:r>
              <a:rPr lang="en-US" altLang="zh-TW" sz="3000" dirty="0" smtClean="0">
                <a:solidFill>
                  <a:schemeClr val="bg2">
                    <a:lumMod val="50000"/>
                  </a:schemeClr>
                </a:solidFill>
              </a:rPr>
              <a:t>threads</a:t>
            </a:r>
            <a:endParaRPr lang="en-US" altLang="zh-TW" sz="3000" dirty="0">
              <a:solidFill>
                <a:schemeClr val="bg2">
                  <a:lumMod val="50000"/>
                </a:schemeClr>
              </a:solidFill>
            </a:endParaRP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 smtClean="0">
                <a:solidFill>
                  <a:srgbClr val="5A5F5E"/>
                </a:solidFill>
              </a:rPr>
              <a:t>Goal</a:t>
            </a:r>
            <a:r>
              <a:rPr lang="en-US" altLang="zh-TW" sz="3000" dirty="0">
                <a:solidFill>
                  <a:srgbClr val="5A5F5E"/>
                </a:solidFill>
              </a:rPr>
              <a:t>: Develop a short-term </a:t>
            </a:r>
            <a:r>
              <a:rPr lang="en-US" altLang="zh-TW" sz="3000" dirty="0" err="1">
                <a:solidFill>
                  <a:srgbClr val="5A5F5E"/>
                </a:solidFill>
              </a:rPr>
              <a:t>backtesting</a:t>
            </a:r>
            <a:r>
              <a:rPr lang="en-US" altLang="zh-TW" sz="3000" dirty="0">
                <a:solidFill>
                  <a:srgbClr val="5A5F5E"/>
                </a:solidFill>
              </a:rPr>
              <a:t> framework to evaluate trading strategies based on stock trend predictions</a:t>
            </a:r>
          </a:p>
          <a:p>
            <a:pPr lvl="8" indent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2400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441" y="5263161"/>
            <a:ext cx="6732557" cy="23905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4140" b="2977"/>
          <a:stretch/>
        </p:blipFill>
        <p:spPr>
          <a:xfrm>
            <a:off x="1231043" y="5733861"/>
            <a:ext cx="1544177" cy="14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2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 (https://finance.yahoo.com/quote/MTCH/)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269FC0-1AFF-F2C1-8782-FF7FA48AA504}"/>
              </a:ext>
            </a:extLst>
          </p:cNvPr>
          <p:cNvSpPr txBox="1"/>
          <p:nvPr/>
        </p:nvSpPr>
        <p:spPr>
          <a:xfrm>
            <a:off x="1103529" y="5234501"/>
            <a:ext cx="11901271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2400" b="1" dirty="0"/>
              <a:t>Key Features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2400" dirty="0"/>
              <a:t>High, low, open, and close </a:t>
            </a:r>
            <a:r>
              <a:rPr lang="en-US" altLang="zh-TW" sz="2400" dirty="0" smtClean="0"/>
              <a:t>prices, trade </a:t>
            </a:r>
            <a:r>
              <a:rPr lang="en-US" altLang="zh-TW" sz="2400" dirty="0"/>
              <a:t>volume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2400" dirty="0" smtClean="0"/>
              <a:t>Technical </a:t>
            </a:r>
            <a:r>
              <a:rPr lang="en-US" altLang="zh-TW" sz="2400" dirty="0"/>
              <a:t>indicators </a:t>
            </a:r>
          </a:p>
          <a:p>
            <a:pPr marL="342900" lvl="3" indent="-342900">
              <a:lnSpc>
                <a:spcPct val="1500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altLang="zh-TW" sz="2400" dirty="0" smtClean="0"/>
              <a:t>Moving </a:t>
            </a:r>
            <a:r>
              <a:rPr lang="en-US" altLang="zh-TW" sz="2400" dirty="0"/>
              <a:t>Averages (SMA_10 and SMA_30</a:t>
            </a:r>
            <a:r>
              <a:rPr lang="en-US" altLang="zh-TW" sz="2400" dirty="0" smtClean="0"/>
              <a:t>)</a:t>
            </a:r>
          </a:p>
          <a:p>
            <a:pPr marL="342900" lvl="3" indent="-342900">
              <a:lnSpc>
                <a:spcPct val="1500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altLang="zh-TW" sz="2400" dirty="0"/>
              <a:t>Relative Strength Index (RSI_14</a:t>
            </a:r>
            <a:r>
              <a:rPr lang="en-US" altLang="zh-TW" sz="2400" dirty="0" smtClean="0"/>
              <a:t>)</a:t>
            </a:r>
          </a:p>
          <a:p>
            <a:pPr marL="342900" lvl="3" indent="-342900">
              <a:lnSpc>
                <a:spcPct val="1500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altLang="zh-TW" sz="2400" dirty="0" smtClean="0"/>
              <a:t>Bollinger Bands</a:t>
            </a:r>
          </a:p>
          <a:p>
            <a:pPr marL="342900" lvl="3" indent="-342900">
              <a:lnSpc>
                <a:spcPct val="1500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altLang="zh-TW" sz="2400" dirty="0"/>
              <a:t>Moving Average Convergence Divergence (MACD)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endParaRPr lang="en-US" altLang="zh-TW" sz="2400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06B0BD6-E290-D305-A0EA-365FFED70A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26" y="1441313"/>
            <a:ext cx="6400365" cy="37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314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30D373-431F-6843-2A5E-D5A97D89AC96}"/>
              </a:ext>
            </a:extLst>
          </p:cNvPr>
          <p:cNvSpPr txBox="1"/>
          <p:nvPr/>
        </p:nvSpPr>
        <p:spPr>
          <a:xfrm>
            <a:off x="7212589" y="2910532"/>
            <a:ext cx="11311467" cy="4093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chemeClr val="accent6"/>
                </a:solidFill>
              </a:rPr>
              <a:t>MA</a:t>
            </a:r>
          </a:p>
          <a:p>
            <a:endParaRPr lang="en-US" altLang="zh-TW" sz="2000" dirty="0" smtClean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endParaRPr lang="en-US" altLang="zh-TW" sz="2000" dirty="0" smtClean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endParaRPr lang="en-US" altLang="zh-TW" sz="2000" dirty="0" smtClean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endParaRPr lang="en-US" altLang="zh-TW" sz="2000" dirty="0" smtClean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endParaRPr lang="en-US" altLang="zh-TW" sz="2000" dirty="0" smtClean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r>
              <a:rPr lang="en-US" altLang="zh-TW" sz="2000" dirty="0" smtClean="0">
                <a:solidFill>
                  <a:schemeClr val="accent6"/>
                </a:solidFill>
              </a:rPr>
              <a:t>Bollinger </a:t>
            </a:r>
            <a:r>
              <a:rPr lang="en-US" altLang="zh-TW" sz="2000" dirty="0">
                <a:solidFill>
                  <a:schemeClr val="accent6"/>
                </a:solidFill>
              </a:rPr>
              <a:t>Bands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9" y="1009439"/>
            <a:ext cx="6115420" cy="3289674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9" y="5122459"/>
            <a:ext cx="6115420" cy="32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435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61" y="762000"/>
            <a:ext cx="9548431" cy="7898086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56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48" y="896649"/>
            <a:ext cx="7504947" cy="8338830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410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DCAB1-230B-8898-FCD1-7BF6AB447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057BE842-48E6-B87E-0824-0FC53AF74C5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BD2B1B39-2206-3AA9-E923-06250822305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D6B7FFD9-CADA-4D6B-5B8F-F9E41C27214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Exploratory Data Analysis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C76C6474-1487-F2FE-1A3B-F9D728BFA512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3" name="Use…">
            <a:extLst>
              <a:ext uri="{FF2B5EF4-FFF2-40B4-BE49-F238E27FC236}">
                <a16:creationId xmlns:a16="http://schemas.microsoft.com/office/drawing/2014/main" id="{65B9C7B2-E1F4-3605-665B-3D1FCB956DDB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847933" y="1718232"/>
            <a:ext cx="11467783" cy="120443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Seasonal Analysis: Monthly </a:t>
            </a:r>
            <a:r>
              <a:rPr lang="en-US" dirty="0" smtClean="0"/>
              <a:t>Returns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smtClean="0"/>
              <a:t>Correlation </a:t>
            </a:r>
            <a:r>
              <a:rPr lang="en-US" dirty="0"/>
              <a:t>heatmap</a:t>
            </a:r>
            <a:endParaRPr dirty="0"/>
          </a:p>
        </p:txBody>
      </p:sp>
      <p:sp>
        <p:nvSpPr>
          <p:cNvPr id="4" name="AutoShape 2" descr="data:image/png;base64,iVBORw0KGgoAAAANSUhEUgAAAkIAAAHHCAYAAABTMjf2AAAAOXRFWHRTb2Z0d2FyZQBNYXRwbG90bGliIHZlcnNpb24zLjguMCwgaHR0cHM6Ly9tYXRwbG90bGliLm9yZy81sbWrAAAACXBIWXMAAA9hAAAPYQGoP6dpAABdd0lEQVR4nO3de1gUZf8/8PeyyoKiIKksHlDwRCIonlEDe7QszbKDedhUMK0Q0zxUHsAVgzyUphZoSkkJplla2WOPj5nKt9rSRAOxzBQPjwpmCKgk6O78/vC3K+susujCzDDv13VxlTOzux92mZ333Pc996gEQRBAREREpEAuYhdAREREJBYGISIiIlIsBiEiIiJSLAYhIiIiUiwGISIiIlIsBiEiIiJSLAYhIiIiUiwGISIiIlIsBiEiIiJSLAYholpGpVJh/vz5YpdxRydPnoRKpUJqamq1PH/r1q0RGRlZLc8tF+b3+O2336502/nz50OlUtVAVUTSwyBEspWdnY1nnnkGrVq1gpubG5o3b46HHnoI7777rtilycpvv/0GlUoFNzc3FBYWil2OLJiDg4uLC86cOWOzvri4GO7u7lCpVJg8eXK11rJ9+3bJBd/+/ftDpVJZftzd3RESEoLly5fDZDLd1XNu2LABy5cvd26hRGAQIpn68ccf0b17d/z666+YOHEi3nvvPUyYMAEuLi5YsWKF2OXJSlpaGrRaLQDgs88+E7ka5zh69CjWrl1b7a+j0WjwySef2CzfsmVLtb+22fbt2xEfH19jr+eoFi1aYP369Vi/fj0WLlwINzc3TJs2DXFxcXf1fAxCVF3qiF0A0d1ITEyEp6cn9u/fDy8vL6t1Fy5cEKcoGRIEARs2bMDo0aORm5uL9PR0TJgwQeyy7plGo6mR1xk8eDA++eQTvPbaa1bLN2zYgCFDhuDzzz+vkTqkyNPTE88995zl3y+99BICAwPx7rvvYsGCBVCr1SJWd0tJSQnq1asndhkkIrYIkSwdP34cQUFBNiEIAJo2bWqzLC0tDd26dYO7uzu8vb0xcuRImy6N//u//8Pw4cPh5+cHjUaDli1bYtq0afjnn3+stsvLy0NUVBRatGgBjUYDX19fPPHEEzh58qTVdsnJyQgKCoJGo0GzZs0QExNj0/XUv39/dOrUCUeOHMGDDz6IevXqoXnz5liyZInVdmVlZZg3bx66desGT09P1K9fHw888AB2797t+Jtmxw8//ICTJ09i5MiRGDlyJDIyMvC///3PZrvWrVvjsccew/fff4+ePXvCzc0NAQEB+Pjjj622KygowMyZMxEcHAwPDw80bNgQjz76KH799dc71rFu3TqoVCocPHjQZt2bb74JtVqNs2fPAgCOHTuGp59+GlqtFm5ubmjRogVGjhyJoqIiq3rLjxG6fv064uPj0a5dO7i5ueG+++5Dv379sHPnTqttfv/9d5w/f96h9w4ARo8ejUOHDuH333+3LMvLy8N3332H0aNH233MhQsX8Pzzz8PHxwdubm7o3LkzPvroI6ttyo/vWbNmDdq0aQONRoMePXpg//79lu0iIyORlJQEAFZdUbe703PYExERgc6dO9td16FDBwwaNOiOj7fHzc0NPXr0wOXLl21OVirbP/v3749///vfOHXqlOV3bN26NQAgNTUVKpXKZv/bs2cPVCoV9uzZY/U8nTp1woEDBxAeHo569ephzpw5Dr/fgOP7P8kHW4RIllq1agWDwYDDhw+jU6dOd9w2MTERcXFxePbZZzFhwgT89ddfePfddxEeHo6DBw9awtTmzZtRUlKC6Oho3Hfffdi3bx/effdd/O9//8PmzZstz/f0008jJycHL7/8Mlq3bo0LFy5g586dOH36tOXLef78+YiPj8fAgQMRHR2No0ePYtWqVdi/fz9++OEH1K1b1/J8ly5dwiOPPIKnnnoKzz77LD777DO8/vrrCA4OxqOPPgrg5piTlJQUjBo1ChMnTsTly5fxwQcfYNCgQdi3bx+6dOlyV+9jeno62rRpgx49eqBTp06oV68ePvnkE7z66qs22/7555945pln8Pzzz2PcuHH48MMPERkZiW7duiEoKAgAcOLECXzxxRcYPnw4/P39kZ+fj/fffx8RERE4cuQImjVrZreOZ555BjExMUhPT0doaKhNjf3790fz5s1RVlaGQYMGobS0FC+//DK0Wi3Onj2Lr7/+GoWFhfD09LT7/PPnz8fChQsxYcIE9OzZE8XFxfjll1+QmZmJhx56CABw9uxZ3H///Rg3bpzDg7jDw8PRokULbNiwAQsWLAAAbNq0CR4eHhgyZIjN9v/88w/69++PP//8E5MnT4a/vz82b96MyMhIFBYWYurUqVbbb9iwAZcvX8aLL74IlUqFJUuW4KmnnsKJEydQt25dvPjiizh37hx27tyJ9evX262xsuewZ8yYMZg4caLN/rV//3788ccfiI2Ndej9uZ05cJQ/gXFk/5w7dy6Kiorwv//9D++88w4AwMPD465q+Pvvv/Hoo49i5MiReO655+Dj42NZ58h75cj+TzIjEMnQf//7X0GtVgtqtVoICwsTXnvtNWHHjh1CWVmZ1XYnT54U1Gq1kJiYaLU8OztbqFOnjtXykpISm9dZuHChoFKphFOnTgmCIAiXLl0SAAhvvfVWhbVduHBBcHV1FR5++GHBaDRalr/33nsCAOHDDz+0LIuIiBAACB9//LFlWWlpqaDVaoWnn37asuzGjRtCaWmp1etcunRJ8PHxEcaPH2+1HICg1+srrM+srKxMuO+++4S5c+dalo0ePVro3LmzzbatWrUSAAgZGRlWv6dGoxFmzJhhWXbt2jWr31kQBCE3N1fQaDTCggULrJYBENatW2dZNmrUKKFZs2ZWj8/MzLTa7uDBgwIAYfPmzXf83Vq1aiWMGzfO8u/OnTsLQ4YMueNjzDWVf1xF9Hq9AED466+/hJkzZwpt27a1rOvRo4cQFRUlCMLNzyImJsaybvny5QIAIS0tzbKsrKxMCAsLEzw8PITi4mKrWu677z6hoKDAsu2XX34pABC2bdtmWRYTEyPY+yqvynOYfx+zwsJCwc3NTXj99detnnPKlClC/fr1hStXrtzx/YmIiBACAwOFv/76S/jrr7+E33//XXj11VcFAFafQ1X2zyFDhgitWrWyea1169YJAITc3Fyr5bt37xYACLt377aqC4CwevVqq20dfa8c2f9Jftg1RrL00EMPwWAw4PHHH8evv/6KJUuWYNCgQWjevDm++uory3ZbtmyByWTCs88+i4sXL1p+tFot2rVrZ9W15O7ubvn/q1ev4uLFi+jTpw8EQbB02bi7u8PV1RV79uzBpUuX7Nb27bffoqysDK+88gpcXG7tYhMnTkTDhg3x73//22p7Dw8Pq7EUrq6u6NmzJ06cOGFZplar4erqCgAwmUwoKCjAjRs30L17d2RmZt7NW4hvvvkGf//9N0aNGmVZNmrUKPz666/Iycmx2b5jx4544IEHLP9u0qQJOnToYFWnRqOx/M5GoxF///03PDw80KFDh0rrHDt2LM6dO2f1maSnp8Pd3R1PP/00AFhafHbs2IGSkhKHf1cvLy/k5OTg2LFjFW7TunVrCIJQ5Uv6R48ejT///BP79++3/LeibrHt27dDq9Vaved169bFlClTcOXKFezdu9dq+xEjRqBRo0aWf5vf//LveWXu5jk8PT3xxBNP4JNPPoEgCABufp6bNm3CsGHDUL9+/Upf9/fff0eTJk3QpEkTBAYG4q233sLjjz9u9f5WZf90Fo1Gg6ioKLvrKnuvHNn/SX4YhEi2evTogS1btuDSpUvYt28fZs+ejcuXL+OZZ57BkSNHANwcTyIIAtq1a2f5Ujb//Pbbb1ZjFU6fPo3IyEh4e3vDw8MDTZo0QUREBABYxp9oNBosXrwY33zzDXx8fBAeHo4lS5YgLy/P8jynTp0CcHMsRXmurq4ICAiwrDdr0aKFzbiORo0a2XzRfvTRRwgJCbGMcWnSpAn+/e9/W42NqYq0tDT4+/tDo9Hgzz//xJ9//ok2bdqgXr16SE9Pt9nez8/PZtntdZpMJrzzzjto164dNBoNGjdujCZNmiArK6vSOh966CH4+vpaXttkMuGTTz7BE088gQYNGgAA/P39MX36dKSkpKBx48YYNGgQkpKSKn3uBQsWoLCwEO3bt0dwcDBeffVVZGVlVfoeOSI0NBSBgYHYsGED0tPTodVq8a9//cvutqdOnUK7du2sAjIA3H///Zb15d3+npsP0lU5CN/tc4wdOxanT5/G//3f/wG4GfDz8/MxZswYh163devW2LlzJ3bs2IHk5GQ0b94cf/31F9zc3CzbVGX/dJbmzZtbTipuV9l75cj+T/LDMUIke66urujRowd69OiB9u3bIyoqCps3b4Zer4fJZIJKpcI333xj9yoV8zgDo9GIhx56CAUFBXj99dcRGBiI+vXr4+zZs4iMjLSa++SVV17B0KFD8cUXX2DHjh2Ii4vDwoUL8d1339mMb3FERVfPmM/EgZuhJTIyEsOGDcOrr76Kpk2bQq1WY+HChTh+/HiVX7O4uBjbtm3DtWvX0K5dO5v1GzZsQGJiolVAc6TON998E3FxcRg/fjzeeOMNeHt7w8XFBa+88kql88eo1WqMHj0aa9euRXJyMn744QecO3fOqrUMAJYuXYrIyEh8+eWX+O9//4spU6Zg4cKF+Omnn9CiRQu7zx0eHo7jx49bHpOSkoJ33nkHq1evdspVcqNHj8aqVavQoEEDjBgxwibo3C1H3vPqeo5BgwbBx8cHaWlpCA8Pt0yzMHDgQIdet379+lbb9u3bF127dsWcOXOwcuVKAHB4/7yTiiaCNBqNdpeXb/m9nSPvlbP3fxIfgxDVKt27dwcAy5U/bdq0gSAI8Pf3R/v27St8XHZ2Nv744w989NFHGDt2rGV5+auKymvTpg1mzJiBGTNm4NixY+jSpQuWLl2KtLQ0tGrVCsDNuWwCAgIsjykrK0Nubq7DB5LyPvvsMwQEBGDLli1WX/x6vb7KzwXc7JK4du0aVq1ahcaNG1utO3r0KGJjY/HDDz+gX79+Va7zwQcfxAcffGC1vLCw0OZ17Bk7diyWLl2Kbdu24ZtvvkGTJk3sXqEUHByM4OBgxMbG4scff0Tfvn2xevVqJCQkVPjc3t7eiIqKQlRUFK5cuYLw8HDMnz/faUFo3rx5OH/+fIWDloGbg/yzsrJgMpmswpL5qjPz305VVNeM0OZgmpqaisWLF+OLL77AxIkT7/qy95CQEDz33HN4//33MXPmTPj5+Tm8fwIV/57mVpvbr8i8vXXNme60/5P8sGuMZGn37t12z2i3b98O4Fa31FNPPQW1Wo34+Hib7QVBwN9//w3g1plg+W0EQbCZnLGkpATXrl2zWtamTRs0aNAApaWlAICBAwfC1dUVK1eutHq+Dz74AEVFRXavJqqMvfp+/vlnGAyGKj8XcLOFKSAgAC+99BKeeeYZq5+ZM2fCw8PDbveYI3Xe/j5v3rzZcul7ZUJCQhASEoKUlBR8/vnnGDlyJOrUuXW+VlxcjBs3blg9Jjg4GC4uLpb33x7z52zm4eGBtm3bWj3mbi6fN2vTpg2WL1+OhQsXomfPnhVuN3jwYOTl5WHTpk2WZTdu3MC7774LDw8PS1dsVZjH61THrOBjxozBpUuX8OKLL+LKlSs2rXNV9dprr+H69etYtmwZAMf3T+Dm72mvC7RNmzYAgIyMDMsyo9GINWvW3FOt9jiy/5P8sEWIZOnll19GSUkJnnzySQQGBqKsrAw//vgjNm3ahNatW1sGQ7Zp0wYJCQmYPXs2Tp48iWHDhqFBgwbIzc3F1q1b8cILL2DmzJkIDAxEmzZtMHPmTJw9exYNGzbE559/bjOO4o8//sCAAQPw7LPPomPHjqhTpw62bt2K/Px8jBw5EsDNQcSzZ89GfHw8HnnkETz++OM4evQokpOT0aNHj7s6mDz22GPYsmULnnzySQwZMgS5ublYvXo1OnbsiCtXrlTpucwDkqdMmWJ3vUajwaBBg7B582asXLmywkusK6pzwYIFiIqKQp8+fZCdnY309HSrlrHKjB07FjNnzgQAm/fqu+++w+TJkzF8+HC0b98eN27cwPr166FWqy0Dqu3p2LEj+vfvj27dusHb2xu//PILPvvsM6vbX9zN5fPl3X7puz0vvPAC3n//fURGRuLAgQNo3bo1PvvsM/zwww9Yvny5ZSxUVXTr1g0AMGXKFAwaNAhqtdryt3ivQkND0alTJ2zevBn3338/unbtek/P17FjRwwePBgpKSmIi4tzeP8Ebv6emzZtwvTp09GjRw94eHhg6NChCAoKQu/evTF79mwUFBTA29sbGzdutAnMzuDI/k8yVJOXqBE5yzfffCOMHz9eCAwMFDw8PARXV1ehbdu2wssvvyzk5+fbbP/5558L/fr1E+rXry/Ur19fCAwMFGJiYoSjR49atjly5IgwcOBAwcPDQ2jcuLEwceJE4ddff7W6fPvixYtCTEyMEBgYKNSvX1/w9PQUevXqJXz66ac2r/nee+8JgYGBQt26dQUfHx8hOjpauHTpktU2ERERQlBQkM1jx40bZ3WpsMlkEt58802hVatWgkajEUJDQ4Wvv/7aZjtBqPzy+aVLlwoAhF27dlW4TWpqqgBA+PLLLwVBuHk5ur3LzyMiIoSIiAjLv69duybMmDFD8PX1Fdzd3YW+ffsKBoPBZjt7l8+bnT9/XlCr1UL79u1t1p04cUIYP3680KZNG8HNzU3w9vYWHnzwQeHbb7+12u72y+cTEhKEnj17Cl5eXoK7u7sQGBgoJCYmWk23cLeXz98Jbrt8XhAEIT8/X4iKihIaN24suLq6CsHBwTbvg7kWe5dp3/753rhxQ3j55ZeFJk2aCCqVynIZfFWe4/bL58tbsmSJAEB488037/i7llfR37UgCMKePXtsXt+R/fPKlSvC6NGjBS8vLwGA1d/98ePHhYEDBwoajUbw8fER5syZI+zcudPu5fP26nL0varK/k/yoRKEKoy6IyKqZhcvXoSvry/mzZt31/elIudZsWIFpk2bhpMnT9q9cpBI7jhGiIgkJTU1FUaj0eHLtKn6CIKADz74ABEREQxBVGtxjBARScJ3332HI0eOIDExEcOGDePtCkR09epVfPXVV9i9ezeys7Px5Zdfil0SUbVh1xgRSUL//v0tl8KnpaWhefPmYpekWCdPnoS/vz+8vLwwadIkJCYmil0SUbVhECIiIiLF4hghIiIiUiwGISIiIlIsDpauhMlkwrlz59CgQYNqm8qeiIiInEsQBFy+fBnNmjW74/3/GIQqce7cObRs2VLsMoiIiOgunDlzpsIbMgMMQpUyT3l/5swZNGzYUORqiIiIyBHFxcVo2bJlpbeuYRCqhLk7rGHDhgxCREREMlPZsBYOliYiIiLFYhAiIiIixWIQIiIiIsViECIiIiLFYhAiIiIixWIQIiIiIsViECIiIiLFYhAiIiIixWIQIiIiIsXizNJERApiNBqRlZWFgoICeHt7IyQkBGq1WuyyiETDIEREpBAZGRlITk5GXl6eZZlWq8WkSZMQHh4uYmVE4mHXGBGRAmRkZECv1yMgIABJSUnYvn07kpKSEBAQAL1ej4yMDLFLJBKFShAEQewipKy4uBienp4oKiriTVeJSJaMRiN0Oh0CAgKQkJAAF5db58AmkwmxsbHIzc1FWloau8mo1nD0+M0WISKiWi4rKwt5eXnQ6XRWIQgAXFxcoNPpcP78eWRlZYlUIZF4GISIiGq5goICAIC/v7/d9ebl5u2IlIRBiIiolvP29gYA5Obm2l1vXm7ejkhJGISIiGq5kJAQaLVapKenw2QyWa0zmUxIT0+Hr68vQkJCRKqQSDwMQkREtZxarcakSZNgMBgQGxuLnJwclJSUICcnB7GxsTAYDIiOjuZAaVIkXjVWCV41RkS1hb15hHx9fREdHc15hKjWcfT4zSBUCQYhIqpNOLM0KYWjx2/OLE1EpCBqtRqhoaFil0EkGRwjRERERIrFIERERESKxSBEREREisUgRERERIrFIERERESKxSBEREREisUgRERERIrFIERERESKxSBEREREisUgRERERIrFIERERESKxSBEREREisUgRERERIrFIERERESKxSBEREREisUgRERERIrFIERERESKxSBEREREisUgRERERIrFIERERESKxSBEREREisUgRERERIoluyCUlJSE1q1bw83NDb169cK+ffsq3Hbt2rV44IEH0KhRIzRq1AgDBw684/ZERESkLLIKQps2bcL06dOh1+uRmZmJzp07Y9CgQbhw4YLd7ffs2YNRo0Zh9+7dMBgMaNmyJR5++GGcPXu2hisnIiIiKVIJgiCIXYSjevXqhR49euC9994DAJhMJrRs2RIvv/wyZs2aVenjjUYjGjVqhPfeew9jx4516DWLi4vh6emJoqIiNGzY8J7qJyIioprh6PFbNi1CZWVlOHDgAAYOHGhZ5uLigoEDB8JgMDj0HCUlJbh+/Tq8vb0r3Ka0tBTFxcVWP0RERFQ7ySYIXbx4EUajET4+PlbLfXx8kJeX59BzvP7662jWrJlVmLrdwoUL4enpaflp2bLlPdVNRERE0iWbIHSvFi1ahI0bN2Lr1q1wc3OrcLvZs2ejqKjI8nPmzJkarJKIiIhqUh2xC3BU48aNoVarkZ+fb7U8Pz8fWq32jo99++23sWjRInz77bcICQm547YajQYajeae6yUiIiLpk02LkKurK7p164Zdu3ZZlplMJuzatQthYWEVPm7JkiV444038J///Afdu3eviVKJiIhIJmTTIgQA06dPx7hx49C9e3f07NkTy5cvx9WrVxEVFQUAGDt2LJo3b46FCxcCABYvXox58+Zhw4YNaN26tWUskYeHBzw8PET7PYiIiEgaZBWERowYgb/++gvz5s1DXl4eunTpgv/85z+WAdSnT5+Gi8utRq5Vq1ahrKwMzzzzjNXz6PV6zJ8/vyZLJyczGo3IyspCQUEBvL29ERISArVaLXZZREQkM7KaR0gMnEdIejIyMpCcnGx1taBWq8WkSZMQHh4uYmVERCQVtW4eISLgZgjS6/UICAhAUlIStm/fjqSkJAQEBECv1yMjI0PsEomISEbYIlQJtghJh9FohE6nQ0BAABISEqy6QU0mE2JjY5Gbm4u0tDR2kxERKRxbhKjWycrKQl5eHnQ6nVUIAm7OMq7T6XD+/HlkZWWJVCEREckNgxDJRkFBAQDA39/f7nrzcvN2RERElWEQItkw3yMuNzfX7nrz8jvdS46IiKg8BiGSjZCQEGi1WqSnp8NkMlmtM5lMSE9Ph6+vb6WzhxMREZkxCJFsqNVqTJo0CQaDAbGxscjJyUFJSQlycnIQGxsLg8GA6OhoDpQmIiKH8aqxSvCqMemxN4+Qr68voqOjOY8QEREBcPz4zSBUCQYhaeLM0kREdCeOHr9ldYsNIjO1Wo3Q0FCxyyAiIpnjGCEiIiJSLAYhIiIiUiwGISIiIlIsBiEiIiJSLAYhIiIiUiwGISIiIlIsBiEiIiJSLAYhIiIiUiwGISIiIlIsBiEiIiJSLAYhIiIiUiwGISIiIlIsBiEiIiJSLAYhIiIiUiwGISIiIlIsBiEiIiJSLAYhIiIiUiwGISIiIlIsBiEiIiJSLAYhIiIiUiwGISIiIlIsBiEiIiJSLAYhIiIiUiwGISIiIlIsBiEiIiJSLAYhIiIiUiwGISIiIlIsBiEiIiJSrDpiF0BERETVw2g0IisrCwUFBfD29kZISAjUarXYZUkKgxAREVEtlJGRgeTkZOTl5VmWabVaTJo0CeHh4SJWJi3sGiMiIqplMjIyoNfrERAQgKSkJGzfvh1JSUkICAiAXq9HRkaG2CVKhkoQBEHsIqSsuLgYnp6eKCoqQsOGDcUuh/4/NvcSEdlnNBqh0+kQEBCAhIQEuLjcavMwmUyIjY1Fbm4u0tLSavX3pqPHb3aNkeywuZekigGdpCArKwt5eXmIi4uzCkEA4OLiAp1Oh5iYGGRlZSE0NFSkKqWDQYhkxdzcGxYWhri4OPj7+yM3Nxfp6enQ6/WIj49nGCJRMKCTVBQUFAAA/P397a43Lzdvp3QcI0SyYTQakZycjLCwMCQkJCAoKAj16tVDUFAQEhISEBYWhlWrVsFoNIpdKikMx2OQlHh7ewMAcnNz7a43Lzdvp3QMQiQb5uZenU5XYXPv+fPnkZWVJVKFpEQM6CQ1ISEh0Gq1SE9Ph8lkslpnMpmQnp4OX19fhISEiFShtDAIkWyUb+41Go04ePAgdu3ahYMHD8JoNLK5l0TBgE5So1arMWnSJBgMBsTGxiInJwclJSXIyclBbGwsDAYDoqOjOX7t/+MYIZINczPu1q1bsW3bNpuxGEOHDrXajqgmcDwGSVF4eDji4+ORnJyMmJgYy3JfX1+OpbwNgxDJRkhICLy8vLB27VqbwdJpaWlYu3YtvLy82NxLNar8eIygoCCb9RyPQWIJDw9H3759eSVjJRiEqFZRqVRilyA7vOT73pQfj2FvzhaOxyAxqdVqXiJfCQYhko2srCwUFhZi4sSJ2LZtm01z74QJE5CSksK5MaqAl3zfO/N4DL1ej9jYWOh0OqtpHQwGA+Lj4yUTLhl8iawxCJFsmMdYPPnkkxg5cqTNl3lpaSlSUlI4FsNBnJPJeeQyHoPBl8gWgxDJxu1jMW5v9eFYDMfdfsm3uTvHfMl3bGwsVq1ahb59+7K1wEFSH4/B4EtkHy+fJ9ng3BjOw0u+q4d5PMaAAQMQGhoqmRDEuY6IKsYgRLLBuTGch5d8KwuDL1HF2DVGsiKXsRhSx0u+lYXBl6hiDEIkO1IfiyEHvORbWRh8iSrGrjGSJamOxZALdjMqC8fXEVVMJQiCIHYRUlZcXAxPT08UFRWhYcOGYpdD5FT2Lqf29fVFdHQ0uxlrmfJXjVU01xE/c6pNHD1+MwhVgkGIajtOsKccDL6kJAxCTsIgRES1CYMvKYWjx28OliYiUhDee4rIGgdLExERkWIxCBEREZFiMQgRERGRYjEIERERkWJxsDQREdFd4BV4tQODEBFJHg84JDX25mTSarWYNGkS52SSGQYhIpI0HnBIasrP0h0XF2c1S7der+cs3TIjuzFCSUlJaN26Ndzc3NCrVy/s27evwm1zcnLw9NNPo3Xr1lCpVFi+fHnNFUpE98x8wAkICEBSUhK2b9+OpKQkBAQEQK/XIyMjQ+wSSWGMRiOSk5MRFhaGhIQEBAUFoV69eggKCkJCQgLCwsKwatUqGI1GsUslB8kqCG3atAnTp0+HXq9HZmYmOnfujEGDBuHChQt2ty8pKUFAQAAWLVoErVZbw9US0b3gAYekKCsrC3l5edDpdHBxsT6Euri4QKfT4fz588jKyhKpQqoqWQWhZcuWYeLEiYiKikLHjh2xevVq1KtXDx9++KHd7Xv06IG33noLI0eOhEajqeFqiehe8IBDUlRQUAAA8Pf3t7vevNy8HUmfbIJQWVkZDhw4gIEDB1qWubi4YODAgTAYDE57ndLSUhQXF1v9EFHN4wGHpMjb2xsAkJuba3e9ebl5O5I+2QShixcvwmg0wsfHx2q5j4+P1SDKe7Vw4UJ4enpaflq2bOm05yYix/GAQ1IUEhICrVaL9PR0mEwmq3Umkwnp6enw9fVFSEiISBVSVckmCNWU2bNno6ioyPJz5swZsUsiUiQecEiK1Go1Jk2aBIPBgNjYWOTk5KCkpAQ5OTmIjY2FwWBAdHQ0p3eQEdlcPt+4cWOo1Wrk5+dbLc/Pz3fqQGiNRsPxREQSYD7g6PV6xMbGQqfTWV2mbDAYEB8fzwMO1bjw8HDEx8cjOTkZMTExluW+vr68dF6GZBOEXF1d0a1bN+zatQvDhg0DcPOscNeuXZg8ebK4xdUynLxOWaT8efOAQ1IVHh6Ovn37SnbfIcfJJggBwPTp0zFu3Dh0794dPXv2xPLly3H16lVERUUBAMaOHYvmzZtj4cKFAG4OsD5y5Ijl/8+ePYtDhw7Bw8MDbdu2Fe33kDJOXqcscvi8ecAhqVKr1QgNDRW7DLpHKkEQBLGLqIr33nsPb731FvLy8tClSxesXLkSvXr1AgD0798frVu3RmpqKgDg5MmTdq84iYiIwJ49exx6veLiYnh6eqKoqAgNGzZ01q8hSeVnS62oG0IqB0e6d/y8iag2c/T4LbsgVNOUEoSMRiN0Oh0CAgKQkJBgNW+LyWRCbGwscnNzkZaWxjPxWoCfNxHVdo4ev3nVGAHg5HVKw8+biKTCaDTi4MGD2LVrFw4ePFjjs8XLaowQVR9OXqcs/LyJSAqkME6RLUIEgJPXKQ0/byISm1RuqswgRACsJ6+7fv26VTPl9evXOXldLcPJCquH2E38RHIhpZsqs2uMANyavG7evHl47LHHUFpaalmn0WhQWlqKBQsWcOBsLcHJCp1PCk38RHJhHqcYFxcHQRBw8OBBq+kxdDodYmJikJWVVe1TFDAIkRWVSlWl5SRfnKzQecpPRRAXF2cVKvV6Pd9PEo1UJ0w1jz88d+4c3njjDZsTiOeff95qu+rEy+crocTL5+Pj43H48GHLjtOpUyfo9XpJXU4t1Z1bjvhe3htORUBSJeVWyoMHD2LatGkAgD59+ti0Sv/4448AgHfeeeeuW4QcPX7fVYvQrl27sGvXLly4cMFmfMGHH354N0+pGFI96JRvpqzocuqaaqasjJR3bjni7Lj3Rk77DimH1Fspg4KCoFar0bBhQ+j1ehw5cgQGgwHe3t7Q6/UYOXIkiouLERQUVO21VDkIxcfHY8GCBejevTt8fX3ZZVIFUj6AS6mZ8k6kvnOT8pSfisDeiY7UpiKQ6slYeXKoUcpuH4hsDujmgcixsbFYtWoV+vbtK9r7mpOTA6PRiEuXLuHxxx+3Oy7VvJ3kxgitXr0aqampGDNmTHXUU2tJ/QBuvkw6MTERffr0sakxMTHRajsxyGHnvh2/0Gs/8z6xdetWbNu2zeYkYujQoVbbiUnKJ2NmcqhR6uTQSunoiUFNnEBUOQiVlZWhT58+1VFLrSWHA3j5ZsoFCxagTp06luULFizA8OHDa6yZsiJy2LnL4xe6MoSEhMDLywtr165F7969MWLECLi5ueHatWv4+eefsXbtWnh5eYk+FYHUT8bkUqMcyGHCVC8vLwBAcHAwli1bZjMudfr06cjOzrZsV52qPI/QhAkTsGHDhuqopdaSw+0MzM2UhYWFmDdvHnJyclBSUoKcnBzMmzcPhYWFMBqNyMnJEa1GOezcZlKZKIxqVmZmJlasWIHFixdjxYoVyMzMBCD+VZdSmrNFzjXKBSdMrZoqtwhdu3YNa9aswbfffouQkBDUrVvXav2yZcucVlxtIYcDuPm158yZgw8++MDmcuo5c+YgMTFR1BrL79z2WqaksnOX/0I3X4FnHgQYHx8PvV4vegug3Ei5izErKwuFhYUAbAOP+d+XLl0StaVSDq2pcqhRLspPmGrvSkYpTJhq3meys7MrnLuu/HbVqcpBKCsrC126dAEAHD582Gqd2Gc9UiWHA7j5tZs1a4b09HSbg87vv/8ueo1y2LmBW1/oQ4cOxZgxY+yOGfnxxx/5he4gqXcxXrx4EQDQq1cvJCQk2DTxx8bG4ueff7ZsJwY5nYzJZdA5IN2ALocJUx09ltTEMadKQchoNCI+Ph7BwcFo1KhRddVU68jhAH57jeUP0FKpUQ47N3DrizolJcXuWIeUlBSr7ahi5i5G89gb85nivn37JDNmxHzG+sADD6Bu3bo24bZfv374+eefa+TMtiJyOhmTw6Bz4ObfZlJSEvLz8y3LfHx8EBMTI/rfJCD9CVPLj0vduHEjjhw5YgmUHTt2rNHL56s0RkitVuPhhx8WdYeWI/MB3GAwIDY21mr8TWxsLAwGA6Kjo0U9gMuhRuDWzn3ixAnExMRg8ODBiImJQW5uriR2buDWIMBOnTohPj4eZWVlMBgMKCsrQ3x8PDp16mS1Hdln7mJs3749cnNzsWLFCixZsgQrVqxAbm4u2rdvL4kxI+bP8f/+7//s3rft+++/t9pODHK4t1z5Qef+/v5WY+v8/f0lM+gcuBmCzGMnyzOPsZTKGMDw8HCkp6fjnXfeQVxcHN555x2kpaVJ4nuy/LjU+Ph4uLq6IiwsDK6uroiPj6/RcalV7hrr1KkTTpw4UWETK9kn9XQOyKNG4Gadffv2lWSTdHlFRUV2u8ZcXV1FrEo+zF2M+fn5dluEfvrpJwiCIHoXY+PGjQEA+/bts9tSuW/fPqvtxCCX1tTKSGH4hdFotIyF7dq1K5577jnLe5mWlgaDwYBly5ZJZgygVCdMldK41CoHoYSEBMycORNvvPEGunXrhvr161utr823obhXcjiAy6FGQLo7N3Crq+T06dNo1KgRZs6cibCwMBgMBnzwwQeWYFSTLavXrl3D6dOn7/l5/Pz84Obm5oSKKmceU9O2bVvk5ubCYDBY1mm1WrRt2xbHjh0TdewNcKu1xdPT09JSaebr64v27dujuLhY9JYMqZ/omAedT5w4Edu2bbOpccKECUhJSRE9+B46dAiFhYUIDg5GYmKi1XQoiYmJmDp1KrKzs3Ho0CF069ZNtDqlTkrjUqschAYPHgwAePzxx63SuSAIUKlUojdTS52UD+BmUqnRWQdvoGYP4OYuED8/P5SWluLtt9+2rNNqtfDz88Pp06drtKvk9OnTeOGFF+75edasWYP27ds7oaLKmYPisWPH7E7yab4Xkdhd9eVbWypquZJKa4uUT3TMZ/5PPvkkRo4caVNjaWkpUlJSRB9bd+jQIQBAVFSU3avbIiMjMWPGDAahSkhpXGqVg9Du3burow4iG846eAM1ewA38/T0rHCisJrm5+eHNWvWVLj+1KlTSExMxNy5c9GqVas7Pk9NMbcue3l52b0X0YgRI1BYWCiJVujyrS3lW66k0tpSnlROdG5XfkB3YGCgzXopDOguT0r3K5dji6+UumurHIQiIiKqow4iG846eJufq6aUnx9Dr9dDp9MhLCwMubm50Ov1yM7OttquJri5uTkUBFu1alXjgbEixcXFAG6+T3e6F5F5O7FJubVFDswtBCtXrkRhYaHN1VheXl6iD+gGgC5dumD9+vVITU1FaGiozVXAqamplu1qihxbfAHpdNdWOQhVNhpeSmc+JG9yPHgDt85YKxvrIJUzW6kq33V4+9l3+X9L6eo7qba2yIFarUb//v2xceNGNGrUCDNmzLCMrfvwww9x9OhRjBw5UvRg2aVLF3h5eSE7Oxtz5861GSydnZ2NRo0a1WgQkmOLr5kUTiCqHIT69+9vs6z8WCGOESKlM5/Z5uTkYP369TZdY3q9XhJntlJXPih27doVvXr1srQE/fzzz/jpp59stiP5MhqN2LNnDzp06ICioiIsXbrUss7X1xcdOnTA3r17MXHiRNGnGpk+fTr0ej0yMzOtukI1Gg1UKhWmTZtWozXK4aSxsu67+vXrWy6+On78+B2fy9ldeFUOQpcuXbL69/Xr13Hw4EHExcVZ7lBO0ifHPmW5KN/3ba9rTC6XKkuFn58fcnNzLcEHsB50TrVD+VtsBAYG2r2KSCq32CjfpVN+egxvb29ER0ezZ8QOKY/5rHIQ8vT0tFn20EMPwdXVFdOnT8eBAwecUhhVL7n2KcuFVPq+5cw8hurMmTPo3bs3Ro4caXM1VvntSN7K32LDXhej1G6xER4ejt69e+PLL7/EuXPn0KxZMzzxxBOcJ6wCUh7zWeUgVBEfHx8cPXrUWU9H1UzOfcpScqeWNa1Wi/nz5+PYsWMoKiqCp6cn2rVrBxcXF/zxxx8227N1zZq5y2vChAnYtm2bzdVYEyZMwNq1a2u0a0yuUzrIgRxuA1KevXvgff7555K5B57USLn77q5uulqeIAg4f/48Fi1aVKODw+jeSPmPUk6k3Nwrd1Ica8XPu/rI4Z6MZuZ74Nm7l6BU7oFHjqtyEOrSpQtUKpXNVRy9e/fGhx9+6LTCiOSgspY1gK1rd0uKY634eVcfKc0rcyfme+CFhYVZBbagoCAkJCQgNjYWq1atkswtNqhyVQ5C5uZJMxcXFzRp0oRNvKRIjrasAWxdq4y9bietVosXX3wRmzdvthpr1bhxY7z44ovQarU12s3Iz7t6yWFsXflB3fZmltbpdJIZ1E2OqXIQ2rt3r2UK+fLKysqwceNGjB071mnFyRHHEBDdnap0O128eBGrV6+ucD27neRLCvPK3En5Qd32SG1QN1WuykEoKioKjzzyCJo2bWq1/PLly4iKilJ8EOIYAqK7I+WrSuRGDtNjSHleGTN7NZaUlAC4OU4oICDA5jHmWktKSqxaK3liK11VDkLmm6ve7n//+5/dS+uVhmMIiO4OB/A7jxymx5DDSeOdaly0aNEdH1t+QkiAJ7ZS5nAQCg0NhUqlgkqlwoABA1Cnzq2HGo1G5Obm4pFHHqmWIuWEYwiISGxymB5DDi2AFdWYmZmJ999/H8HBwQgNDcVHH32EcePG4eDBg8jOzsaLL76Irl271kiNdO8cDkLDhg0DABw6dAiDBg2Ch4eHZZ2rqytat26Np59+2ukFEhFR1cihdU3ONbZv3x7NmjVDcnIyPvroIwDARx99JKlB3eQ4h4OQXq8HALRu3RojRoxgXycRESmWeVD39u3bsXTpUsyYMQODBw+WzKBucpxL5ZtYGzduHK5du4aUlBTMnj3bMjI+MzMTZ8+edXqBREREUqRWq9GhQwcAQIcOHRiCZOquZpYeOHAgPD09cfLkSUycOBHe3t7YsmULTp8+jY8//rg66iQiIiJyuiq3CE2bNg2RkZE4duyYVffY4MGDkZGR4dTiiIiIiKpTlVuEfvnlF7uj6Js3b2518zkiIiIiqatyi5BGo0FxcbHN8j/++ANNmjRxSlFERERENaHKQejxxx/HggULcP36dQCASqXC6dOn8frrr/PyeSIiIpKVKgehpUuX4sqVK2jatCn++ecfREREoG3btvDw8EBiYmJ11EhERERULao8RsjT0xM7d+7E999/j6ysLFy5cgVdu3bFwIEDq6M+IiIiompT5SBk1q9fP/Tr18/y78zMTMybNw9ff/21UwojIiIiqm5V6hrbsWMHZs6ciTlz5uDEiRMAgN9//x3Dhg1Djx49YDKZqqVIIiIiourgcIvQBx98YJk88dKlS0hJScGyZcvw8ssvY8SIETh8+DDuv//+6qyViIiIyKkcbhFasWIFFi9ejIsXL+LTTz/FxYsXkZycjOzsbKxevZohiIiIiGTH4SB0/PhxDB8+HADw1FNPoU6dOnjrrbfQokWLaiuOiIiIqDo5HIT++ecf1KtXD8DNuYM0Gg18fX2rrTAiIiKi6lalq8ZSUlLg4eEBALhx4wZSU1PRuHFjq22mTJnivOqIiIiIqpHDQcjPzw9r1661/Fur1WL9+vVW26hUKgYhIiIikg2Hg9DJkyersQwiIiKimlflW2wQERER1RYMQkRERKRYDEJERESkWHd9rzEiko78/HwUFRXd9eNPnTpl9d+74enpCR8fn7t+vFTwvSRSFgYhIpnLz8/Hc2PG4npZ6T0/V2Ji4l0/tq6rBmnrP5b1AZzvJUkRw3n1qnIQioiIwPPPP4/hw4fD3d29OmoioiooKirC9bJS/BMQAZObpyg1uFwrAk7sRVFRkay/LPlektQwnFe/Kgeh0NBQzJw5Ey+//DKeffZZPP/88+jdu3d11EZEVWBy84SpfuPKNxTRvZzZOuOsFnDszFYO7yUpg5zCuVz279tVOQgtX74cb7/9Nr766it89NFHCA8PR9u2bTF+/HiMGTOmVqZFqj5y3XGo6px1ZnsvZ7VA7T6zpdpL6uFczvv3XY0RqlOnDp566ik89dRTuHDhAtasWYO4uDjMmTMHgwcPxpQpU/Cvf/3rbp5aFthf6xxy2XH4eTuHnM5siahq5Lx/39Ng6X379mHdunXYuHEjmjZtisjISJw9exaPPfYYJk2ahLfffvtenl6S5NJfK4eDtxx2HLl83nIi9TNbIrp7cty/qxyELly4gPXr12PdunU4duwYhg4dik8++QSDBg2CSqUCAERGRuKRRx6plUGIB2/HOXrwlvKOI4fPm5RHDic6gDy6vuXyXlL1qXIQatGiBdq0aYPx48cjMjISTZo0sdkmJCQEPXr0cEqBUsWD953VtoO3lD9vUha5nOjIoetbLu8lVa8qB6Fdu3bhgQceuOM2DRs2xO7du++6KHIOHryJah+5nOjIoU451EjVr8pBqLIQRERE1U8uJzpyqFMONVL1cSgIhYaGWsb/VCYzM/OeCiIiIiKqKQ4FoWHDhlVzGUREREQ1z6EgpNfrq7sOIiIiohrnInYBVZWUlITWrVvDzc0NvXr1wr59++64/ebNmxEYGAg3NzcEBwdj+/btNVQpERERSZ1DLULe3t74448/0LhxYzRq1OiO44UKCgqcVtztNm3ahOnTp2P16tXo1asXli9fjkGDBuHo0aNo2rSpzfY//vgjRo0ahYULF+Kxxx7Dhg0bMGzYMGRmZqJTp07VVicRyZvLP4WKfG0iJXIoCL3zzjto0KABgJv3GhPLsmXLMHHiRERFRQEAVq9ejX//+9/48MMPMWvWLJvtV6xYgUceeQSvvvoqAOCNN97Azp078d5772H16tX3VAu/KIlqL/fcDLFLIJIlOR4bHQpC48aNs/v/NamsrAwHDhzA7NmzLctcXFwwcOBAGAwGu48xGAyYPn261bJBgwbhiy++qPB1SktLUVp6a3Kt4uJiu9vxi5Ko9vrHPxwmdy9RXtvln0J+v5ANuQQMOf7t3tO9xq5du4aysjKrZQ0bNryngipy8eJFGI1GmwmnfHx88Pvvv9t9TF5ent3t8/LyKnydhQsXIj4+vtJ6+EWpLHL4EpJDjVXd1tkcfW2Tu5fk55WRw/tIziOX73w5HhurHISuXr2K119/HZ9++in+/vtvm/VGo7HKRUjJ7NmzrVqRiouL0bJlS5vt5PBFKRdy+EKXw5eQHGoE5FOn1PF9dB45fAfJJWDI8dhY5SD02muvYffu3Vi1ahXGjBmDpKQknD17Fu+//z4WLVpUHTUCABo3bgy1Wo38/Hyr5fn5+dBqtXYfo9Vqq7Q9AGg0Gmg0mnsvWALksHMD8vhCl8OXkBxqBORTp9TxfXQeOfwucgwYclHlILRt2zZ8/PHH6N+/P6KiovDAAw+gbdu2aNWqFdLT06HT6aqjTri6uqJbt27YtWuXZYJHk8mEXbt2YfLkyXYfExYWhl27duGVV16xLNu5cyfCwsKqpUapkcPODcjjC10OX0JyqBGQT51Sx/fReeTwHUTVp8pBqKCgAAEBAQBujgcyXy7fr18/REdHO7e620yfPh3jxo1D9+7d0bNnTyxfvhxXr161XEU2duxYNG/eHAsXLgQATJ06FREREVi6dCmGDBmCjRs34pdffsGaNWuqtU6pkMvOzS90otpLDi3T/A5StioHoYCAAOTm5sLPzw+BgYH49NNP0bNnT2zbtg1eXl7VUOItI0aMwF9//YV58+YhLy8PXbp0wX/+8x/LgOjTp0/DxeXWHJF9+vTBhg0bEBsbizlz5qBdu3b44osvFDOHEHduIhIbWztI6qochKKiovDrr78iIiICs2bNwtChQ/Hee+/h+vXrWLZsWXXUaGXy5MkVdoXt2bPHZtnw4cMxfPjwaq6KiIjskUvLNClXlYPQtGnTLP8/cOBA/P777zhw4ADatm2LkJAQpxYnZS7XihT52kREVcGWaZK6e5pHCABatWqFVq1aOaMWWfD09ERdVw1wYq+oddR11cDT01PUGojuBk8iiEhKqhSETCYTUlNTsWXLFpw8eRIqlQr+/v545plnMGbMmDveg6y28PHxQdr6j1FUdPdfqKdOnUJiYiLmzp171yHS09PTZrJIIimT00kEwxqRcjgchARBwOOPP47t27ejc+fOCA4OhiAI+O233xAZGYktW7bc8dYVtYmPj49TQkirVq3Qvn17J1REJH33ehLhjBMI4M4nEXIKa0RSJMeTCIeDUGpqKjIyMrBr1y48+OCDVuu+++47DBs2DB9//DHGjh17V4UQUe3njJOI6jyBkFOLrxwPOFLF9/LeyfkkwuEg9Mknn2DOnDk2IQgA/vWvf2HWrFlIT09nECIiWZN6i6+cDzhSw/fSeeTQ4lsRh4NQVlYWlixZUuH6Rx99FCtXrqzSixPJBc8YSSrk1GoFSHvfkdt7KXVSb/GtiMNBqKCg4I6/oI+PDy5duuSUooikgmeMJEVSb7UC5LPvyOG9BKQdKOXO4SBkNBpRp07Fm6vVaty4ccMpRRFJhZzOGPlFSVIi564SKZFLoJSzKl01FhkZWeGd2UtLS51WFCmL1A/gUj9j5BclSZVcu0qkRE4nY3LlcBAaN25cpdtwoLS0SD1g8ADuHPyiJKrdpH4yJncOB6F169ZVZx3kRHIJGGw6dx5+URIR3Z17vsUGSY+cWgjYdE5ERGJiEKql2EJARERUORexCyAiIiISC4MQERERKRaDEBERESkWgxAREREpFoMQERERKRaDEBERESkWgxAREREpFoMQERERKRaDEBERESkWgxAREREpFoMQERERKRaDEBERESkWgxAREREpFoMQERERKRaDUA0zGo04evQoAODo0aMwGo0iV0RERKRcDEI1KCMjAzqdDkuXLgUALF26FDqdDhkZGSJXRkREpEx1xC6gtrl27RpOnz5tszwzMxPvv/8+goOD8cgjjyA1NRWRkZHIzMyEXq/Hiy++iK5du1o9xs/PD25ubjVVOhERkeIwCDnZ6dOn8cILL1S4PisrC1lZWQCA1NRUy/LVq1fbbLtmzRq0b9/e6TUSyc3tXcpt2rSBWq2u8ToqOtEp79SpU1b/rQhPdIikgUHIyfz8/LBmzRqrZUePHsXSpUsxa9YsBAQE2Dzm+PHjWLx4MWbMmIEOHTpYPReRUtypNXXz5s34+++/AdzsUk5NTcXw4cNtWlHNqitkVHaiU15iYuId1/NEh0gaGISczM3NzebL7cyZMwCA8PBwaDQaZGVloaCgAN7e3ggJCUGLFi2wePFi1KtXj1+MpFhVCRl///233VZUs+oKGfZOdO7luYhIfAxCNcDb2xsAsHXrVmzbtg15eXmWdVqtFkOHDrXajkiJbg8ZJpMJc+fORfPmzfHSSy/h+PHjKCoqgqenJ9q0aYPVq1fj3LlzSEhIgIuLi81zVQd7JzqkXFLpsqV7wyBUA0JCQuDl5YW1a9ciLCwMcXFx8Pf3R25uLtLS0rB27Vp4eXkhJCRE7FKJRHN7yDh48CD+/vtvPPXUU1iwYIHNCcRjjz2GlJQU/PPPPwgNDRWjZFKwjIwMJCcnW/4uly5divT0dEyaNAnh4eEiV0dVwcvnJUKlUoldApGkFBQUAADWrl0Lf39/TJ06Fa+99hqmTp0Kf39/pKSkWG1HVFMyMjKg1+sREBCAWbNmAYBlDKher+eUKFUk9vx6bBGqAVlZWSgsLMTEiROxbds2xMTEWNb5+vpiwoQJSElJQVZWVo2d2VZ29QuvfCGxeXl5Abj5N5abmwuDwWBZp9Vq4efnh9OnT1u2o1u4fzuHvffRZDJhxYoVCA4OxtixYy1jQNVqNcaOHYsrV65g5cqVaNq0qVWXrdLfy4pIoWWNQagGmM9Yn3zySYwcOdJmsHRpaSlSUlJq9MzW0YGpvPKFxHb69Gm4urpaLSsoKEBZWZlIFUkf92/nuNP7+Pfff+Oll16y/Pv297L8OoDvpT3mlrWwsDBERkZi0aJFmDVrlmV5fHx8jYQhBqEaYB4EnZubi6CgIJtWn9zcXKvtaoKzrn7hlS9UXcqfGLi7u2PYsGFo1qwZzp07hx07dliCkJS6xoxGo82JjhiDZ+Wwfzur1QqovtYWe+/jvn37kJKSgpUrV9p9zWvXrmHKlCmYMGECevbsafVcSnb75323LWuA8z9vBqEaEBISAq1Wi/T0dJsrXEwmE9LT0+Hr61ujg6V59QtJnTngeHp64sqVK/j0008t69RqNTw9PVFUVCSZIHR7Ez9wswtPjMGzcti/ndVqBVRfa4u99/Hq1asAbv4N2nvNnJwcAEBQUJDkP4OaVNHnXdWWNcD5nzeDUA1Qq9WYNGkS9Ho9YmNjodPpLFeNpaenw2AwID4+npddEpVTXFwMACgqKkLv3r3Rq1cvuLm54dq1a/j555/x008/WW0npvJN/OWvCk1PT6/RJn45keucTFI8sZWD2z/vu21ZMz+XMzEI1ZDw8HDEx8cjOTnZZrA0vySJ7kylUqF9+/aWgLFv3z6xS7IwGo1ITk5GWFgY4uPjcfjwYRgMBnh7eyM+Ph56vR6rVq1C3759ebJTjhxarewpf2I7d+5c9OzZExqNBqWlpdi3bx9++uknntjacfvnLaWWNQahGhQeHo6+fftKYgwBKYscryJq2LAhAMDHxwcnTpywOoHQarXw8fFBfn6+ZTuxZGVlIS8vD0OHDsWYMWPsTpj6448/1uhVoXInlbFWFQkPD8eIESOwefNmq6sZ1Wo1RowYwRNbB0ipZY1BqIap1Wp+GVKNk+NVROaLB/Lz89G7d2+MHDnScuZdvmtM7BnZzWOUUlJS7HaNcb6jqpHSWKuKZGRkYNOmTejduzd69uxp6bLdt28fNm3ahI4dO9ZorXI80ZHSkBEGISIFkMNVRLdr3Lix5f8PHjxoCT4AoNFo7G4nBvM8Rp06dbI6sw0KCkJCQgKmTp2K7OxsznfkADmMtSrfFXp7S8YTTzyB2NjYGu8KleOJDiCdISMMQkT3oLIzMUAaZ2NyHI9hbjr39PTEpUuXcOHCBcs6Ly8veHl5obi4mINSa4mKAoY5UIoRMOwxd4XGxcXZXNbt4uICnU6HmJiYGu0KleOJjpkUhowwCBHdg6rcMV1qZ2NSV77pvHfv3hg1apQkB6UWFhYCALKzs+028WdnZ1ttR/ZJMWDYY+7i9Pf3t7vevLwmu0LleKJTnthDRhiEiO6BXC8BlovyTeflB6VK6WpL8xilym6hI/ZYJqmTYsCw5/YJcm8nxgS5dG8YhIjugdzPxORACk3nd2LuwsvJycH69etx+PBhS52dOnWCXq/nvDIOkEvAkNLVTuQcvPs8EUmeuel8wIABCA0NlUwIAm514RkMBuj1eri6uiIsLAyurq7Q6/UwGAyIjo6WVM1SVD5gmEwmq3VSChjlP+/Y2Fjk5OSgpKQEOTk5iI2N5ectQypBEASxi5Cy4uJiy1T+Ys9XUlOkPoeH2R9//IEXXniBY2tIEuxd9u3r64vo6GhJdOHJQfmrxiq6nFoq7yU/b+lz9PjNIFQJpQUhOczhYcYgRFIjl5MIKZNTwODnLW2OHr85RogszGdjrq6uVssvXbokyhwecrg7NVF5Yl/9UhtIfUxYefy8awe2CFVCKS1CRqMRTz/9NAoLCxEWFobnnnvO0iydlpYGg8GARo0a4bPPPquxLyRzi48ziNVqxDNGIiJxsEWIquTQoUMoLCxEcHAwFixYYHXjyAULFmD69OnIzs7GoUOH0K1btxqpSe6Xpsulm5FhjYiUjEGIANwMQgDQrVs3uzeOfPjhh2s8CMn50nQ53CrAXKccwhoRUXXh5fNkJTU1FQEBAUhKSsL27duRlJSEgIAAfPzxx2KXZsVoNOLgwYPYtWsXDh48CKPRKHZJFrffKiAoKAj16tWz3CogLCwMq1atEr1mc1iz93nr9XpkZGSIWh8RUU1gECIAsMzN0aBBAyxYsMDq4L1gwQI0aNDAajsxZWRkYPTo0Zg2bRreeOMNTJs2DaNHj5bMgdt8qwCdTlfhrQLOnz+PrKwskSqUT1gjIqpuDEIEAJYD9uXLlxEXF2c1SVhcXBwuX75stZ1YMjIyMG/ePJv7NhUWFmLevHmSCENyuFWAHMIaEVFN4BghAmB9Q8jMzEyr+zppNBq729U0o9GIZcuWAQC6du1q98q2ZcuWiX53ajncKkAOYY2IqCawRYgAWN840svLy2pdo0aNMHHiRKvtxFD+yrbExESr7pzExEQEBwejsLDQMvBbLHK4VUD5sGaPFMIaEVFNYBAiANY3jkxLS8M777yDuLg4vPPOO1i/fj1ycnJEP3ibA05UVJTd7pzIyEir7cQih3sRySGsERHVBAYhAiCvG0fKYQ7Q8PBwxMfH48SJE4iJicHgwYMRExOD3NxcSVw6L4ewRkT3TspX2EoFZ5auhFJmljaT8n1+Dhw4gBkzZiA4OBgrVqywahUymUyYOnUqsrOzsXTp0hqb66gyUp+sUMqfNxHdG6XPE8abrjqJ0oIQIN2DtxRvA1IbSPXzJqK7V35SV51OZzWpq8FgkETLdHVjEHISJQYhKSt/Y9jS0lLLco1Gg7KyMkXs3EREd2I0GqHT6RAQEICEhASb1vPY2FjLCWRtPulx9PjNMUIkK+axN40aNbJa7u3tLckQxP55IqppnCesajiPEMlOeHg4evfujS+//BLnzp1Ds2bN8MQTT8DV1VXs0qwovX+eiMTBecKqRjYtQgUFBdDpdGjYsCG8vLzw/PPP48qVK3d8zJo1a9C/f380bNgQKpVK1MkAyXkyMjIwduxYJCUlYevWrUhKSsLYsWMlMau0Ge/jRURi4TxhVSObIKTT6ZCTk4OdO3fi66+/RkZGBl544YU7PqakpASPPPII5syZU0NVUnWTQ8DgfbyISEycJ6yKBBk4cuSIAEDYv3+/Zdk333wjqFQq4ezZs5U+fvfu3QIA4dKlS1V+7aKiIgGAUFRUVOXHknPduHFDGDFihDB79mzBaDRarTMajcLs2bOFkSNHCjdu3BCpwpsyMzOFiIgI4fDhw3bXHz58WIiIiBAyMzNruDIiUoq9e/cK/fv3F2bPni0cPnxYuHr1qnD48GFh9uzZQv/+/YW9e/eKXWK1c/T4LYsWIYPBAC8vL3Tv3t2ybODAgXBxccHPP//s1NcqLS1FcXGx1Q9Jg1wGALJ/nojEJvVJXaVEFoOl8/Ly0LRpU6tlderUgbe3t9VAVGdYuHAh4uPjnfqc5BxyCRhyuOkqEdV+4eHh6Nu3L+cJq4SoLUKzZs2CSqW648/vv/9eozXNnj0bRUVFlp8zZ87U6OtTxeQyAJD980QkFWq1GqGhoRgwYABCQ0MZguwQtUVoxowZlhtlViQgIABarRYXLlywWn7jxg0UFBRAq9U6tSaNRgONRuPU5yTnKB8w7E0SJpWAYb6Pl16vR2xsbIWzuvILiYhIfKIGoSZNmqBJkyaVbhcWFobCwkIcOHDAcg+p7777DiaTCb169aruMkki5BQwzP3zycnJiImJsSz39fVl/zwRkYTI5hYbjz76KPLz87F69Wpcv34dUVFR6N69OzZs2AAAOHv2LAYMGICPP/4YPXv2BHBzbFFeXh5++eUXTJw4ERkZGWjQoAH8/Pwc7j7hLTakR043CuV9vIiIxFHr7jVWUFCAyZMnY9u2bXBxccHTTz+NlStXwsPDAwBw8uRJ+Pv7Y/fu3ejfvz8AYP78+XYHPq9bt67SLjkzBiFpYsAgIqI7qXVBSCwMQkRERPLDm64SERERVYJBiIiIiBSLQYiIiIgUi0GIiIiIFItBiIiIiBSLQYiIiIgUi0GIiIiIFItBiIiIiBSLQYiIiIgUi0GIiIiIFItBiIiIiBSLQYiIiIgUi0GIiIiIFItBiIiIiBSLQYiIiIgUi0GIiIiIFItBiIiIiBSLQYiIiIgUi0GIiIiIFItBiIiIiBSLQYiIiIgUi0GIiIiIFItBiIiIiBSLQYiIiIgUi0GIiIiIFItBiIiIiBSLQYiIiIgUi0GIiIiIFItBiIiIiBSLQYiIiIgUi0GIiIiIFKuO2AUQERFR9TAajcjKykJBQQG8vb0REhICtVotdlmSwiBERERUC2VkZCA5ORl5eXmWZVqtFpMmTUJ4eLiIlUkLu8aIiIhqmYyMDOj1egQEBCApKQnbt29HUlISAgICoNfrkZGRIXaJkqESBEEQuwgpKy4uhqenJ4qKitCwYUOxyyEiIrojo9EInU6HgIAAJCQkwMXlVpuHyWRCbGwscnNzkZaWVqu7yRw9frNFiIiIqBbJyspCXl4edDqdVQgCABcXF+h0Opw/fx5ZWVkiVSgtDEJERES1SEFBAQDA39/f7nrzcvN2SscgREREVIt4e3sDAHJzc+2uNy83b6d0DEJERES1SEhICLRaLdLT02EymazWmUwmpKenw9fXFyEhISJVKC0MQkRERLWIWq3GpEmTYDAYEBsbi5ycHJSUlCAnJwexsbEwGAyIjo6u1QOlq4JXjVWCV40REZEc2ZtHyNfXF9HR0YqYR8jR4zeDUCUYhIiISK6UPLO0o8dvzixNRERUS6nVaoSGhopdhqRxjBAREREpFoMQERERKRaDEBERESkWgxAREREpFoMQERERKRavGiMiUhAlX05NZA+DEBGRQtibYE+r1WLSpEmKmGCPyB52jRERKUBGRgb0ej0CAgKQlJSE7du3IykpCQEBAdDr9cjIyBC7RCJRcGbpSnBmaSKSO6PRCJ1Oh4CAACQkJMDF5dY5sMlkQmxsLHJzc5GWlsZuslpGyV2hnFmaiIgAAFlZWcjLy0NcXJxVCAIAFxcX6HQ6xMTEICsri7MQ1yLsCnUMu8aIiGq5goICAIC/v7/d9ebl5u1I/tgV6jgGISKiWs7b2xsAkJuba3e9ebl5O5I3o9GI5ORkhIWFISEhAUFBQahXrx6CgoKQkJCAsLAwrFq1CkajUexSJYFBiIiolgsJCYFWq0V6ejpMJpPVOpPJhPT0dPj6+iIkJESkCsmZzF2hOp2uwq7Q8+fPIysrS6QKpYVBiIiollOr1Zg0aRIMBgNiY2ORk5ODkpIS5OTkIDY2FgaDAdHR0YoZRFvbsSu0ajhYmohIAcLDwxEfH4/k5GTExMRYlvv6+iI+Pp6DZ2uR8l2hQUFBNuvZFWqNQYiISCHCw8PRt29fxV5OrRTlu0LtTZfArlBr7BojIlIQtVqN0NBQDBgwAKGhoQxBtRC7QquGEypWghMqEhGRHNmbR8jX1xfR0dGK6Ap19PjNIFQJBiEiIpIrzizNmaWJiIgUy9wVShXjGCEiIiJSLAYhIiIiUiwGISIiIlIsBiEiIiJSLAYhIiIiUiwGISIiIlIsBiEiIiJSLAYhIiIiUiwGISIiIlIszixdCfMdSIqLi0WuhIiIiBxlPm5XdicxBqFKXL58GQDQsmVLkSshIiKiqrp8+TI8PT0rXM+brlbCZDLh3LlzaNCgAVQqlVOes7i4GC1btsSZM2ckeyNX1ug8cqiTNTqPHOpkjc4jhzqVWqMgCLh8+TKaNWsGF5eKRwKxRagSLi4uaNGiRbU8d8OGDSX7R2nGGp1HDnWyRueRQ52s0XnkUKcSa7xTS5AZB0sTERGRYjEIERERkWIxCIlAo9FAr9dDo9GIXUqFWKPzyKFO1ug8cqiTNTqPHOpkjXfGwdJERESkWGwRIiIiIsViECIiIiLFYhAiIiIixWIQIiIiIsViEKpBGRkZGDp0KJo1awaVSoUvvvhC7JJsLFy4ED169ECDBg3QtGlTDBs2DEePHhW7LCurVq1CSEiIZeKtsLAwfPPNN2KXdUeLFi2CSqXCK6+8InYpVubPnw+VSmX1ExgYKHZZNs6ePYvnnnsO9913H9zd3REcHIxffvlF7LIsWrdubfM+qlQqxMTEiF2ahdFoRFxcHPz9/eHu7o42bdrgjTfeqPQ+TGK4fPkyXnnlFbRq1Qru7u7o06cP9u/fL1o9lX13C4KAefPmwdfXF+7u7hg4cCCOHTsmuTq3bNmChx9+GPfddx9UKhUOHTokqRqvX7+O119/HcHBwahfvz6aNWuGsWPH4ty5c9VaE4NQDbp69So6d+6MpKQksUup0N69exETE4OffvoJO3fuxPXr1/Hwww/j6tWrYpdm0aJFCyxatAgHDhzAL7/8gn/961944oknkJOTI3Zpdu3fvx/vv/8+QkJCxC7FrqCgIJw/f97y8/3334tdkpVLly6hb9++qFu3Lr755hscOXIES5cuRaNGjcQuzWL//v1W7+HOnTsBAMOHDxe5slsWL16MVatW4b333sNvv/2GxYsXY8mSJXj33XfFLs3GhAkTsHPnTqxfvx7Z2dl4+OGHMXDgQJw9e1aUeir77l6yZAlWrlyJ1atX4+eff0b9+vUxaNAgXLt2TVJ1Xr16Ff369cPixYtrtK7ba6ioxpKSEmRmZiIuLg6ZmZnYsmULjh49iscff7x6ixJIFACErVu3il1GpS5cuCAAEPbu3St2KXfUqFEjISUlRewybFy+fFlo166dsHPnTiEiIkKYOnWq2CVZ0ev1QufOncUu445ef/11oV+/fmKXUSVTp04V2rRpI5hMJrFLsRgyZIgwfvx4q2VPPfWUoNPpRKrIvpKSEkGtVgtff/211fKuXbsKc+fOFamqW27/7jaZTIJWqxXeeusty7LCwkJBo9EIn3zyiQgV3nSnY0xubq4AQDh48GCN1nQ7R46D+/btEwAIp06dqrY62CJEd1RUVAQA8Pb2FrkS+4xGIzZu3IirV68iLCxM7HJsxMTEYMiQIRg4cKDYpVTo2LFjaNasGQICAqDT6XD69GmxS7Ly1VdfoXv37hg+fDiaNm2K0NBQrF27VuyyKlRWVoa0tDSMHz/eaTdqdoY+ffpg165d+OOPPwAAv/76K77//ns8+uijIldm7caNGzAajXBzc7Na7u7uLrnWSgDIzc1FXl6e1T7u6emJXr16wWAwiFhZ7VBUVASVSgUvL69qew3edJUqZDKZ8Morr6Bv377o1KmT2OVYyc7ORlhYGK5duwYPDw9s3boVHTt2FLssKxs3bkRmZqaoYxsq06tXL6SmpqJDhw44f/484uPj8cADD+Dw4cNo0KCB2OUBAE6cOIFVq1Zh+vTpmDNnDvbv348pU6bA1dUV48aNE7s8G1988QUKCwsRGRkpdilWZs2aheLiYgQGBkKtVsNoNCIxMRE6nU7s0qw0aNAAYWFheOONN3D//ffDx8cHn3zyCQwGA9q2bSt2eTby8vIAAD4+PlbLfXx8LOvo7ly7dg2vv/46Ro0aVa03i2UQogrFxMTg8OHDkjwL69ChAw4dOoSioiJ89tlnGDduHPbu3SuZMHTmzBlMnToVO3futDmzlZLyrQEhISHo1asXWrVqhU8//RTPP/+8iJXdYjKZ0L17d7z55psAgNDQUBw+fBirV6+WZBD64IMP8Oijj6JZs2Zil2Ll008/RXp6OjZs2ICgoCAcOnQIr7zyCpo1aya593H9+vUYP348mjdvDrVaja5du2LUqFE4cOCA2KVRDbl+/TqeffZZCIKAVatWVetrsWuM7Jo8eTK+/vpr7N69Gy1atBC7HBuurq5o27YtunXrhoULF6Jz585YsWKF2GVZHDhwABcuXEDXrl1Rp04d1KlTB3v37sXKlStRp04dGI1GsUu0y8vLC+3bt8eff/4pdikWvr6+NgH3/vvvl1wXHgCcOnUK3377LSZMmCB2KTZeffVVzJo1CyNHjkRwcDDGjBmDadOmYeHChWKXZqNNmzbYu3cvrly5gjNnzmDfvn24fv06AgICxC7NhlarBQDk5+dbLc/Pz7eso6oxh6BTp05h586d1doaBDAI0W0EQcDkyZOxdetWfPfdd/D39xe7JIeYTCaUlpaKXYbFgAEDkJ2djUOHDll+unfvDp1Oh0OHDkGtVotdol1XrlzB8ePH4evrK3YpFn379rWZwuGPP/5Aq1atRKqoYuvWrUPTpk0xZMgQsUuxUVJSAhcX6698tVoNk8kkUkWVq1+/Pnx9fXHp0iXs2LEDTzzxhNgl2fD394dWq8WuXbssy4qLi/Hzzz9Lctyi1JlD0LFjx/Dtt9/ivvvuq/bXZNdYDbpy5YrVmXZubi4OHToEb29v+Pn5iVjZLTExMdiwYQO+/PJLNGjQwNLH7enpCXd3d5Gru2n27Nl49NFH4efnh8uXL2PDhg3Ys2cPduzYIXZpFg0aNLAZV1W/fn3cd999khpvNXPmTAwdOhStWrXCuXPnoNfroVarMWrUKLFLs5g2bRr69OmDN998E88++yz27duHNWvWYM2aNWKXZsVkMmHdunUYN24c6tSR3lfr0KFDkZiYCD8/PwQFBeHgwYNYtmwZxo8fL3ZpNnbs2AFBENChQwf8+eefePXVVxEYGIioqChR6qnsu/uVV15BQkIC2rVrB39/f8TFxaFZs2YYNmyYpOosKCjA6dOnLfPymE8wtFptjbVe3alGX19fPPPMM8jMzMTXX38No9FoOQZ5e3vD1dW1eoqqtuvRyMbu3bsFADY/48aNE7s0C3v1ARDWrVsndmkW48ePF1q1aiW4uroKTZo0EQYMGCD897//FbusSknx8vkRI0YIvr6+gqurq9C8eXNhxIgRwp9//il2WTa2bdsmdOrUSdBoNEJgYKCwZs0asUuysWPHDgGAcPToUbFLsau4uFiYOnWq4OfnJ7i5uQkBAQHC3LlzhdLSUrFLs7Fp0yYhICBAcHV1FbRarRATEyMUFhaKVk9l390mk0mIi4sTfHx8BI1GIwwYMECUv4PK6ly3bp3d9Xq9XhI1mi/rt/eze/fuaqtJJQgSnFaUiIiIqAZwjBAREREpFoMQERERKRaDEBERESkWgxAREREpFoMQERERKRaDEBERESkWgxAREREpFoMQEdFdUKlU+OKLL8Qug4juEYMQEclKZGQkVCoVXnrpJZt1MTExUKlUiIyMdNrrzZ8/H126dHHa8xGRtDAIEZHstGzZEhs3bsQ///xjWXbt2jVs2LBBMvftIyJ5YBAiItnp2rUrWrZsiS1btliWbdmyBX5+fggNDbUsKy0txZQpU9C0aVO4ubmhX79+2L9/v2X9nj17oFKpsGvXLnTv3h316tVDnz59LDejTE1NRXx8PH799VeoVCqoVCqkpqZaHn/x4kU8+eSTqFevHtq1a4evvvqq+n95InIqBiEikqXx48dj3bp1ln9/+OGHNncnf+211/D555/jo48+QmZmJtq2bYtBgwahoKDAaru5c+di6dKl+OWXX1CnTh3LHdlHjBiBGTNmICgoCOfPn8f58+cxYsQIy+Pi4+Px7LPPIisrC4MHD4ZOp7N5biKSNgYhIpKl5557Dt9//z1OnTqFU6dO4YcffsBzzz1nWX/16lWsWrUKb731Fh599FF07NgRa9euhbu7Oz744AOr50pMTERERAQ6duyIWbNm4ccff8S1a9fg7u4ODw8P1KlTB1qtFlqtFu7u7pbHRUZGYtSoUWjbti3efPNNXLlyBfv27aux94CI7l0dsQsgIrobTZo0wZAhQ5CamgpBEDBkyBA0btzYsv748eO4fv06+vbta1lWt25d9OzZE7/99pvVc4WEhFj+39fXFwBw4cKFSscblX9c/fr10bBhQ1y4cOGefi8iqlkMQkQkW+PHj8fkyZMBAElJSXf9PHXr1rX8v0qlAgCYTKYqPc78WEceR0TSwa4xIpKtRx55BGVlZbh+/ToGDRpkta5NmzZwdXXFDz/8YFl2/fp17N+/Hx07dnT4NVxdXWE0Gp1WMxFJC1uEiEi21Gq1pZtLrVZbratfvz6io6Px6quvwtvbG35+fliyZAlKSkrw/PPPO/warVu3Rm5uLg4dOoQWLVqgQYMG0Gg0Tv09iEg8DEJEJGsNGzascN2iRYtgMpkwZswYXL58Gd27d8eOHTvQqFEjh5//6aefxpYtW/Dggw+isLAQ69atc+qEjUQkLpUgCILYRRARERGJgWOEiIiISLEYhIiIiEixGISIiIhIsRiEiIiISLEYhIiIiEixGISIiIhIsRiEiIiISLEYhIiIiEixGISIiIhIsRiEiIiISLEYhIiIiEixGISIiIhIsf4f+fJWY1V8iP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294" y="3173946"/>
            <a:ext cx="5505450" cy="4333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173946"/>
            <a:ext cx="66770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0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11125</TotalTime>
  <Words>703</Words>
  <Application>Microsoft Office PowerPoint</Application>
  <PresentationFormat>自訂</PresentationFormat>
  <Paragraphs>152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Avenir</vt:lpstr>
      <vt:lpstr>Avenir Roman</vt:lpstr>
      <vt:lpstr>Helvetica Neue</vt:lpstr>
      <vt:lpstr>Helvetica Neue Light</vt:lpstr>
      <vt:lpstr>Helvetica Neue Thin</vt:lpstr>
      <vt:lpstr>Lucida Grande</vt:lpstr>
      <vt:lpstr>Arial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Scottie Ho</dc:creator>
  <cp:lastModifiedBy>Scottie Ho</cp:lastModifiedBy>
  <cp:revision>89</cp:revision>
  <dcterms:modified xsi:type="dcterms:W3CDTF">2024-12-13T09:50:59Z</dcterms:modified>
</cp:coreProperties>
</file>