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7" r:id="rId4"/>
    <p:sldId id="272" r:id="rId5"/>
    <p:sldId id="273" r:id="rId6"/>
    <p:sldId id="275" r:id="rId7"/>
    <p:sldId id="276" r:id="rId8"/>
    <p:sldId id="269" r:id="rId9"/>
    <p:sldId id="277" r:id="rId10"/>
    <p:sldId id="271"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F"/>
    <a:srgbClr val="ECECEC"/>
    <a:srgbClr val="DFDFDF"/>
    <a:srgbClr val="F4F4F4"/>
    <a:srgbClr val="FAFAFA"/>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65245"/>
  </p:normalViewPr>
  <p:slideViewPr>
    <p:cSldViewPr snapToGrid="0">
      <p:cViewPr>
        <p:scale>
          <a:sx n="42" d="100"/>
          <a:sy n="42" d="100"/>
        </p:scale>
        <p:origin x="35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dirty="0"/>
              <a:t>The VCP is a price pattern characterized by larger price swings on the left side and gradually contracting volatility as it progresses to the right. Strong stocks typically undergo 2-6 contractions before a breakout. However, the key focus is not on the number of contractions but on whether the price volatility contracts significantly, coupled with a noticeable reduction in trading volume. When both conditions are met, it signals that the consolidation phase is nearing completion, and the stock is ready for a potential breakout.</a:t>
            </a:r>
            <a:endParaRPr kumimoji="1" lang="zh-TW" altLang="en-US" dirty="0"/>
          </a:p>
        </p:txBody>
      </p:sp>
    </p:spTree>
    <p:extLst>
      <p:ext uri="{BB962C8B-B14F-4D97-AF65-F5344CB8AC3E}">
        <p14:creationId xmlns:p14="http://schemas.microsoft.com/office/powerpoint/2010/main" val="15472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dirty="0"/>
              <a:t>The essence of the VCP pattern is a visual representation of market supply and demand for a stock. After a significant rise, profit-taking causes selling pressure, leading to an oversupply and a price decline. Institutions, seeing potential, absorb shares during the pullback, pushing the price up but below resistance. This cycle repeats with decreasing volatility and tightening price ranges. As the pattern narrows, it signals the end of consolidation. Once the price breaks through resistance, a small amount of buying can trigger a larger price increase, marking the entry point.</a:t>
            </a:r>
            <a:endParaRPr kumimoji="1" lang="zh-TW" altLang="en-US" dirty="0"/>
          </a:p>
        </p:txBody>
      </p:sp>
    </p:spTree>
    <p:extLst>
      <p:ext uri="{BB962C8B-B14F-4D97-AF65-F5344CB8AC3E}">
        <p14:creationId xmlns:p14="http://schemas.microsoft.com/office/powerpoint/2010/main" val="124491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5"/>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otion.so/Catch-a-VCP-Breakout-in-Taiwan-Market-c59f13a99a784500b4dad97e005c7372?pvs=4"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0498B2E4-7762-0255-5C67-FC67B6351E57}"/>
              </a:ext>
            </a:extLst>
          </p:cNvPr>
          <p:cNvSpPr txBox="1"/>
          <p:nvPr/>
        </p:nvSpPr>
        <p:spPr>
          <a:xfrm>
            <a:off x="44450" y="2439663"/>
            <a:ext cx="13004800" cy="5618487"/>
          </a:xfrm>
          <a:prstGeom prst="rect">
            <a:avLst/>
          </a:prstGeom>
          <a:gradFill>
            <a:gsLst>
              <a:gs pos="0">
                <a:srgbClr val="FFFFFF"/>
              </a:gs>
              <a:gs pos="72824">
                <a:srgbClr val="ECECEC"/>
              </a:gs>
              <a:gs pos="100000">
                <a:srgbClr val="DADADA"/>
              </a:gs>
            </a:gsLst>
            <a:path path="circle">
              <a:fillToRect l="50000" t="50000" r="50000" b="5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65" name="TEN Template"/>
          <p:cNvSpPr txBox="1">
            <a:spLocks noGrp="1"/>
          </p:cNvSpPr>
          <p:nvPr>
            <p:ph type="body" idx="21"/>
          </p:nvPr>
        </p:nvSpPr>
        <p:spPr>
          <a:xfrm>
            <a:off x="773350" y="2649953"/>
            <a:ext cx="11458100" cy="1760787"/>
          </a:xfrm>
          <a:prstGeom prst="rect">
            <a:avLst/>
          </a:prstGeom>
        </p:spPr>
        <p:txBody>
          <a:bodyPr>
            <a:normAutofit fontScale="85000" lnSpcReduction="10000"/>
          </a:bodyPr>
          <a:lstStyle/>
          <a:p>
            <a:r>
              <a:rPr lang="en" altLang="zh-TW" dirty="0"/>
              <a:t>Catch a Volatility Contraction Pattern (VCP)</a:t>
            </a:r>
          </a:p>
          <a:p>
            <a:r>
              <a:rPr lang="en" altLang="zh-TW" dirty="0"/>
              <a:t>Breakout in Taiwan Market</a:t>
            </a:r>
            <a:endParaRPr lang="en" dirty="0"/>
          </a:p>
        </p:txBody>
      </p:sp>
      <p:sp>
        <p:nvSpPr>
          <p:cNvPr id="66" name="20240125 IDA Template Keynote.key"/>
          <p:cNvSpPr txBox="1"/>
          <p:nvPr/>
        </p:nvSpPr>
        <p:spPr>
          <a:xfrm>
            <a:off x="9519751" y="9237870"/>
            <a:ext cx="3163634"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pPr algn="r"/>
            <a:r>
              <a:rPr dirty="0"/>
              <a:t>2024</a:t>
            </a:r>
            <a:r>
              <a:rPr lang="en-US" dirty="0"/>
              <a:t>1014 VCP in Taiwan</a:t>
            </a:r>
            <a:endParaRPr lang="en" dirty="0"/>
          </a:p>
        </p:txBody>
      </p:sp>
      <p:sp>
        <p:nvSpPr>
          <p:cNvPr id="5" name="文字方塊 4">
            <a:extLst>
              <a:ext uri="{FF2B5EF4-FFF2-40B4-BE49-F238E27FC236}">
                <a16:creationId xmlns:a16="http://schemas.microsoft.com/office/drawing/2014/main" id="{DE159E6E-501D-02D7-A37C-7DAD7D56EDD2}"/>
              </a:ext>
            </a:extLst>
          </p:cNvPr>
          <p:cNvSpPr txBox="1"/>
          <p:nvPr/>
        </p:nvSpPr>
        <p:spPr>
          <a:xfrm>
            <a:off x="3998562" y="4245423"/>
            <a:ext cx="1596325" cy="631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775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17" name="文字方塊 16">
            <a:extLst>
              <a:ext uri="{FF2B5EF4-FFF2-40B4-BE49-F238E27FC236}">
                <a16:creationId xmlns:a16="http://schemas.microsoft.com/office/drawing/2014/main" id="{0434734C-456C-37C0-16F5-7D61CDAA2C86}"/>
              </a:ext>
            </a:extLst>
          </p:cNvPr>
          <p:cNvSpPr txBox="1"/>
          <p:nvPr/>
        </p:nvSpPr>
        <p:spPr>
          <a:xfrm>
            <a:off x="2107769" y="7826644"/>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846517E3-1ED9-4BBA-15CE-BFEA1DB44AEF}"/>
              </a:ext>
            </a:extLst>
          </p:cNvPr>
          <p:cNvSpPr txBox="1"/>
          <p:nvPr/>
        </p:nvSpPr>
        <p:spPr>
          <a:xfrm>
            <a:off x="7129220" y="7082725"/>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2" name="文字方塊 21">
            <a:extLst>
              <a:ext uri="{FF2B5EF4-FFF2-40B4-BE49-F238E27FC236}">
                <a16:creationId xmlns:a16="http://schemas.microsoft.com/office/drawing/2014/main" id="{8129CDFB-4542-972E-A3CA-582F9AFAD653}"/>
              </a:ext>
            </a:extLst>
          </p:cNvPr>
          <p:cNvSpPr txBox="1"/>
          <p:nvPr/>
        </p:nvSpPr>
        <p:spPr>
          <a:xfrm>
            <a:off x="2216258" y="130185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3" name="文字方塊 22">
            <a:extLst>
              <a:ext uri="{FF2B5EF4-FFF2-40B4-BE49-F238E27FC236}">
                <a16:creationId xmlns:a16="http://schemas.microsoft.com/office/drawing/2014/main" id="{6C3F195E-9793-2FCA-9BD9-DA85B00EA90D}"/>
              </a:ext>
            </a:extLst>
          </p:cNvPr>
          <p:cNvSpPr txBox="1"/>
          <p:nvPr/>
        </p:nvSpPr>
        <p:spPr>
          <a:xfrm>
            <a:off x="885826" y="4334506"/>
            <a:ext cx="5616574"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Pin</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Yu</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Chen, Alice</a:t>
            </a:r>
            <a:endPar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5A1F9-41F9-1B73-9ADF-62AFEB889578}"/>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9A272E0E-5BD3-9EA6-BF23-4A6C8616F032}"/>
              </a:ext>
            </a:extLst>
          </p:cNvPr>
          <p:cNvSpPr txBox="1"/>
          <p:nvPr/>
        </p:nvSpPr>
        <p:spPr>
          <a:xfrm>
            <a:off x="44450" y="2439663"/>
            <a:ext cx="13004800" cy="5618487"/>
          </a:xfrm>
          <a:prstGeom prst="rect">
            <a:avLst/>
          </a:prstGeom>
          <a:gradFill>
            <a:gsLst>
              <a:gs pos="0">
                <a:srgbClr val="FFFFFF"/>
              </a:gs>
              <a:gs pos="72824">
                <a:srgbClr val="ECECEC"/>
              </a:gs>
              <a:gs pos="100000">
                <a:srgbClr val="DADADA"/>
              </a:gs>
            </a:gsLst>
            <a:path path="circle">
              <a:fillToRect l="50000" t="50000" r="50000" b="5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65" name="TEN Template">
            <a:extLst>
              <a:ext uri="{FF2B5EF4-FFF2-40B4-BE49-F238E27FC236}">
                <a16:creationId xmlns:a16="http://schemas.microsoft.com/office/drawing/2014/main" id="{8153DF34-0F38-90E5-FA2C-BF325B136391}"/>
              </a:ext>
            </a:extLst>
          </p:cNvPr>
          <p:cNvSpPr txBox="1">
            <a:spLocks noGrp="1"/>
          </p:cNvSpPr>
          <p:nvPr>
            <p:ph type="body" idx="21"/>
          </p:nvPr>
        </p:nvSpPr>
        <p:spPr>
          <a:xfrm>
            <a:off x="773350" y="2649953"/>
            <a:ext cx="11458100" cy="1760787"/>
          </a:xfrm>
          <a:prstGeom prst="rect">
            <a:avLst/>
          </a:prstGeom>
        </p:spPr>
        <p:txBody>
          <a:bodyPr>
            <a:normAutofit lnSpcReduction="10000"/>
          </a:bodyPr>
          <a:lstStyle/>
          <a:p>
            <a:r>
              <a:rPr lang="en" altLang="zh-TW" dirty="0"/>
              <a:t>Volatility Contraction Pattern Analysis: The Case of Taiwan Market</a:t>
            </a:r>
            <a:endParaRPr dirty="0"/>
          </a:p>
        </p:txBody>
      </p:sp>
      <p:sp>
        <p:nvSpPr>
          <p:cNvPr id="66" name="20240125 IDA Template Keynote.key">
            <a:extLst>
              <a:ext uri="{FF2B5EF4-FFF2-40B4-BE49-F238E27FC236}">
                <a16:creationId xmlns:a16="http://schemas.microsoft.com/office/drawing/2014/main" id="{02E53B3D-2C11-63D0-947B-DBFA9559031D}"/>
              </a:ext>
            </a:extLst>
          </p:cNvPr>
          <p:cNvSpPr txBox="1"/>
          <p:nvPr/>
        </p:nvSpPr>
        <p:spPr>
          <a:xfrm>
            <a:off x="9519751" y="9237870"/>
            <a:ext cx="3163634"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pPr algn="r"/>
            <a:r>
              <a:rPr dirty="0"/>
              <a:t>2024</a:t>
            </a:r>
            <a:r>
              <a:rPr lang="en-US" dirty="0"/>
              <a:t>1014 VCP in Taiwan</a:t>
            </a:r>
            <a:endParaRPr lang="en" dirty="0"/>
          </a:p>
        </p:txBody>
      </p:sp>
      <p:sp>
        <p:nvSpPr>
          <p:cNvPr id="5" name="文字方塊 4">
            <a:extLst>
              <a:ext uri="{FF2B5EF4-FFF2-40B4-BE49-F238E27FC236}">
                <a16:creationId xmlns:a16="http://schemas.microsoft.com/office/drawing/2014/main" id="{36743F63-264B-2C35-57F6-81C5330A7314}"/>
              </a:ext>
            </a:extLst>
          </p:cNvPr>
          <p:cNvSpPr txBox="1"/>
          <p:nvPr/>
        </p:nvSpPr>
        <p:spPr>
          <a:xfrm>
            <a:off x="3998562" y="4245423"/>
            <a:ext cx="1596325" cy="631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775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17" name="文字方塊 16">
            <a:extLst>
              <a:ext uri="{FF2B5EF4-FFF2-40B4-BE49-F238E27FC236}">
                <a16:creationId xmlns:a16="http://schemas.microsoft.com/office/drawing/2014/main" id="{DFE9EAE8-F314-B813-D1A7-99B1BB46FD12}"/>
              </a:ext>
            </a:extLst>
          </p:cNvPr>
          <p:cNvSpPr txBox="1"/>
          <p:nvPr/>
        </p:nvSpPr>
        <p:spPr>
          <a:xfrm>
            <a:off x="2107769" y="7826644"/>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829455C9-EF56-A10B-EED4-603FF6EFE146}"/>
              </a:ext>
            </a:extLst>
          </p:cNvPr>
          <p:cNvSpPr txBox="1"/>
          <p:nvPr/>
        </p:nvSpPr>
        <p:spPr>
          <a:xfrm>
            <a:off x="7129220" y="7082725"/>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2" name="文字方塊 21">
            <a:extLst>
              <a:ext uri="{FF2B5EF4-FFF2-40B4-BE49-F238E27FC236}">
                <a16:creationId xmlns:a16="http://schemas.microsoft.com/office/drawing/2014/main" id="{250A7E42-F17B-41F1-8104-405AECA74DD5}"/>
              </a:ext>
            </a:extLst>
          </p:cNvPr>
          <p:cNvSpPr txBox="1"/>
          <p:nvPr/>
        </p:nvSpPr>
        <p:spPr>
          <a:xfrm>
            <a:off x="2216258" y="130185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3" name="文字方塊 22">
            <a:extLst>
              <a:ext uri="{FF2B5EF4-FFF2-40B4-BE49-F238E27FC236}">
                <a16:creationId xmlns:a16="http://schemas.microsoft.com/office/drawing/2014/main" id="{28B67107-222E-6AE8-C5C0-32219B39C7DA}"/>
              </a:ext>
            </a:extLst>
          </p:cNvPr>
          <p:cNvSpPr txBox="1"/>
          <p:nvPr/>
        </p:nvSpPr>
        <p:spPr>
          <a:xfrm>
            <a:off x="885826" y="4334506"/>
            <a:ext cx="5616574"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Pin</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Yu</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Chen, Alice</a:t>
            </a:r>
            <a:endPar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94439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xfrm>
            <a:off x="768509" y="9147943"/>
            <a:ext cx="5733892" cy="410369"/>
          </a:xfrm>
          <a:prstGeom prst="rect">
            <a:avLst/>
          </a:prstGeom>
        </p:spPr>
        <p:txBody>
          <a:bodyPr/>
          <a:lstStyle/>
          <a:p>
            <a:r>
              <a:rPr lang="en-US" altLang="zh-TW" dirty="0"/>
              <a:t>VCP in Taiwan</a:t>
            </a:r>
            <a:endParaRPr lang="en" altLang="zh-TW" dirty="0"/>
          </a:p>
        </p:txBody>
      </p:sp>
      <p:sp>
        <p:nvSpPr>
          <p:cNvPr id="79" name="Motivation ✓…"/>
          <p:cNvSpPr txBox="1">
            <a:spLocks noGrp="1"/>
          </p:cNvSpPr>
          <p:nvPr>
            <p:ph type="body" idx="22"/>
          </p:nvPr>
        </p:nvSpPr>
        <p:spPr>
          <a:xfrm>
            <a:off x="761999" y="1581811"/>
            <a:ext cx="11467783" cy="20903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ct val="150000"/>
              </a:lnSpc>
              <a:buClr>
                <a:srgbClr val="5A5F5E"/>
              </a:buClr>
              <a:buSzPct val="100000"/>
              <a:buAutoNum type="arabicPeriod"/>
              <a:defRPr sz="3000">
                <a:solidFill>
                  <a:srgbClr val="5A5F5E"/>
                </a:solidFill>
              </a:defRPr>
            </a:pPr>
            <a:r>
              <a:rPr dirty="0"/>
              <a:t>Motivation </a:t>
            </a:r>
            <a:endParaRPr dirty="0">
              <a:latin typeface="Lucida Grande"/>
              <a:ea typeface="Lucida Grande"/>
              <a:cs typeface="Lucida Grande"/>
              <a:sym typeface="Lucida Grande"/>
            </a:endParaRPr>
          </a:p>
          <a:p>
            <a:pPr marL="444500" indent="-444500">
              <a:lnSpc>
                <a:spcPct val="150000"/>
              </a:lnSpc>
              <a:buClr>
                <a:srgbClr val="5A5F5E"/>
              </a:buClr>
              <a:buSzPct val="100000"/>
              <a:buAutoNum type="arabicPeriod"/>
              <a:defRPr sz="3000">
                <a:solidFill>
                  <a:srgbClr val="5A5F5E"/>
                </a:solidFill>
              </a:defRPr>
            </a:pPr>
            <a:r>
              <a:rPr lang="en-US" dirty="0"/>
              <a:t>Target</a:t>
            </a:r>
          </a:p>
          <a:p>
            <a:pPr marL="444500" indent="-444500">
              <a:lnSpc>
                <a:spcPct val="150000"/>
              </a:lnSpc>
              <a:buClr>
                <a:srgbClr val="5A5F5E"/>
              </a:buClr>
              <a:buSzPct val="100000"/>
              <a:buAutoNum type="arabicPeriod"/>
              <a:defRPr sz="3000">
                <a:solidFill>
                  <a:srgbClr val="5A5F5E"/>
                </a:solidFill>
              </a:defRPr>
            </a:pPr>
            <a:r>
              <a:rPr lang="en-US" dirty="0"/>
              <a:t>Methodology </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3</a:t>
            </a:fld>
            <a:endParaRPr/>
          </a:p>
        </p:txBody>
      </p:sp>
      <p:sp>
        <p:nvSpPr>
          <p:cNvPr id="71" name="Motivation"/>
          <p:cNvSpPr txBox="1">
            <a:spLocks noGrp="1"/>
          </p:cNvSpPr>
          <p:nvPr>
            <p:ph type="body" idx="21"/>
          </p:nvPr>
        </p:nvSpPr>
        <p:spPr>
          <a:prstGeom prst="rect">
            <a:avLst/>
          </a:prstGeom>
        </p:spPr>
        <p:txBody>
          <a:bodyPr/>
          <a:lstStyle/>
          <a:p>
            <a:r>
              <a:rPr dirty="0"/>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371855"/>
            <a:ext cx="11467783" cy="75437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 altLang="zh-TW" b="1" dirty="0"/>
              <a:t>Inspired by Mark </a:t>
            </a:r>
            <a:r>
              <a:rPr lang="en" altLang="zh-TW" b="1" dirty="0" err="1"/>
              <a:t>Minervini's</a:t>
            </a:r>
            <a:r>
              <a:rPr lang="en" altLang="zh-TW" b="1" dirty="0"/>
              <a:t> success</a:t>
            </a:r>
            <a:r>
              <a:rPr lang="en" altLang="zh-TW" dirty="0"/>
              <a:t>: His outstanding victory in the 2021 U.S. Investing Championship, with an annualized return of </a:t>
            </a:r>
            <a:r>
              <a:rPr lang="en" altLang="zh-TW" b="1" dirty="0">
                <a:solidFill>
                  <a:schemeClr val="tx1"/>
                </a:solidFill>
              </a:rPr>
              <a:t>338.42%</a:t>
            </a:r>
            <a:r>
              <a:rPr lang="en" altLang="zh-TW" dirty="0"/>
              <a:t>, captured my interest.</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Mastery of the </a:t>
            </a:r>
            <a:r>
              <a:rPr lang="en-US" altLang="zh-TW" b="1" dirty="0"/>
              <a:t>VCP: </a:t>
            </a:r>
            <a:r>
              <a:rPr lang="en" altLang="zh-TW" dirty="0" err="1"/>
              <a:t>Minervini’s</a:t>
            </a:r>
            <a:r>
              <a:rPr lang="en" altLang="zh-TW" dirty="0"/>
              <a:t> consistent use of VCP to identify breakout stocks highlights the pattern's efficiency.</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Focus on strong price action</a:t>
            </a:r>
            <a:r>
              <a:rPr lang="en" altLang="zh-TW" dirty="0"/>
              <a:t>: His strategy involves selecting stocks with </a:t>
            </a:r>
            <a:r>
              <a:rPr lang="en" altLang="zh-TW" b="1" dirty="0">
                <a:solidFill>
                  <a:schemeClr val="tx1"/>
                </a:solidFill>
              </a:rPr>
              <a:t>both technical strength and solid fundamentals</a:t>
            </a:r>
            <a:r>
              <a:rPr lang="en" altLang="zh-TW" dirty="0"/>
              <a:t>.</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Interest in VCP’s application in Taiwan</a:t>
            </a:r>
            <a:r>
              <a:rPr lang="en" altLang="zh-TW" dirty="0"/>
              <a:t>: Motivated by its success in the U.S., I seek to explore VCP’s potential in Taiwan's market for similar returns.</a:t>
            </a:r>
          </a:p>
        </p:txBody>
      </p:sp>
      <p:sp>
        <p:nvSpPr>
          <p:cNvPr id="74" name="IDA Template"/>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4F8FC-F0F4-A8B3-25FD-F41DC0992E48}"/>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AD44DF44-E19D-631B-57AF-0F87FB68E97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4</a:t>
            </a:fld>
            <a:endParaRPr/>
          </a:p>
        </p:txBody>
      </p:sp>
      <p:sp>
        <p:nvSpPr>
          <p:cNvPr id="72" name="Motivation">
            <a:extLst>
              <a:ext uri="{FF2B5EF4-FFF2-40B4-BE49-F238E27FC236}">
                <a16:creationId xmlns:a16="http://schemas.microsoft.com/office/drawing/2014/main" id="{D1025055-7E25-9C0C-BE3A-87A3F097A231}"/>
              </a:ext>
            </a:extLst>
          </p:cNvPr>
          <p:cNvSpPr txBox="1">
            <a:spLocks noGrp="1"/>
          </p:cNvSpPr>
          <p:nvPr>
            <p:ph type="body" idx="22"/>
          </p:nvPr>
        </p:nvSpPr>
        <p:spPr>
          <a:prstGeom prst="rect">
            <a:avLst/>
          </a:prstGeom>
        </p:spPr>
        <p:txBody>
          <a:bodyPr>
            <a:normAutofit lnSpcReduction="10000"/>
          </a:bodyPr>
          <a:lstStyle/>
          <a:p>
            <a:r>
              <a:rPr lang="en-US" altLang="zh-TW" dirty="0"/>
              <a:t>VCP Overview</a:t>
            </a:r>
          </a:p>
          <a:p>
            <a:endParaRPr dirty="0"/>
          </a:p>
        </p:txBody>
      </p:sp>
      <p:sp>
        <p:nvSpPr>
          <p:cNvPr id="74" name="IDA Template">
            <a:extLst>
              <a:ext uri="{FF2B5EF4-FFF2-40B4-BE49-F238E27FC236}">
                <a16:creationId xmlns:a16="http://schemas.microsoft.com/office/drawing/2014/main" id="{6216B31C-441C-6142-2F19-D48A372C9BB3}"/>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graphicFrame>
        <p:nvGraphicFramePr>
          <p:cNvPr id="4" name="表格 3">
            <a:extLst>
              <a:ext uri="{FF2B5EF4-FFF2-40B4-BE49-F238E27FC236}">
                <a16:creationId xmlns:a16="http://schemas.microsoft.com/office/drawing/2014/main" id="{A1377A2C-9E88-A704-AA3C-55E7008DFCF2}"/>
              </a:ext>
            </a:extLst>
          </p:cNvPr>
          <p:cNvGraphicFramePr>
            <a:graphicFrameLocks noGrp="1"/>
          </p:cNvGraphicFramePr>
          <p:nvPr>
            <p:extLst>
              <p:ext uri="{D42A27DB-BD31-4B8C-83A1-F6EECF244321}">
                <p14:modId xmlns:p14="http://schemas.microsoft.com/office/powerpoint/2010/main" val="1036867316"/>
              </p:ext>
            </p:extLst>
          </p:nvPr>
        </p:nvGraphicFramePr>
        <p:xfrm>
          <a:off x="762000" y="3219450"/>
          <a:ext cx="11480800" cy="3314700"/>
        </p:xfrm>
        <a:graphic>
          <a:graphicData uri="http://schemas.openxmlformats.org/drawingml/2006/table">
            <a:tbl>
              <a:tblPr firstRow="1" bandRow="1">
                <a:tableStyleId>{93296810-A885-4BE3-A3E7-6D5BEEA58F35}</a:tableStyleId>
              </a:tblPr>
              <a:tblGrid>
                <a:gridCol w="2052638">
                  <a:extLst>
                    <a:ext uri="{9D8B030D-6E8A-4147-A177-3AD203B41FA5}">
                      <a16:colId xmlns:a16="http://schemas.microsoft.com/office/drawing/2014/main" val="2264888029"/>
                    </a:ext>
                  </a:extLst>
                </a:gridCol>
                <a:gridCol w="9428162">
                  <a:extLst>
                    <a:ext uri="{9D8B030D-6E8A-4147-A177-3AD203B41FA5}">
                      <a16:colId xmlns:a16="http://schemas.microsoft.com/office/drawing/2014/main" val="4245553460"/>
                    </a:ext>
                  </a:extLst>
                </a:gridCol>
              </a:tblGrid>
              <a:tr h="1070372">
                <a:tc>
                  <a:txBody>
                    <a:bodyPr/>
                    <a:lstStyle/>
                    <a:p>
                      <a:r>
                        <a:rPr lang="en" altLang="zh-TW" sz="3000" b="1" dirty="0">
                          <a:solidFill>
                            <a:schemeClr val="bg1">
                              <a:lumMod val="20000"/>
                              <a:lumOff val="80000"/>
                            </a:schemeClr>
                          </a:solidFill>
                        </a:rPr>
                        <a:t>Objective</a:t>
                      </a:r>
                      <a:endParaRPr lang="zh-TW" altLang="en-US" sz="3000" b="1" dirty="0">
                        <a:solidFill>
                          <a:schemeClr val="bg1">
                            <a:lumMod val="20000"/>
                            <a:lumOff val="80000"/>
                          </a:schemeClr>
                        </a:solidFill>
                      </a:endParaRP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 altLang="zh-TW" sz="3000" b="1" dirty="0">
                          <a:solidFill>
                            <a:schemeClr val="bg1">
                              <a:lumMod val="20000"/>
                              <a:lumOff val="80000"/>
                            </a:schemeClr>
                          </a:solidFill>
                        </a:rPr>
                        <a:t>Capture stocks with strong upward momentum </a:t>
                      </a:r>
                    </a:p>
                    <a:p>
                      <a:pPr marL="0" marR="0" lvl="0" indent="0" algn="ctr" defTabSz="584200" eaLnBrk="1" fontAlgn="auto" latinLnBrk="0" hangingPunct="1">
                        <a:lnSpc>
                          <a:spcPct val="100000"/>
                        </a:lnSpc>
                        <a:spcBef>
                          <a:spcPts val="0"/>
                        </a:spcBef>
                        <a:spcAft>
                          <a:spcPts val="0"/>
                        </a:spcAft>
                        <a:buClrTx/>
                        <a:buSzTx/>
                        <a:buFontTx/>
                        <a:buNone/>
                        <a:tabLst/>
                        <a:defRPr/>
                      </a:pPr>
                      <a:r>
                        <a:rPr lang="en" altLang="zh-TW" sz="3000" b="1" dirty="0">
                          <a:solidFill>
                            <a:schemeClr val="bg1">
                              <a:lumMod val="20000"/>
                              <a:lumOff val="80000"/>
                            </a:schemeClr>
                          </a:solidFill>
                        </a:rPr>
                        <a:t>in a short period. </a:t>
                      </a:r>
                    </a:p>
                  </a:txBody>
                  <a:tcPr/>
                </a:tc>
                <a:extLst>
                  <a:ext uri="{0D108BD9-81ED-4DB2-BD59-A6C34878D82A}">
                    <a16:rowId xmlns:a16="http://schemas.microsoft.com/office/drawing/2014/main" val="2055858107"/>
                  </a:ext>
                </a:extLst>
              </a:tr>
              <a:tr h="586978">
                <a:tc rowSpan="3">
                  <a:txBody>
                    <a:bodyPr/>
                    <a:lstStyle/>
                    <a:p>
                      <a:r>
                        <a:rPr lang="en" altLang="zh-TW" sz="3000" b="0" dirty="0">
                          <a:solidFill>
                            <a:schemeClr val="bg2"/>
                          </a:solidFill>
                        </a:rPr>
                        <a:t>Selection Criteria</a:t>
                      </a:r>
                      <a:endParaRPr lang="zh-TW" altLang="en-US" sz="3000" b="0" dirty="0">
                        <a:solidFill>
                          <a:schemeClr val="bg2"/>
                        </a:solidFill>
                      </a:endParaRPr>
                    </a:p>
                  </a:txBody>
                  <a:tcPr anchor="ct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 altLang="zh-TW" sz="3000" b="0" dirty="0">
                          <a:solidFill>
                            <a:schemeClr val="bg2"/>
                          </a:solidFill>
                        </a:rPr>
                        <a:t>Stock should be in </a:t>
                      </a:r>
                      <a:r>
                        <a:rPr lang="en" altLang="zh-TW" sz="3000" b="0" dirty="0">
                          <a:solidFill>
                            <a:schemeClr val="tx1"/>
                          </a:solidFill>
                        </a:rPr>
                        <a:t>the second stage of an uptrend</a:t>
                      </a:r>
                      <a:r>
                        <a:rPr lang="en" altLang="zh-TW" sz="3000" b="0" dirty="0">
                          <a:solidFill>
                            <a:schemeClr val="bg2"/>
                          </a:solidFill>
                        </a:rPr>
                        <a:t>. </a:t>
                      </a:r>
                    </a:p>
                  </a:txBody>
                  <a:tcPr/>
                </a:tc>
                <a:extLst>
                  <a:ext uri="{0D108BD9-81ED-4DB2-BD59-A6C34878D82A}">
                    <a16:rowId xmlns:a16="http://schemas.microsoft.com/office/drawing/2014/main" val="3871504186"/>
                  </a:ext>
                </a:extLst>
              </a:tr>
              <a:tr h="1070372">
                <a:tc vMerge="1">
                  <a:txBody>
                    <a:bodyPr/>
                    <a:lstStyle/>
                    <a:p>
                      <a:endParaRPr lang="zh-TW" altLang="en-US" dirty="0"/>
                    </a:p>
                  </a:txBody>
                  <a:tcPr/>
                </a:tc>
                <a:tc>
                  <a:txBody>
                    <a:bodyPr/>
                    <a:lstStyle/>
                    <a:p>
                      <a:pPr algn="l"/>
                      <a:r>
                        <a:rPr lang="en" altLang="zh-TW" sz="3000" b="0" dirty="0">
                          <a:solidFill>
                            <a:schemeClr val="tx1"/>
                          </a:solidFill>
                        </a:rPr>
                        <a:t>Volatility Contraction</a:t>
                      </a:r>
                      <a:r>
                        <a:rPr lang="en" altLang="zh-TW" sz="3000" b="0" dirty="0">
                          <a:solidFill>
                            <a:schemeClr val="bg2"/>
                          </a:solidFill>
                        </a:rPr>
                        <a:t>: </a:t>
                      </a:r>
                    </a:p>
                    <a:p>
                      <a:pPr algn="l"/>
                      <a:r>
                        <a:rPr lang="en" altLang="zh-TW" sz="3000" b="0" dirty="0">
                          <a:solidFill>
                            <a:schemeClr val="bg2"/>
                          </a:solidFill>
                        </a:rPr>
                        <a:t>The stock must exhibit shrinking price volatility.</a:t>
                      </a:r>
                      <a:endParaRPr lang="zh-TW" altLang="en-US" sz="3000" b="0" dirty="0">
                        <a:solidFill>
                          <a:schemeClr val="bg2"/>
                        </a:solidFill>
                      </a:endParaRPr>
                    </a:p>
                  </a:txBody>
                  <a:tcPr/>
                </a:tc>
                <a:extLst>
                  <a:ext uri="{0D108BD9-81ED-4DB2-BD59-A6C34878D82A}">
                    <a16:rowId xmlns:a16="http://schemas.microsoft.com/office/drawing/2014/main" val="736948032"/>
                  </a:ext>
                </a:extLst>
              </a:tr>
              <a:tr h="586978">
                <a:tc vMerge="1">
                  <a:txBody>
                    <a:bodyPr/>
                    <a:lstStyle/>
                    <a:p>
                      <a:endParaRPr lang="zh-TW" altLang="en-US" dirty="0"/>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 altLang="zh-TW" sz="3000" b="0" dirty="0">
                          <a:solidFill>
                            <a:schemeClr val="tx1"/>
                          </a:solidFill>
                        </a:rPr>
                        <a:t>Strong fundamental support</a:t>
                      </a:r>
                      <a:r>
                        <a:rPr lang="en" altLang="zh-TW" sz="3000" b="0" dirty="0">
                          <a:solidFill>
                            <a:schemeClr val="bg2"/>
                          </a:solidFill>
                        </a:rPr>
                        <a:t>.</a:t>
                      </a:r>
                    </a:p>
                  </a:txBody>
                  <a:tcPr/>
                </a:tc>
                <a:extLst>
                  <a:ext uri="{0D108BD9-81ED-4DB2-BD59-A6C34878D82A}">
                    <a16:rowId xmlns:a16="http://schemas.microsoft.com/office/drawing/2014/main" val="2498113588"/>
                  </a:ext>
                </a:extLst>
              </a:tr>
            </a:tbl>
          </a:graphicData>
        </a:graphic>
      </p:graphicFrame>
      <p:sp>
        <p:nvSpPr>
          <p:cNvPr id="13" name="文字方塊 12">
            <a:extLst>
              <a:ext uri="{FF2B5EF4-FFF2-40B4-BE49-F238E27FC236}">
                <a16:creationId xmlns:a16="http://schemas.microsoft.com/office/drawing/2014/main" id="{0BEA3FB1-4578-025C-3453-35775EE65563}"/>
              </a:ext>
            </a:extLst>
          </p:cNvPr>
          <p:cNvSpPr txBox="1"/>
          <p:nvPr/>
        </p:nvSpPr>
        <p:spPr>
          <a:xfrm>
            <a:off x="485775" y="9715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3" name="文字版面配置區 2">
            <a:extLst>
              <a:ext uri="{FF2B5EF4-FFF2-40B4-BE49-F238E27FC236}">
                <a16:creationId xmlns:a16="http://schemas.microsoft.com/office/drawing/2014/main" id="{A7C23CED-595D-37AB-1165-39F11C0C633B}"/>
              </a:ext>
            </a:extLst>
          </p:cNvPr>
          <p:cNvSpPr>
            <a:spLocks noGrp="1"/>
          </p:cNvSpPr>
          <p:nvPr>
            <p:ph type="body" sz="quarter" idx="21"/>
          </p:nvPr>
        </p:nvSpPr>
        <p:spPr>
          <a:xfrm>
            <a:off x="755809" y="213147"/>
            <a:ext cx="9502858" cy="410369"/>
          </a:xfrm>
        </p:spPr>
        <p:txBody>
          <a:bodyPr/>
          <a:lstStyle/>
          <a:p>
            <a:r>
              <a:rPr lang="en-US" altLang="zh-TW" dirty="0"/>
              <a:t>Motivation</a:t>
            </a:r>
            <a:endParaRPr lang="zh-TW" altLang="en-US" dirty="0"/>
          </a:p>
        </p:txBody>
      </p:sp>
    </p:spTree>
    <p:extLst>
      <p:ext uri="{BB962C8B-B14F-4D97-AF65-F5344CB8AC3E}">
        <p14:creationId xmlns:p14="http://schemas.microsoft.com/office/powerpoint/2010/main" val="7176551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48294-EF27-D3BF-887C-D88F0230AEE5}"/>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20763AD-2BBA-964A-44B8-28F48442C8A5}"/>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5</a:t>
            </a:fld>
            <a:endParaRPr/>
          </a:p>
        </p:txBody>
      </p:sp>
      <p:sp>
        <p:nvSpPr>
          <p:cNvPr id="74" name="IDA Template">
            <a:extLst>
              <a:ext uri="{FF2B5EF4-FFF2-40B4-BE49-F238E27FC236}">
                <a16:creationId xmlns:a16="http://schemas.microsoft.com/office/drawing/2014/main" id="{6C39E3B9-26B6-FFEF-148D-24C02A921471}"/>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6D1EDD85-6152-141C-B3B9-2643A2489506}"/>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Key Concepts</a:t>
            </a:r>
          </a:p>
        </p:txBody>
      </p:sp>
      <p:sp>
        <p:nvSpPr>
          <p:cNvPr id="12" name="文字方塊 11">
            <a:extLst>
              <a:ext uri="{FF2B5EF4-FFF2-40B4-BE49-F238E27FC236}">
                <a16:creationId xmlns:a16="http://schemas.microsoft.com/office/drawing/2014/main" id="{AF130155-4FB7-4669-56FD-D779E573331B}"/>
              </a:ext>
            </a:extLst>
          </p:cNvPr>
          <p:cNvSpPr txBox="1"/>
          <p:nvPr/>
        </p:nvSpPr>
        <p:spPr>
          <a:xfrm>
            <a:off x="755492" y="1371855"/>
            <a:ext cx="11480800" cy="1762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44500" indent="-444500">
              <a:lnSpc>
                <a:spcPts val="4500"/>
              </a:lnSpc>
              <a:buClr>
                <a:srgbClr val="00599E"/>
              </a:buClr>
              <a:buSzPct val="100000"/>
              <a:buFontTx/>
              <a:buChar char="⊡"/>
              <a:defRPr sz="3000">
                <a:solidFill>
                  <a:srgbClr val="5A5F5E"/>
                </a:solidFill>
              </a:defRPr>
            </a:pPr>
            <a:r>
              <a:rPr lang="en" altLang="zh-TW" b="1" dirty="0"/>
              <a:t>Stage 2 Trend</a:t>
            </a:r>
            <a:r>
              <a:rPr lang="en" altLang="zh-TW" dirty="0"/>
              <a:t>: Stocks typically go through four stages (</a:t>
            </a:r>
            <a:r>
              <a:rPr lang="en" altLang="zh-TW" b="1" dirty="0">
                <a:solidFill>
                  <a:schemeClr val="tx1"/>
                </a:solidFill>
              </a:rPr>
              <a:t>consolidation, uptrend, top formation, and decline</a:t>
            </a:r>
            <a:r>
              <a:rPr lang="en" altLang="zh-TW" dirty="0"/>
              <a:t>). The most powerful uptrends happen in stage two.</a:t>
            </a:r>
            <a:r>
              <a:rPr lang="en" altLang="zh-TW" b="1" dirty="0"/>
              <a:t> </a:t>
            </a:r>
          </a:p>
        </p:txBody>
      </p:sp>
      <p:pic>
        <p:nvPicPr>
          <p:cNvPr id="2050" name="Picture 2">
            <a:extLst>
              <a:ext uri="{FF2B5EF4-FFF2-40B4-BE49-F238E27FC236}">
                <a16:creationId xmlns:a16="http://schemas.microsoft.com/office/drawing/2014/main" id="{777F70C0-32AC-67EE-7676-A0488EC58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30345"/>
            <a:ext cx="9766300" cy="485140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版面配置區 2">
            <a:extLst>
              <a:ext uri="{FF2B5EF4-FFF2-40B4-BE49-F238E27FC236}">
                <a16:creationId xmlns:a16="http://schemas.microsoft.com/office/drawing/2014/main" id="{BBCB0035-803B-07BF-8A83-CD66CF5D3640}"/>
              </a:ext>
            </a:extLst>
          </p:cNvPr>
          <p:cNvSpPr>
            <a:spLocks noGrp="1"/>
          </p:cNvSpPr>
          <p:nvPr>
            <p:ph type="body" sz="quarter" idx="21"/>
          </p:nvPr>
        </p:nvSpPr>
        <p:spPr>
          <a:xfrm>
            <a:off x="755809" y="213147"/>
            <a:ext cx="9502858" cy="410369"/>
          </a:xfrm>
        </p:spPr>
        <p:txBody>
          <a:bodyPr/>
          <a:lstStyle/>
          <a:p>
            <a:r>
              <a:rPr lang="en-US" altLang="zh-TW" dirty="0"/>
              <a:t>Motivation</a:t>
            </a:r>
            <a:endParaRPr lang="zh-TW" altLang="en-US" dirty="0"/>
          </a:p>
        </p:txBody>
      </p:sp>
    </p:spTree>
    <p:extLst>
      <p:ext uri="{BB962C8B-B14F-4D97-AF65-F5344CB8AC3E}">
        <p14:creationId xmlns:p14="http://schemas.microsoft.com/office/powerpoint/2010/main" val="21221522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83CE8-1199-8054-98DE-0C6EDABAA0CA}"/>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8217F69-D92E-6F46-BBE4-7C4347EA0514}"/>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6</a:t>
            </a:fld>
            <a:endParaRPr/>
          </a:p>
        </p:txBody>
      </p:sp>
      <p:sp>
        <p:nvSpPr>
          <p:cNvPr id="74" name="IDA Template">
            <a:extLst>
              <a:ext uri="{FF2B5EF4-FFF2-40B4-BE49-F238E27FC236}">
                <a16:creationId xmlns:a16="http://schemas.microsoft.com/office/drawing/2014/main" id="{632749AD-9219-CF4E-9244-440143032755}"/>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27F2CDFF-3450-7B6C-CEEB-18F30B3A74DD}"/>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Key Concepts</a:t>
            </a:r>
          </a:p>
        </p:txBody>
      </p:sp>
      <p:sp>
        <p:nvSpPr>
          <p:cNvPr id="3" name="文字方塊 2">
            <a:extLst>
              <a:ext uri="{FF2B5EF4-FFF2-40B4-BE49-F238E27FC236}">
                <a16:creationId xmlns:a16="http://schemas.microsoft.com/office/drawing/2014/main" id="{7D3B2AEC-0845-0467-964C-A144139070AB}"/>
              </a:ext>
            </a:extLst>
          </p:cNvPr>
          <p:cNvSpPr txBox="1"/>
          <p:nvPr/>
        </p:nvSpPr>
        <p:spPr>
          <a:xfrm>
            <a:off x="755493" y="1371855"/>
            <a:ext cx="11467782" cy="2916824"/>
          </a:xfrm>
          <a:prstGeom prst="rect">
            <a:avLst/>
          </a:prstGeom>
        </p:spPr>
        <p:style>
          <a:lnRef idx="0">
            <a:scrgbClr r="0" g="0" b="0"/>
          </a:lnRef>
          <a:fillRef idx="0">
            <a:scrgbClr r="0" g="0" b="0"/>
          </a:fillRef>
          <a:effectRef idx="0">
            <a:scrgbClr r="0" g="0" b="0"/>
          </a:effectRef>
          <a:fontRef idx="none"/>
        </p:style>
        <p:txBody>
          <a:bodyPr wrap="square">
            <a:spAutoFit/>
          </a:bodyPr>
          <a:lstStyle/>
          <a:p>
            <a:pPr marL="444500" indent="-444500">
              <a:lnSpc>
                <a:spcPts val="4500"/>
              </a:lnSpc>
              <a:buClr>
                <a:srgbClr val="00599E"/>
              </a:buClr>
              <a:buSzPct val="100000"/>
              <a:buFontTx/>
              <a:buChar char="⊡"/>
              <a:defRPr sz="3000">
                <a:solidFill>
                  <a:srgbClr val="5A5F5E"/>
                </a:solidFill>
              </a:defRPr>
            </a:pPr>
            <a:r>
              <a:rPr lang="en" altLang="zh-TW" b="1" dirty="0"/>
              <a:t>Volatility Contraction</a:t>
            </a:r>
            <a:r>
              <a:rPr lang="en" altLang="zh-TW" dirty="0"/>
              <a:t>:</a:t>
            </a:r>
          </a:p>
          <a:p>
            <a:pPr lvl="2">
              <a:lnSpc>
                <a:spcPts val="4500"/>
              </a:lnSpc>
              <a:buClr>
                <a:srgbClr val="00599E"/>
              </a:buClr>
              <a:buSzPct val="100000"/>
              <a:defRPr sz="3000">
                <a:solidFill>
                  <a:srgbClr val="5A5F5E"/>
                </a:solidFill>
              </a:defRPr>
            </a:pPr>
            <a:r>
              <a:rPr lang="en" altLang="zh-TW" dirty="0"/>
              <a:t>The development of the VCP pattern includes:</a:t>
            </a:r>
          </a:p>
          <a:p>
            <a:pPr marL="457200" lvl="3" indent="-457200">
              <a:lnSpc>
                <a:spcPts val="4500"/>
              </a:lnSpc>
              <a:buClr>
                <a:srgbClr val="00599E"/>
              </a:buClr>
              <a:buSzPct val="100000"/>
              <a:buFont typeface="Arial" panose="020B0604020202020204" pitchFamily="34" charset="0"/>
              <a:buChar char="•"/>
              <a:defRPr sz="3000">
                <a:solidFill>
                  <a:srgbClr val="5A5F5E"/>
                </a:solidFill>
              </a:defRPr>
            </a:pPr>
            <a:r>
              <a:rPr lang="en" altLang="zh-TW" dirty="0">
                <a:solidFill>
                  <a:schemeClr val="tx1"/>
                </a:solidFill>
              </a:rPr>
              <a:t>Price range contraction</a:t>
            </a:r>
            <a:endParaRPr lang="en-US" altLang="zh-TW" dirty="0">
              <a:solidFill>
                <a:schemeClr val="tx1"/>
              </a:solidFill>
            </a:endParaRPr>
          </a:p>
          <a:p>
            <a:pPr marL="457200" lvl="3" indent="-457200">
              <a:lnSpc>
                <a:spcPts val="4500"/>
              </a:lnSpc>
              <a:buClr>
                <a:srgbClr val="00599E"/>
              </a:buClr>
              <a:buSzPct val="100000"/>
              <a:buFont typeface="Arial" panose="020B0604020202020204" pitchFamily="34" charset="0"/>
              <a:buChar char="•"/>
              <a:defRPr sz="3000">
                <a:solidFill>
                  <a:srgbClr val="5A5F5E"/>
                </a:solidFill>
              </a:defRPr>
            </a:pPr>
            <a:r>
              <a:rPr lang="en" altLang="zh-TW" dirty="0">
                <a:solidFill>
                  <a:schemeClr val="tx1"/>
                </a:solidFill>
              </a:rPr>
              <a:t>Decreased trading volume</a:t>
            </a:r>
          </a:p>
          <a:p>
            <a:pPr marL="444500" indent="-444500">
              <a:lnSpc>
                <a:spcPts val="4500"/>
              </a:lnSpc>
              <a:buClr>
                <a:srgbClr val="00599E"/>
              </a:buClr>
              <a:buSzPct val="100000"/>
              <a:buFontTx/>
              <a:buChar char="⊡"/>
              <a:defRPr sz="3000">
                <a:solidFill>
                  <a:srgbClr val="5A5F5E"/>
                </a:solidFill>
              </a:defRPr>
            </a:pPr>
            <a:endParaRPr lang="en" altLang="zh-TW" b="1" dirty="0"/>
          </a:p>
        </p:txBody>
      </p:sp>
      <p:pic>
        <p:nvPicPr>
          <p:cNvPr id="5122" name="Picture 2">
            <a:extLst>
              <a:ext uri="{FF2B5EF4-FFF2-40B4-BE49-F238E27FC236}">
                <a16:creationId xmlns:a16="http://schemas.microsoft.com/office/drawing/2014/main" id="{AB0D6928-BA3F-C18E-C5B6-EB69AA5A4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93" t="45111" r="1672" b="1"/>
          <a:stretch/>
        </p:blipFill>
        <p:spPr bwMode="auto">
          <a:xfrm>
            <a:off x="1924128" y="4314503"/>
            <a:ext cx="9156544" cy="341228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版面配置區 3">
            <a:extLst>
              <a:ext uri="{FF2B5EF4-FFF2-40B4-BE49-F238E27FC236}">
                <a16:creationId xmlns:a16="http://schemas.microsoft.com/office/drawing/2014/main" id="{E395F5B7-4809-BAA9-ADB3-0165552E21E6}"/>
              </a:ext>
            </a:extLst>
          </p:cNvPr>
          <p:cNvSpPr>
            <a:spLocks noGrp="1"/>
          </p:cNvSpPr>
          <p:nvPr>
            <p:ph type="body" sz="quarter" idx="21"/>
          </p:nvPr>
        </p:nvSpPr>
        <p:spPr>
          <a:xfrm>
            <a:off x="755809" y="213147"/>
            <a:ext cx="9502858" cy="872034"/>
          </a:xfrm>
        </p:spPr>
        <p:txBody>
          <a:bodyPr/>
          <a:lstStyle/>
          <a:p>
            <a:r>
              <a:rPr lang="en-US" altLang="zh-TW" dirty="0"/>
              <a:t>Motivation</a:t>
            </a:r>
            <a:endParaRPr lang="zh-TW" altLang="en-US" dirty="0"/>
          </a:p>
          <a:p>
            <a:endParaRPr lang="zh-TW" altLang="en-US" dirty="0"/>
          </a:p>
        </p:txBody>
      </p:sp>
    </p:spTree>
    <p:extLst>
      <p:ext uri="{BB962C8B-B14F-4D97-AF65-F5344CB8AC3E}">
        <p14:creationId xmlns:p14="http://schemas.microsoft.com/office/powerpoint/2010/main" val="27609206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BC56F-FF37-2C47-8049-8985BDF2D8EC}"/>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6D4369C3-C537-3502-E11B-624440C3FA47}"/>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7</a:t>
            </a:fld>
            <a:endParaRPr/>
          </a:p>
        </p:txBody>
      </p:sp>
      <p:sp>
        <p:nvSpPr>
          <p:cNvPr id="74" name="IDA Template">
            <a:extLst>
              <a:ext uri="{FF2B5EF4-FFF2-40B4-BE49-F238E27FC236}">
                <a16:creationId xmlns:a16="http://schemas.microsoft.com/office/drawing/2014/main" id="{453F86C3-2108-7DD4-6011-42CC8F1DDBC6}"/>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E42DD306-48A5-C7B0-38E7-39341E6890AD}"/>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 altLang="zh-TW" dirty="0"/>
              <a:t>Significance of the VCP Pattern</a:t>
            </a:r>
            <a:endParaRPr lang="en-US" dirty="0"/>
          </a:p>
        </p:txBody>
      </p:sp>
      <p:sp>
        <p:nvSpPr>
          <p:cNvPr id="13" name="文字方塊 12">
            <a:extLst>
              <a:ext uri="{FF2B5EF4-FFF2-40B4-BE49-F238E27FC236}">
                <a16:creationId xmlns:a16="http://schemas.microsoft.com/office/drawing/2014/main" id="{7E936625-C1FC-A914-ADC6-22B871E769E6}"/>
              </a:ext>
            </a:extLst>
          </p:cNvPr>
          <p:cNvSpPr txBox="1"/>
          <p:nvPr/>
        </p:nvSpPr>
        <p:spPr>
          <a:xfrm>
            <a:off x="8829676" y="4667027"/>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grpSp>
        <p:nvGrpSpPr>
          <p:cNvPr id="16" name="群組 15">
            <a:extLst>
              <a:ext uri="{FF2B5EF4-FFF2-40B4-BE49-F238E27FC236}">
                <a16:creationId xmlns:a16="http://schemas.microsoft.com/office/drawing/2014/main" id="{DC1D8E9A-D170-918E-019C-807F538FFD5B}"/>
              </a:ext>
            </a:extLst>
          </p:cNvPr>
          <p:cNvGrpSpPr/>
          <p:nvPr/>
        </p:nvGrpSpPr>
        <p:grpSpPr>
          <a:xfrm>
            <a:off x="1588772" y="3471653"/>
            <a:ext cx="9544050" cy="2900360"/>
            <a:chOff x="1300163" y="2943225"/>
            <a:chExt cx="9544050" cy="2900360"/>
          </a:xfrm>
        </p:grpSpPr>
        <p:cxnSp>
          <p:nvCxnSpPr>
            <p:cNvPr id="12" name="直線接點 11">
              <a:extLst>
                <a:ext uri="{FF2B5EF4-FFF2-40B4-BE49-F238E27FC236}">
                  <a16:creationId xmlns:a16="http://schemas.microsoft.com/office/drawing/2014/main" id="{75EE0076-B07E-D6EB-784A-D5D4D8B2DB84}"/>
                </a:ext>
              </a:extLst>
            </p:cNvPr>
            <p:cNvCxnSpPr>
              <a:cxnSpLocks/>
            </p:cNvCxnSpPr>
            <p:nvPr/>
          </p:nvCxnSpPr>
          <p:spPr>
            <a:xfrm>
              <a:off x="1300163" y="3514724"/>
              <a:ext cx="9544050" cy="0"/>
            </a:xfrm>
            <a:prstGeom prst="line">
              <a:avLst/>
            </a:prstGeom>
            <a:noFill/>
            <a:ln w="38100" cap="flat">
              <a:solidFill>
                <a:srgbClr val="00599F"/>
              </a:solidFill>
              <a:prstDash val="sysDot"/>
              <a:miter lim="400000"/>
            </a:ln>
            <a:effectLst/>
            <a:sp3d/>
          </p:spPr>
          <p:style>
            <a:lnRef idx="0">
              <a:scrgbClr r="0" g="0" b="0"/>
            </a:lnRef>
            <a:fillRef idx="0">
              <a:scrgbClr r="0" g="0" b="0"/>
            </a:fillRef>
            <a:effectRef idx="0">
              <a:scrgbClr r="0" g="0" b="0"/>
            </a:effectRef>
            <a:fontRef idx="none"/>
          </p:style>
        </p:cxnSp>
        <p:sp>
          <p:nvSpPr>
            <p:cNvPr id="14" name="手繪多邊形 13">
              <a:extLst>
                <a:ext uri="{FF2B5EF4-FFF2-40B4-BE49-F238E27FC236}">
                  <a16:creationId xmlns:a16="http://schemas.microsoft.com/office/drawing/2014/main" id="{852BEA44-AE3B-1727-9076-A8684D0A17CC}"/>
                </a:ext>
              </a:extLst>
            </p:cNvPr>
            <p:cNvSpPr/>
            <p:nvPr/>
          </p:nvSpPr>
          <p:spPr>
            <a:xfrm>
              <a:off x="1428751" y="2943225"/>
              <a:ext cx="8501062" cy="2900360"/>
            </a:xfrm>
            <a:custGeom>
              <a:avLst/>
              <a:gdLst>
                <a:gd name="connsiteX0" fmla="*/ 0 w 7215187"/>
                <a:gd name="connsiteY0" fmla="*/ 2371725 h 2371725"/>
                <a:gd name="connsiteX1" fmla="*/ 1343025 w 7215187"/>
                <a:gd name="connsiteY1" fmla="*/ 457200 h 2371725"/>
                <a:gd name="connsiteX2" fmla="*/ 2900362 w 7215187"/>
                <a:gd name="connsiteY2" fmla="*/ 2100262 h 2371725"/>
                <a:gd name="connsiteX3" fmla="*/ 4000500 w 7215187"/>
                <a:gd name="connsiteY3" fmla="*/ 471487 h 2371725"/>
                <a:gd name="connsiteX4" fmla="*/ 4986337 w 7215187"/>
                <a:gd name="connsiteY4" fmla="*/ 1414462 h 2371725"/>
                <a:gd name="connsiteX5" fmla="*/ 5686425 w 7215187"/>
                <a:gd name="connsiteY5" fmla="*/ 471487 h 2371725"/>
                <a:gd name="connsiteX6" fmla="*/ 6372225 w 7215187"/>
                <a:gd name="connsiteY6" fmla="*/ 1028700 h 2371725"/>
                <a:gd name="connsiteX7" fmla="*/ 7215187 w 7215187"/>
                <a:gd name="connsiteY7" fmla="*/ 0 h 2371725"/>
                <a:gd name="connsiteX8" fmla="*/ 7215187 w 7215187"/>
                <a:gd name="connsiteY8" fmla="*/ 0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5187" h="2371725">
                  <a:moveTo>
                    <a:pt x="0" y="2371725"/>
                  </a:moveTo>
                  <a:cubicBezTo>
                    <a:pt x="429815" y="1437084"/>
                    <a:pt x="859631" y="502444"/>
                    <a:pt x="1343025" y="457200"/>
                  </a:cubicBezTo>
                  <a:cubicBezTo>
                    <a:pt x="1826419" y="411956"/>
                    <a:pt x="2457450" y="2097881"/>
                    <a:pt x="2900362" y="2100262"/>
                  </a:cubicBezTo>
                  <a:cubicBezTo>
                    <a:pt x="3343274" y="2102643"/>
                    <a:pt x="3652838" y="585787"/>
                    <a:pt x="4000500" y="471487"/>
                  </a:cubicBezTo>
                  <a:cubicBezTo>
                    <a:pt x="4348163" y="357187"/>
                    <a:pt x="4705350" y="1414462"/>
                    <a:pt x="4986337" y="1414462"/>
                  </a:cubicBezTo>
                  <a:cubicBezTo>
                    <a:pt x="5267324" y="1414462"/>
                    <a:pt x="5455444" y="535781"/>
                    <a:pt x="5686425" y="471487"/>
                  </a:cubicBezTo>
                  <a:cubicBezTo>
                    <a:pt x="5917406" y="407193"/>
                    <a:pt x="6117431" y="1107281"/>
                    <a:pt x="6372225" y="1028700"/>
                  </a:cubicBezTo>
                  <a:cubicBezTo>
                    <a:pt x="6627019" y="950119"/>
                    <a:pt x="7215187" y="0"/>
                    <a:pt x="7215187" y="0"/>
                  </a:cubicBezTo>
                  <a:lnTo>
                    <a:pt x="7215187" y="0"/>
                  </a:lnTo>
                </a:path>
              </a:pathLst>
            </a:custGeom>
            <a:noFill/>
            <a:ln w="444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TW" altLang="en-US" sz="1800" b="0" i="0" u="none" strike="noStrike" cap="none" spc="0" normalizeH="0" baseline="0" dirty="0">
                <a:ln>
                  <a:noFill/>
                </a:ln>
                <a:solidFill>
                  <a:srgbClr val="000000"/>
                </a:solidFill>
                <a:effectLst/>
                <a:uFillTx/>
              </a:endParaRPr>
            </a:p>
          </p:txBody>
        </p:sp>
      </p:grpSp>
      <p:sp>
        <p:nvSpPr>
          <p:cNvPr id="2" name="向下箭號 1">
            <a:extLst>
              <a:ext uri="{FF2B5EF4-FFF2-40B4-BE49-F238E27FC236}">
                <a16:creationId xmlns:a16="http://schemas.microsoft.com/office/drawing/2014/main" id="{7D357E15-8618-D725-0BB1-F23E3E85234D}"/>
              </a:ext>
            </a:extLst>
          </p:cNvPr>
          <p:cNvSpPr/>
          <p:nvPr/>
        </p:nvSpPr>
        <p:spPr>
          <a:xfrm rot="19541808">
            <a:off x="4161525" y="3975801"/>
            <a:ext cx="420719" cy="1664807"/>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3" name="向下箭號 2">
            <a:extLst>
              <a:ext uri="{FF2B5EF4-FFF2-40B4-BE49-F238E27FC236}">
                <a16:creationId xmlns:a16="http://schemas.microsoft.com/office/drawing/2014/main" id="{7159D9AA-1269-9D11-15D5-CE611123DD4E}"/>
              </a:ext>
            </a:extLst>
          </p:cNvPr>
          <p:cNvSpPr/>
          <p:nvPr/>
        </p:nvSpPr>
        <p:spPr>
          <a:xfrm rot="12222288">
            <a:off x="5574710" y="4046178"/>
            <a:ext cx="423190" cy="128765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4" name="向下箭號 3">
            <a:extLst>
              <a:ext uri="{FF2B5EF4-FFF2-40B4-BE49-F238E27FC236}">
                <a16:creationId xmlns:a16="http://schemas.microsoft.com/office/drawing/2014/main" id="{91527A05-1BA1-8A5A-A947-A145CAF13A18}"/>
              </a:ext>
            </a:extLst>
          </p:cNvPr>
          <p:cNvSpPr/>
          <p:nvPr/>
        </p:nvSpPr>
        <p:spPr>
          <a:xfrm rot="19541808">
            <a:off x="7011547" y="4035751"/>
            <a:ext cx="387262" cy="867052"/>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6" name="向下箭號 5">
            <a:extLst>
              <a:ext uri="{FF2B5EF4-FFF2-40B4-BE49-F238E27FC236}">
                <a16:creationId xmlns:a16="http://schemas.microsoft.com/office/drawing/2014/main" id="{E19CD4D1-8727-CE42-9CC2-A2414D82D630}"/>
              </a:ext>
            </a:extLst>
          </p:cNvPr>
          <p:cNvSpPr/>
          <p:nvPr/>
        </p:nvSpPr>
        <p:spPr>
          <a:xfrm rot="12222288">
            <a:off x="7773283" y="4058869"/>
            <a:ext cx="342550" cy="602581"/>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7" name="向下箭號 6">
            <a:extLst>
              <a:ext uri="{FF2B5EF4-FFF2-40B4-BE49-F238E27FC236}">
                <a16:creationId xmlns:a16="http://schemas.microsoft.com/office/drawing/2014/main" id="{FED2BF0C-D5FE-1A09-0404-DDEB0AEE53F8}"/>
              </a:ext>
            </a:extLst>
          </p:cNvPr>
          <p:cNvSpPr/>
          <p:nvPr/>
        </p:nvSpPr>
        <p:spPr>
          <a:xfrm rot="19541808">
            <a:off x="8818203" y="4038363"/>
            <a:ext cx="317068" cy="609579"/>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8" name="向下箭號 7">
            <a:extLst>
              <a:ext uri="{FF2B5EF4-FFF2-40B4-BE49-F238E27FC236}">
                <a16:creationId xmlns:a16="http://schemas.microsoft.com/office/drawing/2014/main" id="{9ED6771F-361A-495E-4308-A4177FACAAD0}"/>
              </a:ext>
            </a:extLst>
          </p:cNvPr>
          <p:cNvSpPr/>
          <p:nvPr/>
        </p:nvSpPr>
        <p:spPr>
          <a:xfrm rot="12222288">
            <a:off x="9299238" y="4066951"/>
            <a:ext cx="340244" cy="40000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9" name="橢圓 8">
            <a:extLst>
              <a:ext uri="{FF2B5EF4-FFF2-40B4-BE49-F238E27FC236}">
                <a16:creationId xmlns:a16="http://schemas.microsoft.com/office/drawing/2014/main" id="{C19E9443-CB67-6467-4CD7-A469329E1887}"/>
              </a:ext>
            </a:extLst>
          </p:cNvPr>
          <p:cNvSpPr/>
          <p:nvPr/>
        </p:nvSpPr>
        <p:spPr>
          <a:xfrm>
            <a:off x="9893384" y="3635959"/>
            <a:ext cx="242887" cy="242887"/>
          </a:xfrm>
          <a:prstGeom prst="ellipse">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11" name="文字方塊 10">
            <a:extLst>
              <a:ext uri="{FF2B5EF4-FFF2-40B4-BE49-F238E27FC236}">
                <a16:creationId xmlns:a16="http://schemas.microsoft.com/office/drawing/2014/main" id="{D3B216F2-7229-CCCD-34E5-4E1F47E00405}"/>
              </a:ext>
            </a:extLst>
          </p:cNvPr>
          <p:cNvSpPr txBox="1"/>
          <p:nvPr/>
        </p:nvSpPr>
        <p:spPr>
          <a:xfrm>
            <a:off x="1588772" y="3471653"/>
            <a:ext cx="2671718" cy="526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a:ln>
                  <a:noFill/>
                </a:ln>
                <a:solidFill>
                  <a:srgbClr val="00599F"/>
                </a:solidFill>
                <a:effectLst/>
                <a:uFillTx/>
                <a:latin typeface="Helvetica Neue Light"/>
                <a:ea typeface="Helvetica Neue Light"/>
                <a:cs typeface="Helvetica Neue Light"/>
                <a:sym typeface="Helvetica Neue Light"/>
              </a:rPr>
              <a:t>neckline</a:t>
            </a:r>
            <a:endParaRPr kumimoji="0" lang="zh-TW" altLang="en-US" sz="2400" b="1" i="0" u="none" strike="noStrike" cap="none" spc="0" normalizeH="0" baseline="0" dirty="0">
              <a:ln>
                <a:noFill/>
              </a:ln>
              <a:solidFill>
                <a:srgbClr val="00599F"/>
              </a:solidFill>
              <a:effectLst/>
              <a:uFillTx/>
              <a:latin typeface="Helvetica Neue Light"/>
              <a:ea typeface="Helvetica Neue Light"/>
              <a:cs typeface="Helvetica Neue Light"/>
              <a:sym typeface="Helvetica Neue Light"/>
            </a:endParaRPr>
          </a:p>
        </p:txBody>
      </p:sp>
      <p:sp>
        <p:nvSpPr>
          <p:cNvPr id="15" name="圓角矩形 14">
            <a:extLst>
              <a:ext uri="{FF2B5EF4-FFF2-40B4-BE49-F238E27FC236}">
                <a16:creationId xmlns:a16="http://schemas.microsoft.com/office/drawing/2014/main" id="{ADF05FFF-75D2-0744-29E5-F0E186C287CB}"/>
              </a:ext>
            </a:extLst>
          </p:cNvPr>
          <p:cNvSpPr/>
          <p:nvPr/>
        </p:nvSpPr>
        <p:spPr>
          <a:xfrm>
            <a:off x="3350593" y="2874920"/>
            <a:ext cx="5430951" cy="930751"/>
          </a:xfrm>
          <a:prstGeom prst="round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 altLang="zh-TW" sz="2400" b="1" dirty="0">
                <a:solidFill>
                  <a:schemeClr val="bg1">
                    <a:lumMod val="20000"/>
                    <a:lumOff val="80000"/>
                  </a:schemeClr>
                </a:solidFill>
              </a:rPr>
              <a:t>Profit-taking pressure and supply lead to a decline in stock prices.</a:t>
            </a:r>
            <a:endParaRPr kumimoji="0" lang="zh-TW" altLang="en-US" sz="2400" b="1" i="0" u="none" strike="noStrike" cap="none" spc="0" normalizeH="0" baseline="0" dirty="0">
              <a:solidFill>
                <a:schemeClr val="bg1">
                  <a:lumMod val="20000"/>
                  <a:lumOff val="80000"/>
                </a:schemeClr>
              </a:solidFill>
              <a:effectLst/>
              <a:uFillTx/>
              <a:latin typeface="Helvetica Neue Light"/>
              <a:ea typeface="Helvetica Neue Light"/>
              <a:cs typeface="Helvetica Neue Light"/>
              <a:sym typeface="Helvetica Neue Light"/>
            </a:endParaRPr>
          </a:p>
        </p:txBody>
      </p:sp>
      <p:sp>
        <p:nvSpPr>
          <p:cNvPr id="18" name="圓角矩形 17">
            <a:extLst>
              <a:ext uri="{FF2B5EF4-FFF2-40B4-BE49-F238E27FC236}">
                <a16:creationId xmlns:a16="http://schemas.microsoft.com/office/drawing/2014/main" id="{832E0D77-FED6-A29B-DECF-17EC61E6E1D9}"/>
              </a:ext>
            </a:extLst>
          </p:cNvPr>
          <p:cNvSpPr/>
          <p:nvPr/>
        </p:nvSpPr>
        <p:spPr>
          <a:xfrm>
            <a:off x="5958530" y="5364582"/>
            <a:ext cx="5430951" cy="1747996"/>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 altLang="zh-TW" sz="2400" b="1" dirty="0">
                <a:solidFill>
                  <a:schemeClr val="bg1">
                    <a:lumMod val="20000"/>
                    <a:lumOff val="80000"/>
                  </a:schemeClr>
                </a:solidFill>
              </a:rPr>
              <a:t>Institutions bullish on the stock absorb the floating supply during price pullbacks, driving the stock price higher.</a:t>
            </a:r>
            <a:endParaRPr kumimoji="0" lang="zh-TW" altLang="en-US" sz="2400" b="1" i="0" u="none" strike="noStrike" cap="none" spc="0" normalizeH="0" baseline="0" dirty="0">
              <a:solidFill>
                <a:schemeClr val="bg1">
                  <a:lumMod val="20000"/>
                  <a:lumOff val="80000"/>
                </a:schemeClr>
              </a:solidFill>
              <a:effectLst/>
              <a:uFillTx/>
              <a:latin typeface="Helvetica Neue Light"/>
              <a:ea typeface="Helvetica Neue Light"/>
              <a:cs typeface="Helvetica Neue Light"/>
              <a:sym typeface="Helvetica Neue Light"/>
            </a:endParaRPr>
          </a:p>
        </p:txBody>
      </p:sp>
      <p:sp>
        <p:nvSpPr>
          <p:cNvPr id="20" name="圓角矩形 19">
            <a:extLst>
              <a:ext uri="{FF2B5EF4-FFF2-40B4-BE49-F238E27FC236}">
                <a16:creationId xmlns:a16="http://schemas.microsoft.com/office/drawing/2014/main" id="{DC02C31F-E3A8-1BB1-D608-E0FD0D8E03B7}"/>
              </a:ext>
            </a:extLst>
          </p:cNvPr>
          <p:cNvSpPr/>
          <p:nvPr/>
        </p:nvSpPr>
        <p:spPr>
          <a:xfrm>
            <a:off x="9143803" y="2888989"/>
            <a:ext cx="1742048" cy="522129"/>
          </a:xfrm>
          <a:prstGeom prst="round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zh-TW" sz="2400" b="1" dirty="0">
                <a:solidFill>
                  <a:schemeClr val="bg2"/>
                </a:solidFill>
              </a:rPr>
              <a:t>Entry</a:t>
            </a:r>
            <a:r>
              <a:rPr kumimoji="0" lang="en-US" altLang="zh-TW" sz="2400" b="1"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point</a:t>
            </a:r>
            <a:endParaRPr kumimoji="0" lang="zh-TW" altLang="en-US" sz="2400" b="1"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
        <p:nvSpPr>
          <p:cNvPr id="22" name="文字版面配置區 21">
            <a:extLst>
              <a:ext uri="{FF2B5EF4-FFF2-40B4-BE49-F238E27FC236}">
                <a16:creationId xmlns:a16="http://schemas.microsoft.com/office/drawing/2014/main" id="{B299342C-C83B-679F-AB0D-A035AE0D647F}"/>
              </a:ext>
            </a:extLst>
          </p:cNvPr>
          <p:cNvSpPr>
            <a:spLocks noGrp="1"/>
          </p:cNvSpPr>
          <p:nvPr>
            <p:ph type="body" sz="quarter" idx="21"/>
          </p:nvPr>
        </p:nvSpPr>
        <p:spPr>
          <a:xfrm>
            <a:off x="755809" y="213147"/>
            <a:ext cx="9502858" cy="872034"/>
          </a:xfrm>
        </p:spPr>
        <p:txBody>
          <a:bodyPr/>
          <a:lstStyle/>
          <a:p>
            <a:r>
              <a:rPr lang="en-US" altLang="zh-TW" dirty="0"/>
              <a:t>Motivation</a:t>
            </a:r>
            <a:endParaRPr lang="zh-TW" altLang="en-US" dirty="0"/>
          </a:p>
          <a:p>
            <a:endParaRPr lang="zh-TW" altLang="en-US" dirty="0"/>
          </a:p>
        </p:txBody>
      </p:sp>
    </p:spTree>
    <p:extLst>
      <p:ext uri="{BB962C8B-B14F-4D97-AF65-F5344CB8AC3E}">
        <p14:creationId xmlns:p14="http://schemas.microsoft.com/office/powerpoint/2010/main" val="2482938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9" grpId="0" animBg="1"/>
      <p:bldP spid="15" grpId="0"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53C2-B3C7-DF46-232C-DA90A817E39E}"/>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00FAB404-67F2-4D62-4732-EC20CD5EAF21}"/>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8</a:t>
            </a:fld>
            <a:endParaRPr/>
          </a:p>
        </p:txBody>
      </p:sp>
      <p:sp>
        <p:nvSpPr>
          <p:cNvPr id="71" name="Motivation">
            <a:extLst>
              <a:ext uri="{FF2B5EF4-FFF2-40B4-BE49-F238E27FC236}">
                <a16:creationId xmlns:a16="http://schemas.microsoft.com/office/drawing/2014/main" id="{0F100844-1F5B-E334-8443-B4938DFE75F9}"/>
              </a:ext>
            </a:extLst>
          </p:cNvPr>
          <p:cNvSpPr txBox="1">
            <a:spLocks noGrp="1"/>
          </p:cNvSpPr>
          <p:nvPr>
            <p:ph type="body" idx="21"/>
          </p:nvPr>
        </p:nvSpPr>
        <p:spPr>
          <a:xfrm>
            <a:off x="755809" y="213147"/>
            <a:ext cx="9502858" cy="410369"/>
          </a:xfrm>
          <a:prstGeom prst="rect">
            <a:avLst/>
          </a:prstGeom>
        </p:spPr>
        <p:txBody>
          <a:bodyPr/>
          <a:lstStyle/>
          <a:p>
            <a:r>
              <a:rPr lang="en-US" dirty="0"/>
              <a:t>Target</a:t>
            </a:r>
            <a:r>
              <a:rPr lang="zh-TW" altLang="en-US" dirty="0"/>
              <a:t> </a:t>
            </a:r>
            <a:r>
              <a:rPr lang="en-US" altLang="zh-TW" dirty="0"/>
              <a:t>&amp; Methodology</a:t>
            </a:r>
            <a:endParaRPr dirty="0"/>
          </a:p>
        </p:txBody>
      </p:sp>
      <p:sp>
        <p:nvSpPr>
          <p:cNvPr id="72" name="Motivation">
            <a:extLst>
              <a:ext uri="{FF2B5EF4-FFF2-40B4-BE49-F238E27FC236}">
                <a16:creationId xmlns:a16="http://schemas.microsoft.com/office/drawing/2014/main" id="{80D6426A-A083-D8E8-BE09-8BD15BF6E53D}"/>
              </a:ext>
            </a:extLst>
          </p:cNvPr>
          <p:cNvSpPr txBox="1">
            <a:spLocks noGrp="1"/>
          </p:cNvSpPr>
          <p:nvPr>
            <p:ph type="body" idx="22"/>
          </p:nvPr>
        </p:nvSpPr>
        <p:spPr>
          <a:prstGeom prst="rect">
            <a:avLst/>
          </a:prstGeom>
        </p:spPr>
        <p:txBody>
          <a:bodyPr>
            <a:normAutofit lnSpcReduction="10000"/>
          </a:bodyPr>
          <a:lstStyle/>
          <a:p>
            <a:r>
              <a:rPr lang="en-US" dirty="0"/>
              <a:t>Target</a:t>
            </a:r>
            <a:endParaRPr dirty="0"/>
          </a:p>
        </p:txBody>
      </p:sp>
      <p:sp>
        <p:nvSpPr>
          <p:cNvPr id="73" name="Motivate your presentation on 3-10 slides…">
            <a:extLst>
              <a:ext uri="{FF2B5EF4-FFF2-40B4-BE49-F238E27FC236}">
                <a16:creationId xmlns:a16="http://schemas.microsoft.com/office/drawing/2014/main" id="{38EEF967-0BE8-A556-258D-13AB1F2D30EE}"/>
              </a:ext>
            </a:extLst>
          </p:cNvPr>
          <p:cNvSpPr txBox="1">
            <a:spLocks noGrp="1"/>
          </p:cNvSpPr>
          <p:nvPr>
            <p:ph type="body" idx="23"/>
          </p:nvPr>
        </p:nvSpPr>
        <p:spPr>
          <a:xfrm>
            <a:off x="761999" y="1581811"/>
            <a:ext cx="11467783" cy="1195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 altLang="zh-TW" dirty="0"/>
              <a:t>Reduce maximum drawdown (MDD) while maintaining at least the same level of returns compared to </a:t>
            </a:r>
            <a:r>
              <a:rPr lang="en" altLang="zh-TW" dirty="0">
                <a:hlinkClick r:id="rId2"/>
              </a:rPr>
              <a:t>previous </a:t>
            </a:r>
            <a:r>
              <a:rPr lang="en" altLang="zh-TW" dirty="0" err="1">
                <a:hlinkClick r:id="rId2"/>
              </a:rPr>
              <a:t>backtesting</a:t>
            </a:r>
            <a:r>
              <a:rPr lang="en" altLang="zh-TW" dirty="0">
                <a:hlinkClick r:id="rId2"/>
              </a:rPr>
              <a:t> results.</a:t>
            </a:r>
            <a:endParaRPr dirty="0"/>
          </a:p>
        </p:txBody>
      </p:sp>
      <p:sp>
        <p:nvSpPr>
          <p:cNvPr id="74" name="IDA Template">
            <a:extLst>
              <a:ext uri="{FF2B5EF4-FFF2-40B4-BE49-F238E27FC236}">
                <a16:creationId xmlns:a16="http://schemas.microsoft.com/office/drawing/2014/main" id="{2F8ABBF7-A86E-0E2B-40B7-375C6E590951}"/>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3" name="Motivation">
            <a:extLst>
              <a:ext uri="{FF2B5EF4-FFF2-40B4-BE49-F238E27FC236}">
                <a16:creationId xmlns:a16="http://schemas.microsoft.com/office/drawing/2014/main" id="{8BB9846E-D156-1503-0E95-28E3A9FA5C07}"/>
              </a:ext>
            </a:extLst>
          </p:cNvPr>
          <p:cNvSpPr txBox="1">
            <a:spLocks/>
          </p:cNvSpPr>
          <p:nvPr/>
        </p:nvSpPr>
        <p:spPr>
          <a:xfrm>
            <a:off x="755809" y="4084029"/>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M</a:t>
            </a:r>
            <a:r>
              <a:rPr lang="en-US" altLang="zh-TW" dirty="0"/>
              <a:t>ethodology</a:t>
            </a:r>
            <a:endParaRPr lang="en-US" dirty="0"/>
          </a:p>
        </p:txBody>
      </p:sp>
      <p:sp>
        <p:nvSpPr>
          <p:cNvPr id="4" name="Motivate your presentation on 3-10 slides…">
            <a:extLst>
              <a:ext uri="{FF2B5EF4-FFF2-40B4-BE49-F238E27FC236}">
                <a16:creationId xmlns:a16="http://schemas.microsoft.com/office/drawing/2014/main" id="{C30A6988-9E34-980C-878C-0C1FF831CFBC}"/>
              </a:ext>
            </a:extLst>
          </p:cNvPr>
          <p:cNvSpPr txBox="1">
            <a:spLocks/>
          </p:cNvSpPr>
          <p:nvPr/>
        </p:nvSpPr>
        <p:spPr>
          <a:xfrm>
            <a:off x="768509" y="4667625"/>
            <a:ext cx="11467783" cy="3504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Optimizing Stage 2 Parameters</a:t>
            </a:r>
            <a:r>
              <a:rPr lang="en" altLang="zh-TW" sz="3000" dirty="0">
                <a:solidFill>
                  <a:srgbClr val="5A5F5E"/>
                </a:solidFill>
              </a:rPr>
              <a:t>: Adjust the parameters used to identify stocks in the second stage of an uptrend, ensuring they fit the strategy's requirements more precisely.</a:t>
            </a:r>
          </a:p>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Machine Learning for VCP Pattern Recognition</a:t>
            </a:r>
            <a:r>
              <a:rPr lang="en" altLang="zh-TW" sz="3000" dirty="0">
                <a:solidFill>
                  <a:srgbClr val="5A5F5E"/>
                </a:solidFill>
              </a:rPr>
              <a:t>: Train a model using image recognition techniques to detect the VCP pattern in stock charts.</a:t>
            </a:r>
          </a:p>
        </p:txBody>
      </p:sp>
    </p:spTree>
    <p:extLst>
      <p:ext uri="{BB962C8B-B14F-4D97-AF65-F5344CB8AC3E}">
        <p14:creationId xmlns:p14="http://schemas.microsoft.com/office/powerpoint/2010/main" val="31967083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184E9-7090-1E5D-69A2-3501675F9984}"/>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4A8DAD2-EB1B-2045-94F5-5BA12CC55330}"/>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9</a:t>
            </a:fld>
            <a:endParaRPr/>
          </a:p>
        </p:txBody>
      </p:sp>
      <p:sp>
        <p:nvSpPr>
          <p:cNvPr id="71" name="Motivation">
            <a:extLst>
              <a:ext uri="{FF2B5EF4-FFF2-40B4-BE49-F238E27FC236}">
                <a16:creationId xmlns:a16="http://schemas.microsoft.com/office/drawing/2014/main" id="{AF0ACFD7-4EA2-8AB8-DAE1-3C0E27F8128A}"/>
              </a:ext>
            </a:extLst>
          </p:cNvPr>
          <p:cNvSpPr txBox="1">
            <a:spLocks noGrp="1"/>
          </p:cNvSpPr>
          <p:nvPr>
            <p:ph type="body" idx="21"/>
          </p:nvPr>
        </p:nvSpPr>
        <p:spPr>
          <a:xfrm>
            <a:off x="755809" y="213147"/>
            <a:ext cx="9502858" cy="410369"/>
          </a:xfrm>
          <a:prstGeom prst="rect">
            <a:avLst/>
          </a:prstGeom>
        </p:spPr>
        <p:txBody>
          <a:bodyPr/>
          <a:lstStyle/>
          <a:p>
            <a:r>
              <a:rPr lang="en-US" altLang="zh-TW" dirty="0"/>
              <a:t>Methodology</a:t>
            </a:r>
            <a:endParaRPr dirty="0"/>
          </a:p>
        </p:txBody>
      </p:sp>
      <p:sp>
        <p:nvSpPr>
          <p:cNvPr id="74" name="IDA Template">
            <a:extLst>
              <a:ext uri="{FF2B5EF4-FFF2-40B4-BE49-F238E27FC236}">
                <a16:creationId xmlns:a16="http://schemas.microsoft.com/office/drawing/2014/main" id="{E14F8DC8-53A2-4379-0CAA-1870154B0CF9}"/>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3" name="Motivation">
            <a:extLst>
              <a:ext uri="{FF2B5EF4-FFF2-40B4-BE49-F238E27FC236}">
                <a16:creationId xmlns:a16="http://schemas.microsoft.com/office/drawing/2014/main" id="{2E9E39B4-8E05-BF3C-F379-0BDE86588D14}"/>
              </a:ext>
            </a:extLst>
          </p:cNvPr>
          <p:cNvSpPr txBox="1">
            <a:spLocks/>
          </p:cNvSpPr>
          <p:nvPr/>
        </p:nvSpPr>
        <p:spPr>
          <a:xfrm>
            <a:off x="755809" y="623516"/>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dirty="0" err="1"/>
              <a:t>Backtesting</a:t>
            </a:r>
            <a:r>
              <a:rPr lang="en-US" altLang="zh-TW" dirty="0"/>
              <a:t> Framework</a:t>
            </a:r>
            <a:endParaRPr lang="en-US" dirty="0"/>
          </a:p>
        </p:txBody>
      </p:sp>
      <p:sp>
        <p:nvSpPr>
          <p:cNvPr id="4" name="Motivate your presentation on 3-10 slides…">
            <a:extLst>
              <a:ext uri="{FF2B5EF4-FFF2-40B4-BE49-F238E27FC236}">
                <a16:creationId xmlns:a16="http://schemas.microsoft.com/office/drawing/2014/main" id="{869B3351-5129-4583-36A6-142D4E1B77FF}"/>
              </a:ext>
            </a:extLst>
          </p:cNvPr>
          <p:cNvSpPr txBox="1">
            <a:spLocks/>
          </p:cNvSpPr>
          <p:nvPr/>
        </p:nvSpPr>
        <p:spPr>
          <a:xfrm>
            <a:off x="768509" y="1207112"/>
            <a:ext cx="11467783" cy="7543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Entry Point: </a:t>
            </a:r>
            <a:r>
              <a:rPr lang="en" altLang="zh-TW" dirty="0"/>
              <a:t>Stocks that pass through the filters (optimized Stage 2 parameters, VCP pattern recognition, and fundamentals) will qualify for entry at the close of the trading day.</a:t>
            </a:r>
          </a:p>
          <a:p>
            <a:pPr marL="444500" indent="-444500" hangingPunct="1">
              <a:lnSpc>
                <a:spcPts val="4500"/>
              </a:lnSpc>
              <a:buClr>
                <a:srgbClr val="00599E"/>
              </a:buClr>
              <a:buSzPct val="100000"/>
              <a:buFontTx/>
              <a:buChar char="⊡"/>
              <a:defRPr sz="3000">
                <a:solidFill>
                  <a:srgbClr val="5A5F5E"/>
                </a:solidFill>
              </a:defRPr>
            </a:pPr>
            <a:endParaRPr lang="en" altLang="zh-TW" sz="3000" b="1" dirty="0">
              <a:solidFill>
                <a:srgbClr val="5A5F5E"/>
              </a:solidFill>
            </a:endParaRPr>
          </a:p>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Exit Point</a:t>
            </a:r>
            <a:r>
              <a:rPr lang="en" altLang="zh-TW" sz="3000" dirty="0">
                <a:solidFill>
                  <a:srgbClr val="5A5F5E"/>
                </a:solidFill>
              </a:rPr>
              <a:t>: </a:t>
            </a:r>
            <a:r>
              <a:rPr lang="en" altLang="zh-TW" dirty="0"/>
              <a:t>A dynamic exit strategy based on price deviation (e.g., significant divergence from a moving average) will be applied. For stocks that do not trigger this exit condition, the maximum holding period will be one week. Positions will be exited at the market open to account for Taiwan’s bearish tendencies with black candlesticks.</a:t>
            </a:r>
          </a:p>
          <a:p>
            <a:pPr marL="444500" indent="-444500" hangingPunct="1">
              <a:lnSpc>
                <a:spcPts val="4500"/>
              </a:lnSpc>
              <a:buClr>
                <a:srgbClr val="00599E"/>
              </a:buClr>
              <a:buSzPct val="100000"/>
              <a:buFontTx/>
              <a:buChar char="⊡"/>
              <a:defRPr sz="3000">
                <a:solidFill>
                  <a:srgbClr val="5A5F5E"/>
                </a:solidFill>
              </a:defRPr>
            </a:pPr>
            <a:endParaRPr lang="en" altLang="zh-TW" sz="3000" dirty="0">
              <a:solidFill>
                <a:srgbClr val="5A5F5E"/>
              </a:solidFill>
            </a:endParaRPr>
          </a:p>
          <a:p>
            <a:pPr marL="444500" indent="-444500" hangingPunct="1">
              <a:lnSpc>
                <a:spcPts val="4500"/>
              </a:lnSpc>
              <a:buClr>
                <a:srgbClr val="00599E"/>
              </a:buClr>
              <a:buSzPct val="100000"/>
              <a:buFontTx/>
              <a:buChar char="⊡"/>
              <a:defRPr sz="3000">
                <a:solidFill>
                  <a:srgbClr val="5A5F5E"/>
                </a:solidFill>
              </a:defRPr>
            </a:pPr>
            <a:r>
              <a:rPr lang="en" altLang="zh-TW" b="1" dirty="0"/>
              <a:t>Data</a:t>
            </a:r>
            <a:r>
              <a:rPr lang="en" altLang="zh-TW" dirty="0"/>
              <a:t>: The </a:t>
            </a:r>
            <a:r>
              <a:rPr lang="en" altLang="zh-TW" dirty="0" err="1"/>
              <a:t>backtesting</a:t>
            </a:r>
            <a:r>
              <a:rPr lang="en" altLang="zh-TW" dirty="0"/>
              <a:t> will use daily data from all Taiwan stocks over the past 10 years.</a:t>
            </a:r>
            <a:endParaRPr lang="en" altLang="zh-TW" sz="3000" dirty="0">
              <a:solidFill>
                <a:srgbClr val="5A5F5E"/>
              </a:solidFill>
            </a:endParaRPr>
          </a:p>
        </p:txBody>
      </p:sp>
    </p:spTree>
    <p:extLst>
      <p:ext uri="{BB962C8B-B14F-4D97-AF65-F5344CB8AC3E}">
        <p14:creationId xmlns:p14="http://schemas.microsoft.com/office/powerpoint/2010/main" val="2502922640"/>
      </p:ext>
    </p:extLst>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4957</TotalTime>
  <Words>705</Words>
  <Application>Microsoft Macintosh PowerPoint</Application>
  <PresentationFormat>自訂</PresentationFormat>
  <Paragraphs>74</Paragraphs>
  <Slides>10</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Arial</vt:lpstr>
      <vt:lpstr>Avenir</vt:lpstr>
      <vt:lpstr>Helvetica Neue</vt:lpstr>
      <vt:lpstr>Helvetica Neue Light</vt:lpstr>
      <vt:lpstr>Helvetica Neue Thin</vt:lpstr>
      <vt:lpstr>Lucida Grande</vt:lpstr>
      <vt:lpstr>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陳品妤</cp:lastModifiedBy>
  <cp:revision>7</cp:revision>
  <dcterms:modified xsi:type="dcterms:W3CDTF">2024-10-21T00:01:05Z</dcterms:modified>
</cp:coreProperties>
</file>