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2"/>
  </p:sldMasterIdLst>
  <p:notesMasterIdLst>
    <p:notesMasterId r:id="rId22"/>
  </p:notesMasterIdLst>
  <p:sldIdLst>
    <p:sldId id="256" r:id="rId3"/>
    <p:sldId id="281" r:id="rId4"/>
    <p:sldId id="282" r:id="rId5"/>
    <p:sldId id="283" r:id="rId6"/>
    <p:sldId id="284" r:id="rId7"/>
    <p:sldId id="257" r:id="rId8"/>
    <p:sldId id="270" r:id="rId9"/>
    <p:sldId id="271" r:id="rId10"/>
    <p:sldId id="272" r:id="rId11"/>
    <p:sldId id="274" r:id="rId12"/>
    <p:sldId id="273" r:id="rId13"/>
    <p:sldId id="276" r:id="rId14"/>
    <p:sldId id="277" r:id="rId15"/>
    <p:sldId id="285" r:id="rId16"/>
    <p:sldId id="286" r:id="rId17"/>
    <p:sldId id="287" r:id="rId18"/>
    <p:sldId id="288" r:id="rId19"/>
    <p:sldId id="289" r:id="rId20"/>
    <p:sldId id="269" r:id="rId2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lvl1pPr>
    <a:lvl2pPr marL="0" marR="0" indent="22860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lvl2pPr>
    <a:lvl3pPr marL="0" marR="0" indent="45720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lvl3pPr>
    <a:lvl4pPr marL="0" marR="0" indent="68580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lvl4pPr>
    <a:lvl5pPr marL="0" marR="0" indent="91440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lvl5pPr>
    <a:lvl6pPr marL="0" marR="0" indent="114300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lvl6pPr>
    <a:lvl7pPr marL="0" marR="0" indent="137160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lvl7pPr>
    <a:lvl8pPr marL="0" marR="0" indent="160020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lvl8pPr>
    <a:lvl9pPr marL="0" marR="0" indent="182880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3F3"/>
    <a:srgbClr val="EDEDED"/>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Light"/>
          <a:ea typeface="Helvetica Neue Light"/>
          <a:cs typeface="Helvetica Neue Light"/>
        </a:font>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Col>
    <a:lastRow>
      <a:tcTxStyle b="off" i="off">
        <a:font>
          <a:latin typeface="Gill Sans Light"/>
          <a:ea typeface="Gill Sans Light"/>
          <a:cs typeface="Gill Sans Light"/>
        </a:font>
        <a:srgbClr val="000000"/>
      </a:tcTxStyle>
      <a:tcStyle>
        <a:tcBdr>
          <a:left>
            <a:ln w="12700" cap="flat">
              <a:solidFill>
                <a:srgbClr val="B4B4B4"/>
              </a:solidFill>
              <a:prstDash val="solid"/>
              <a:miter lim="400000"/>
            </a:ln>
          </a:left>
          <a:right>
            <a:ln w="12700" cap="flat">
              <a:solidFill>
                <a:srgbClr val="B4B4B4"/>
              </a:solidFill>
              <a:prstDash val="solid"/>
              <a:miter lim="400000"/>
            </a:ln>
          </a:right>
          <a:top>
            <a:ln w="25400" cap="flat">
              <a:solidFill>
                <a:srgbClr val="000000"/>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Row>
  </a:tblStyle>
  <a:tblStyle styleId="{C7B018BB-80A7-4F77-B60F-C8B233D01FF8}" styleName="">
    <a:tblBg/>
    <a:wholeTbl>
      <a:tcTxStyle b="off" i="off">
        <a:font>
          <a:latin typeface="Helvetica Neue Light"/>
          <a:ea typeface="Helvetica Neue Light"/>
          <a:cs typeface="Helvetica Neue Light"/>
        </a:font>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Row>
  </a:tblStyle>
  <a:tblStyle styleId="{EEE7283C-3CF3-47DC-8721-378D4A62B228}" styleName="">
    <a:tblBg/>
    <a:wholeTbl>
      <a:tcTxStyle b="off" i="off">
        <a:font>
          <a:latin typeface="Helvetica Neue Light"/>
          <a:ea typeface="Helvetica Neue Light"/>
          <a:cs typeface="Helvetica Neue Light"/>
        </a:font>
        <a:srgbClr val="5A5F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satOff val="1848"/>
              <a:lumOff val="-15262"/>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B4B4B4"/>
              </a:solidFill>
              <a:prstDash val="solid"/>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noFill/>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firstRow>
  </a:tblStyle>
  <a:tblStyle styleId="{CF821DB8-F4EB-4A41-A1BA-3FCAFE7338EE}" styleName="">
    <a:tblBg/>
    <a:wholeTbl>
      <a:tcTxStyle b="off" i="off">
        <a:font>
          <a:latin typeface="Helvetica Neue Light"/>
          <a:ea typeface="Helvetica Neue Light"/>
          <a:cs typeface="Helvetica Neue Light"/>
        </a:font>
        <a:srgbClr val="5A5F5E"/>
      </a:tcTxStyle>
      <a:tcStyle>
        <a:tcBdr>
          <a:left>
            <a:ln w="50800" cap="flat">
              <a:noFill/>
              <a:miter lim="400000"/>
            </a:ln>
          </a:left>
          <a:right>
            <a:ln w="50800" cap="flat">
              <a:noFill/>
              <a:miter lim="400000"/>
            </a:ln>
          </a:right>
          <a:top>
            <a:ln w="50800" cap="flat">
              <a:noFill/>
              <a:miter lim="400000"/>
            </a:ln>
          </a:top>
          <a:bottom>
            <a:ln w="50800" cap="flat">
              <a:noFill/>
              <a:miter lim="400000"/>
            </a:ln>
          </a:bottom>
          <a:insideH>
            <a:ln w="50800" cap="flat">
              <a:noFill/>
              <a:miter lim="400000"/>
            </a:ln>
          </a:insideH>
          <a:insideV>
            <a:ln w="50800" cap="flat">
              <a:noFill/>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08785"/>
          </a:solidFill>
        </a:fill>
      </a:tcStyle>
    </a:firstCol>
    <a:lastRow>
      <a:tcTxStyle b="off" i="off">
        <a:font>
          <a:latin typeface="Gill Sans Light"/>
          <a:ea typeface="Gill Sans Light"/>
          <a:cs typeface="Gill Sans Light"/>
        </a:font>
        <a:srgbClr val="000000"/>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noFill/>
              <a:miter lim="400000"/>
            </a:ln>
          </a:insideH>
          <a:insideV>
            <a:ln w="12700" cap="flat">
              <a:noFill/>
              <a:miter lim="400000"/>
            </a:ln>
          </a:insideV>
        </a:tcBdr>
        <a:fill>
          <a:solidFill>
            <a:srgbClr val="E5E6E5"/>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5A5F5E"/>
          </a:solidFill>
        </a:fill>
      </a:tcStyle>
    </a:firstRow>
  </a:tblStyle>
  <a:tblStyle styleId="{33BA23B1-9221-436E-865A-0063620EA4FD}" styleName="">
    <a:tblBg/>
    <a:wholeTbl>
      <a:tcTxStyle b="off" i="off">
        <a:font>
          <a:latin typeface="Helvetica Neue Light"/>
          <a:ea typeface="Helvetica Neue Light"/>
          <a:cs typeface="Helvetica Neue Light"/>
        </a:font>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EBEBEB"/>
          </a:solidFill>
        </a:fill>
      </a:tcStyle>
    </a:band2H>
    <a:firstCol>
      <a:tcTxStyle b="off" i="off">
        <a:font>
          <a:latin typeface="Helvetica Neue Light"/>
          <a:ea typeface="Helvetica Neue Light"/>
          <a:cs typeface="Helvetica Neue Light"/>
        </a:font>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E5E6E5"/>
          </a:solidFill>
        </a:fill>
      </a:tcStyle>
    </a:firstCol>
    <a:lastRow>
      <a:tcTxStyle b="off" i="off">
        <a:font>
          <a:latin typeface="Helvetica Neue Light"/>
          <a:ea typeface="Helvetica Neue Light"/>
          <a:cs typeface="Helvetica Neue Light"/>
        </a:font>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lastRow>
    <a:firstRow>
      <a:tcTxStyle b="off" i="off">
        <a:font>
          <a:latin typeface="Helvetica Neue Light"/>
          <a:ea typeface="Helvetica Neue Light"/>
          <a:cs typeface="Helvetica Neue Light"/>
        </a:font>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firstRow>
  </a:tblStyle>
  <a:tblStyle styleId="{2708684C-4D16-4618-839F-0558EEFCDFE6}" styleName="">
    <a:tblBg/>
    <a:wholeTbl>
      <a:tcTxStyle b="off" i="off">
        <a:font>
          <a:latin typeface="Gill Sans Light"/>
          <a:ea typeface="Gill Sans Light"/>
          <a:cs typeface="Gill Sans Light"/>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custDash>
                <a:ds d="200000" sp="200000"/>
              </a:custDash>
              <a:miter lim="400000"/>
            </a:ln>
          </a:top>
          <a:bottom>
            <a:ln w="12700" cap="flat">
              <a:solidFill>
                <a:srgbClr val="5A5F5E"/>
              </a:solidFill>
              <a:custDash>
                <a:ds d="200000" sp="200000"/>
              </a:custDash>
              <a:miter lim="400000"/>
            </a:ln>
          </a:bottom>
          <a:insideH>
            <a:ln w="12700" cap="flat">
              <a:solidFill>
                <a:srgbClr val="5A5F5E"/>
              </a:solidFill>
              <a:custDash>
                <a:ds d="200000" sp="200000"/>
              </a:custDash>
              <a:miter lim="400000"/>
            </a:ln>
          </a:insideH>
          <a:insideV>
            <a:ln w="12700" cap="flat">
              <a:solidFill>
                <a:srgbClr val="C8C8C8"/>
              </a:solidFill>
              <a:prstDash val="solid"/>
              <a:miter lim="400000"/>
            </a:ln>
          </a:insideV>
        </a:tcBdr>
        <a:fill>
          <a:noFill/>
        </a:fill>
      </a:tcStyle>
    </a:wholeTbl>
    <a:band2H>
      <a:tcTxStyle/>
      <a:tcStyle>
        <a:tcBdr/>
        <a:fill>
          <a:solidFill>
            <a:srgbClr val="000000">
              <a:alpha val="5000"/>
            </a:srgbClr>
          </a:solidFill>
        </a:fill>
      </a:tcStyle>
    </a:band2H>
    <a:firstCol>
      <a:tcTxStyle b="off" i="off">
        <a:font>
          <a:latin typeface="Gill Sans Light"/>
          <a:ea typeface="Gill Sans Light"/>
          <a:cs typeface="Gill Sans Light"/>
        </a:font>
        <a:srgbClr val="000000"/>
      </a:tcTxStyle>
      <a:tcStyle>
        <a:tcBdr>
          <a:left>
            <a:ln w="12700" cap="flat">
              <a:noFill/>
              <a:miter lim="400000"/>
            </a:ln>
          </a:left>
          <a:right>
            <a:ln w="12700" cap="flat">
              <a:solidFill>
                <a:srgbClr val="5A5F5E"/>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Col>
    <a:lastRow>
      <a:tcTxStyle b="off" i="off">
        <a:font>
          <a:latin typeface="Gill Sans Light"/>
          <a:ea typeface="Gill Sans Light"/>
          <a:cs typeface="Gill Sans Light"/>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prstDash val="solid"/>
              <a:miter lim="400000"/>
            </a:ln>
          </a:top>
          <a:bottom>
            <a:ln w="12700" cap="flat">
              <a:noFill/>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lastRow>
    <a:firstRow>
      <a:tcTxStyle b="off" i="off">
        <a:font>
          <a:latin typeface="Gill Sans Light"/>
          <a:ea typeface="Gill Sans Light"/>
          <a:cs typeface="Gill Sans Light"/>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noFill/>
              <a:miter lim="400000"/>
            </a:ln>
          </a:top>
          <a:bottom>
            <a:ln w="12700" cap="flat">
              <a:solidFill>
                <a:srgbClr val="5A5F5E"/>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03" autoAdjust="0"/>
    <p:restoredTop sz="82162" autoAdjust="0"/>
  </p:normalViewPr>
  <p:slideViewPr>
    <p:cSldViewPr snapToGrid="0">
      <p:cViewPr varScale="1">
        <p:scale>
          <a:sx n="38" d="100"/>
          <a:sy n="38" d="100"/>
        </p:scale>
        <p:origin x="1572" y="6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2" name="Shape 62"/>
          <p:cNvSpPr>
            <a:spLocks noGrp="1" noRot="1" noChangeAspect="1"/>
          </p:cNvSpPr>
          <p:nvPr>
            <p:ph type="sldImg"/>
          </p:nvPr>
        </p:nvSpPr>
        <p:spPr>
          <a:xfrm>
            <a:off x="1143000" y="685800"/>
            <a:ext cx="4572000" cy="3429000"/>
          </a:xfrm>
          <a:prstGeom prst="rect">
            <a:avLst/>
          </a:prstGeom>
        </p:spPr>
        <p:txBody>
          <a:bodyPr/>
          <a:lstStyle/>
          <a:p>
            <a:endParaRPr/>
          </a:p>
        </p:txBody>
      </p:sp>
      <p:sp>
        <p:nvSpPr>
          <p:cNvPr id="63" name="Shape 6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As we know, credit is important in our lives. In banks, it is also crucial for their operations. They need to manage the risks posed by their customers—meaning you, me, and anyone who borrows money from banks. If they don't evaluate these risks, the bank may face financial problems. On the other hand, proper risk evaluation allows banks to maximize profits by efficiently allocating resources. By assessing customers’ credit, banks can segment their customers and offer tailored services. Therefore, I aim to develop a predictive model that accurately identifies customers with high risk. This will enable banks to minimize losses and optimize the allocation of funds.</a:t>
            </a:r>
          </a:p>
        </p:txBody>
      </p:sp>
    </p:spTree>
    <p:extLst>
      <p:ext uri="{BB962C8B-B14F-4D97-AF65-F5344CB8AC3E}">
        <p14:creationId xmlns:p14="http://schemas.microsoft.com/office/powerpoint/2010/main" val="585272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copy">
    <p:spTree>
      <p:nvGrpSpPr>
        <p:cNvPr id="1" name=""/>
        <p:cNvGrpSpPr/>
        <p:nvPr/>
      </p:nvGrpSpPr>
      <p:grpSpPr>
        <a:xfrm>
          <a:off x="0" y="0"/>
          <a:ext cx="0" cy="0"/>
          <a:chOff x="0" y="0"/>
          <a:chExt cx="0" cy="0"/>
        </a:xfrm>
      </p:grpSpPr>
      <p:sp>
        <p:nvSpPr>
          <p:cNvPr id="15" name="Template Presentation"/>
          <p:cNvSpPr txBox="1">
            <a:spLocks noGrp="1"/>
          </p:cNvSpPr>
          <p:nvPr>
            <p:ph type="body" sz="quarter" idx="21" hasCustomPrompt="1"/>
          </p:nvPr>
        </p:nvSpPr>
        <p:spPr>
          <a:xfrm>
            <a:off x="773350" y="2345153"/>
            <a:ext cx="11458100" cy="1760787"/>
          </a:xfrm>
          <a:prstGeom prst="rect">
            <a:avLst/>
          </a:prstGeom>
        </p:spPr>
        <p:txBody>
          <a:bodyPr/>
          <a:lstStyle>
            <a:lvl1pPr>
              <a:defRPr sz="5500"/>
            </a:lvl1pPr>
          </a:lstStyle>
          <a:p>
            <a:r>
              <a:t>Title</a:t>
            </a:r>
          </a:p>
        </p:txBody>
      </p:sp>
      <p:sp>
        <p:nvSpPr>
          <p:cNvPr id="16"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Conten">
    <p:spTree>
      <p:nvGrpSpPr>
        <p:cNvPr id="1" name=""/>
        <p:cNvGrpSpPr/>
        <p:nvPr/>
      </p:nvGrpSpPr>
      <p:grpSpPr>
        <a:xfrm>
          <a:off x="0" y="0"/>
          <a:ext cx="0" cy="0"/>
          <a:chOff x="0" y="0"/>
          <a:chExt cx="0" cy="0"/>
        </a:xfrm>
      </p:grpSpPr>
      <p:sp>
        <p:nvSpPr>
          <p:cNvPr id="35" name="幻燈片編號"/>
          <p:cNvSpPr txBox="1">
            <a:spLocks noGrp="1"/>
          </p:cNvSpPr>
          <p:nvPr>
            <p:ph type="sldNum" sz="quarter" idx="2"/>
          </p:nvPr>
        </p:nvSpPr>
        <p:spPr>
          <a:xfrm>
            <a:off x="11741879" y="213147"/>
            <a:ext cx="494413" cy="399033"/>
          </a:xfrm>
          <a:prstGeom prst="rect">
            <a:avLst/>
          </a:prstGeom>
        </p:spPr>
        <p:txBody>
          <a:bodyPr wrap="square"/>
          <a:lstStyle>
            <a:lvl1pPr algn="r" defTabSz="457200">
              <a:spcBef>
                <a:spcPts val="1200"/>
              </a:spcBef>
              <a:defRPr sz="2000">
                <a:solidFill>
                  <a:srgbClr val="5A5F5E"/>
                </a:solidFill>
                <a:latin typeface="Helvetica Neue Thin"/>
                <a:ea typeface="Helvetica Neue Thin"/>
                <a:cs typeface="Helvetica Neue Thin"/>
                <a:sym typeface="Helvetica Neue Thin"/>
              </a:defRPr>
            </a:lvl1pPr>
          </a:lstStyle>
          <a:p>
            <a:fld id="{86CB4B4D-7CA3-9044-876B-883B54F8677D}" type="slidenum">
              <a:t>‹#›</a:t>
            </a:fld>
            <a:endParaRPr/>
          </a:p>
        </p:txBody>
      </p:sp>
      <p:sp>
        <p:nvSpPr>
          <p:cNvPr id="36" name="線條"/>
          <p:cNvSpPr/>
          <p:nvPr/>
        </p:nvSpPr>
        <p:spPr>
          <a:xfrm>
            <a:off x="761999" y="624879"/>
            <a:ext cx="11474292" cy="1"/>
          </a:xfrm>
          <a:prstGeom prst="line">
            <a:avLst/>
          </a:prstGeom>
          <a:ln w="25400">
            <a:solidFill>
              <a:srgbClr val="5A5F5E">
                <a:alpha val="15947"/>
              </a:srgbClr>
            </a:solidFill>
            <a:miter lim="400000"/>
          </a:ln>
        </p:spPr>
        <p:txBody>
          <a:bodyPr lIns="50800" tIns="50800" rIns="50800" bIns="50800" anchor="ctr"/>
          <a:lstStyle/>
          <a:p>
            <a:endParaRPr/>
          </a:p>
        </p:txBody>
      </p:sp>
      <p:sp>
        <p:nvSpPr>
          <p:cNvPr id="37" name="Section Title"/>
          <p:cNvSpPr txBox="1">
            <a:spLocks noGrp="1"/>
          </p:cNvSpPr>
          <p:nvPr>
            <p:ph type="body" sz="quarter" idx="21" hasCustomPrompt="1"/>
          </p:nvPr>
        </p:nvSpPr>
        <p:spPr>
          <a:xfrm>
            <a:off x="755809" y="213147"/>
            <a:ext cx="9502858" cy="399033"/>
          </a:xfrm>
          <a:prstGeom prst="rect">
            <a:avLst/>
          </a:prstGeom>
        </p:spPr>
        <p:txBody>
          <a:bodyPr>
            <a:spAutoFit/>
          </a:bodyPr>
          <a:lstStyle>
            <a:lvl1pPr defTabSz="457200">
              <a:spcBef>
                <a:spcPts val="1200"/>
              </a:spcBef>
              <a:defRPr sz="2000">
                <a:solidFill>
                  <a:srgbClr val="5A5F5E"/>
                </a:solidFill>
                <a:latin typeface="Helvetica Neue Thin"/>
                <a:ea typeface="Helvetica Neue Thin"/>
                <a:cs typeface="Helvetica Neue Thin"/>
                <a:sym typeface="Helvetica Neue Thin"/>
              </a:defRPr>
            </a:lvl1pPr>
          </a:lstStyle>
          <a:p>
            <a:r>
              <a:t>Section Title</a:t>
            </a:r>
          </a:p>
        </p:txBody>
      </p:sp>
      <p:sp>
        <p:nvSpPr>
          <p:cNvPr id="38" name="Slide Title"/>
          <p:cNvSpPr txBox="1">
            <a:spLocks noGrp="1"/>
          </p:cNvSpPr>
          <p:nvPr>
            <p:ph type="body" sz="quarter" idx="22" hasCustomPrompt="1"/>
          </p:nvPr>
        </p:nvSpPr>
        <p:spPr>
          <a:xfrm>
            <a:off x="762000" y="762000"/>
            <a:ext cx="11467783" cy="609855"/>
          </a:xfrm>
          <a:prstGeom prst="rect">
            <a:avLst/>
          </a:prstGeom>
        </p:spPr>
        <p:txBody>
          <a:bodyPr/>
          <a:lstStyle>
            <a:lvl1pPr>
              <a:defRPr sz="3500">
                <a:latin typeface="+mn-lt"/>
                <a:ea typeface="+mn-ea"/>
                <a:cs typeface="+mn-cs"/>
                <a:sym typeface="Helvetica Neue"/>
              </a:defRPr>
            </a:lvl1pPr>
          </a:lstStyle>
          <a:p>
            <a:r>
              <a:t>Slide Title</a:t>
            </a:r>
          </a:p>
        </p:txBody>
      </p:sp>
      <p:sp>
        <p:nvSpPr>
          <p:cNvPr id="39" name="文字"/>
          <p:cNvSpPr txBox="1">
            <a:spLocks noGrp="1"/>
          </p:cNvSpPr>
          <p:nvPr>
            <p:ph type="body" sz="quarter" idx="23"/>
          </p:nvPr>
        </p:nvSpPr>
        <p:spPr>
          <a:xfrm>
            <a:off x="761999" y="1581811"/>
            <a:ext cx="11467783" cy="688341"/>
          </a:xfrm>
          <a:prstGeom prst="rect">
            <a:avLst/>
          </a:prstGeom>
        </p:spPr>
        <p:txBody>
          <a:bodyPr>
            <a:spAutoFit/>
          </a:bodyPr>
          <a:lstStyle/>
          <a:p>
            <a:pPr marL="444500" indent="-444500">
              <a:lnSpc>
                <a:spcPts val="4500"/>
              </a:lnSpc>
              <a:buClr>
                <a:srgbClr val="00599E"/>
              </a:buClr>
              <a:buSzPct val="100000"/>
              <a:buChar char="⊡"/>
              <a:defRPr sz="3000">
                <a:solidFill>
                  <a:srgbClr val="5A5F5E"/>
                </a:solidFill>
              </a:defRPr>
            </a:pPr>
            <a:endParaRPr/>
          </a:p>
        </p:txBody>
      </p:sp>
      <p:sp>
        <p:nvSpPr>
          <p:cNvPr id="40" name="Title"/>
          <p:cNvSpPr txBox="1">
            <a:spLocks noGrp="1"/>
          </p:cNvSpPr>
          <p:nvPr>
            <p:ph type="body" sz="quarter" idx="24" hasCustomPrompt="1"/>
          </p:nvPr>
        </p:nvSpPr>
        <p:spPr>
          <a:xfrm>
            <a:off x="715409" y="9235479"/>
            <a:ext cx="5479247" cy="399033"/>
          </a:xfrm>
          <a:prstGeom prst="rect">
            <a:avLst/>
          </a:prstGeom>
        </p:spPr>
        <p:txBody>
          <a:bodyPr anchor="b">
            <a:spAutoFit/>
          </a:bodyPr>
          <a:lstStyle>
            <a:lvl1pPr defTabSz="457200">
              <a:spcBef>
                <a:spcPts val="1200"/>
              </a:spcBef>
              <a:defRPr sz="2000">
                <a:solidFill>
                  <a:srgbClr val="000000"/>
                </a:solidFill>
                <a:latin typeface="Helvetica Neue Thin"/>
                <a:ea typeface="Helvetica Neue Thin"/>
                <a:cs typeface="Helvetica Neue Thin"/>
                <a:sym typeface="Helvetica Neue Thin"/>
              </a:defRPr>
            </a:lvl1pPr>
          </a:lstStyle>
          <a:p>
            <a:r>
              <a:t>Title</a:t>
            </a:r>
          </a:p>
        </p:txBody>
      </p:sp>
      <p:sp>
        <p:nvSpPr>
          <p:cNvPr id="41" name="線條"/>
          <p:cNvSpPr/>
          <p:nvPr/>
        </p:nvSpPr>
        <p:spPr>
          <a:xfrm>
            <a:off x="700892" y="9159279"/>
            <a:ext cx="10543492" cy="1"/>
          </a:xfrm>
          <a:prstGeom prst="line">
            <a:avLst/>
          </a:prstGeom>
          <a:ln w="25400">
            <a:solidFill>
              <a:srgbClr val="5A5F5E">
                <a:alpha val="15947"/>
              </a:srgbClr>
            </a:solidFill>
            <a:miter lim="400000"/>
          </a:ln>
        </p:spPr>
        <p:txBody>
          <a:bodyPr lIns="50800" tIns="50800" rIns="50800" bIns="50800" anchor="ctr"/>
          <a:lstStyle/>
          <a:p>
            <a:endParaRPr/>
          </a:p>
        </p:txBody>
      </p:sp>
      <p:pic>
        <p:nvPicPr>
          <p:cNvPr id="42" name="norm_quant.jpg" descr="norm_quant.jpg"/>
          <p:cNvPicPr>
            <a:picLocks noChangeAspect="1"/>
          </p:cNvPicPr>
          <p:nvPr/>
        </p:nvPicPr>
        <p:blipFill>
          <a:blip r:embed="rId2"/>
          <a:srcRect l="7685" t="12299" r="6266" b="13992"/>
          <a:stretch>
            <a:fillRect/>
          </a:stretch>
        </p:blipFill>
        <p:spPr>
          <a:xfrm>
            <a:off x="11456784" y="8603504"/>
            <a:ext cx="1259216" cy="763127"/>
          </a:xfrm>
          <a:custGeom>
            <a:avLst/>
            <a:gdLst/>
            <a:ahLst/>
            <a:cxnLst>
              <a:cxn ang="0">
                <a:pos x="wd2" y="hd2"/>
              </a:cxn>
              <a:cxn ang="5400000">
                <a:pos x="wd2" y="hd2"/>
              </a:cxn>
              <a:cxn ang="10800000">
                <a:pos x="wd2" y="hd2"/>
              </a:cxn>
              <a:cxn ang="16200000">
                <a:pos x="wd2" y="hd2"/>
              </a:cxn>
            </a:cxnLst>
            <a:rect l="0" t="0" r="r" b="b"/>
            <a:pathLst>
              <a:path w="21588" h="21575" extrusionOk="0">
                <a:moveTo>
                  <a:pt x="10967" y="0"/>
                </a:moveTo>
                <a:cubicBezTo>
                  <a:pt x="10620" y="33"/>
                  <a:pt x="10344" y="274"/>
                  <a:pt x="10014" y="819"/>
                </a:cubicBezTo>
                <a:cubicBezTo>
                  <a:pt x="9987" y="865"/>
                  <a:pt x="9960" y="917"/>
                  <a:pt x="9933" y="965"/>
                </a:cubicBezTo>
                <a:cubicBezTo>
                  <a:pt x="9318" y="2043"/>
                  <a:pt x="8762" y="3752"/>
                  <a:pt x="7544" y="8281"/>
                </a:cubicBezTo>
                <a:cubicBezTo>
                  <a:pt x="7443" y="8658"/>
                  <a:pt x="7392" y="8837"/>
                  <a:pt x="7306" y="9156"/>
                </a:cubicBezTo>
                <a:cubicBezTo>
                  <a:pt x="7307" y="9189"/>
                  <a:pt x="7299" y="9214"/>
                  <a:pt x="7286" y="9223"/>
                </a:cubicBezTo>
                <a:cubicBezTo>
                  <a:pt x="7153" y="9714"/>
                  <a:pt x="7023" y="10202"/>
                  <a:pt x="6918" y="10581"/>
                </a:cubicBezTo>
                <a:cubicBezTo>
                  <a:pt x="6916" y="10589"/>
                  <a:pt x="6915" y="10608"/>
                  <a:pt x="6912" y="10614"/>
                </a:cubicBezTo>
                <a:cubicBezTo>
                  <a:pt x="6699" y="11385"/>
                  <a:pt x="6514" y="12030"/>
                  <a:pt x="6354" y="12567"/>
                </a:cubicBezTo>
                <a:cubicBezTo>
                  <a:pt x="6353" y="12580"/>
                  <a:pt x="6344" y="12593"/>
                  <a:pt x="6340" y="12600"/>
                </a:cubicBezTo>
                <a:cubicBezTo>
                  <a:pt x="6308" y="12707"/>
                  <a:pt x="6270" y="12843"/>
                  <a:pt x="6238" y="12948"/>
                </a:cubicBezTo>
                <a:cubicBezTo>
                  <a:pt x="6194" y="13093"/>
                  <a:pt x="6152" y="13213"/>
                  <a:pt x="6109" y="13352"/>
                </a:cubicBezTo>
                <a:cubicBezTo>
                  <a:pt x="6109" y="13372"/>
                  <a:pt x="6110" y="13379"/>
                  <a:pt x="6102" y="13386"/>
                </a:cubicBezTo>
                <a:cubicBezTo>
                  <a:pt x="6074" y="13476"/>
                  <a:pt x="6041" y="13567"/>
                  <a:pt x="6013" y="13655"/>
                </a:cubicBezTo>
                <a:cubicBezTo>
                  <a:pt x="6009" y="13667"/>
                  <a:pt x="6011" y="13664"/>
                  <a:pt x="6007" y="13678"/>
                </a:cubicBezTo>
                <a:cubicBezTo>
                  <a:pt x="6005" y="13683"/>
                  <a:pt x="6002" y="13684"/>
                  <a:pt x="6000" y="13689"/>
                </a:cubicBezTo>
                <a:cubicBezTo>
                  <a:pt x="5386" y="15618"/>
                  <a:pt x="4805" y="17096"/>
                  <a:pt x="4197" y="18177"/>
                </a:cubicBezTo>
                <a:cubicBezTo>
                  <a:pt x="4193" y="18190"/>
                  <a:pt x="4197" y="18196"/>
                  <a:pt x="4190" y="18211"/>
                </a:cubicBezTo>
                <a:cubicBezTo>
                  <a:pt x="4177" y="18236"/>
                  <a:pt x="4160" y="18264"/>
                  <a:pt x="4142" y="18278"/>
                </a:cubicBezTo>
                <a:cubicBezTo>
                  <a:pt x="4111" y="18331"/>
                  <a:pt x="4078" y="18383"/>
                  <a:pt x="4047" y="18435"/>
                </a:cubicBezTo>
                <a:cubicBezTo>
                  <a:pt x="4033" y="18470"/>
                  <a:pt x="4019" y="18495"/>
                  <a:pt x="3999" y="18525"/>
                </a:cubicBezTo>
                <a:cubicBezTo>
                  <a:pt x="3988" y="18543"/>
                  <a:pt x="3981" y="18547"/>
                  <a:pt x="3972" y="18558"/>
                </a:cubicBezTo>
                <a:cubicBezTo>
                  <a:pt x="3371" y="19526"/>
                  <a:pt x="2740" y="20155"/>
                  <a:pt x="2013" y="20556"/>
                </a:cubicBezTo>
                <a:cubicBezTo>
                  <a:pt x="1944" y="20594"/>
                  <a:pt x="1865" y="20631"/>
                  <a:pt x="1788" y="20668"/>
                </a:cubicBezTo>
                <a:cubicBezTo>
                  <a:pt x="1784" y="20671"/>
                  <a:pt x="1777" y="20679"/>
                  <a:pt x="1775" y="20679"/>
                </a:cubicBezTo>
                <a:cubicBezTo>
                  <a:pt x="1442" y="20836"/>
                  <a:pt x="1063" y="20965"/>
                  <a:pt x="795" y="21016"/>
                </a:cubicBezTo>
                <a:cubicBezTo>
                  <a:pt x="633" y="21046"/>
                  <a:pt x="600" y="21072"/>
                  <a:pt x="577" y="21173"/>
                </a:cubicBezTo>
                <a:cubicBezTo>
                  <a:pt x="551" y="21285"/>
                  <a:pt x="537" y="21296"/>
                  <a:pt x="284" y="21296"/>
                </a:cubicBezTo>
                <a:cubicBezTo>
                  <a:pt x="56" y="21296"/>
                  <a:pt x="17" y="21301"/>
                  <a:pt x="5" y="21375"/>
                </a:cubicBezTo>
                <a:cubicBezTo>
                  <a:pt x="-2" y="21422"/>
                  <a:pt x="-1" y="21487"/>
                  <a:pt x="5" y="21521"/>
                </a:cubicBezTo>
                <a:cubicBezTo>
                  <a:pt x="22" y="21600"/>
                  <a:pt x="21568" y="21589"/>
                  <a:pt x="21561" y="21509"/>
                </a:cubicBezTo>
                <a:cubicBezTo>
                  <a:pt x="21558" y="21482"/>
                  <a:pt x="21567" y="21428"/>
                  <a:pt x="21581" y="21386"/>
                </a:cubicBezTo>
                <a:cubicBezTo>
                  <a:pt x="21598" y="21334"/>
                  <a:pt x="21584" y="21269"/>
                  <a:pt x="21540" y="21184"/>
                </a:cubicBezTo>
                <a:cubicBezTo>
                  <a:pt x="21484" y="21076"/>
                  <a:pt x="21424" y="21043"/>
                  <a:pt x="21146" y="20971"/>
                </a:cubicBezTo>
                <a:cubicBezTo>
                  <a:pt x="21141" y="20972"/>
                  <a:pt x="21142" y="20972"/>
                  <a:pt x="21139" y="20971"/>
                </a:cubicBezTo>
                <a:cubicBezTo>
                  <a:pt x="21006" y="20936"/>
                  <a:pt x="20876" y="20891"/>
                  <a:pt x="20751" y="20847"/>
                </a:cubicBezTo>
                <a:cubicBezTo>
                  <a:pt x="20709" y="20840"/>
                  <a:pt x="20670" y="20832"/>
                  <a:pt x="20656" y="20814"/>
                </a:cubicBezTo>
                <a:cubicBezTo>
                  <a:pt x="20474" y="20746"/>
                  <a:pt x="20298" y="20667"/>
                  <a:pt x="20132" y="20578"/>
                </a:cubicBezTo>
                <a:cubicBezTo>
                  <a:pt x="20125" y="20578"/>
                  <a:pt x="20118" y="20574"/>
                  <a:pt x="20111" y="20567"/>
                </a:cubicBezTo>
                <a:cubicBezTo>
                  <a:pt x="19679" y="20332"/>
                  <a:pt x="19291" y="20019"/>
                  <a:pt x="18928" y="19613"/>
                </a:cubicBezTo>
                <a:cubicBezTo>
                  <a:pt x="18919" y="19605"/>
                  <a:pt x="18916" y="19600"/>
                  <a:pt x="18907" y="19591"/>
                </a:cubicBezTo>
                <a:cubicBezTo>
                  <a:pt x="18900" y="19583"/>
                  <a:pt x="18893" y="19576"/>
                  <a:pt x="18887" y="19568"/>
                </a:cubicBezTo>
                <a:cubicBezTo>
                  <a:pt x="18830" y="19503"/>
                  <a:pt x="18779" y="19436"/>
                  <a:pt x="18723" y="19366"/>
                </a:cubicBezTo>
                <a:cubicBezTo>
                  <a:pt x="18720" y="19367"/>
                  <a:pt x="18714" y="19365"/>
                  <a:pt x="18710" y="19366"/>
                </a:cubicBezTo>
                <a:cubicBezTo>
                  <a:pt x="18686" y="19371"/>
                  <a:pt x="18627" y="19281"/>
                  <a:pt x="18587" y="19198"/>
                </a:cubicBezTo>
                <a:cubicBezTo>
                  <a:pt x="18510" y="19095"/>
                  <a:pt x="18432" y="18985"/>
                  <a:pt x="18356" y="18873"/>
                </a:cubicBezTo>
                <a:cubicBezTo>
                  <a:pt x="18353" y="18871"/>
                  <a:pt x="18351" y="18864"/>
                  <a:pt x="18349" y="18861"/>
                </a:cubicBezTo>
                <a:cubicBezTo>
                  <a:pt x="18294" y="18780"/>
                  <a:pt x="18240" y="18702"/>
                  <a:pt x="18186" y="18614"/>
                </a:cubicBezTo>
                <a:cubicBezTo>
                  <a:pt x="17775" y="17959"/>
                  <a:pt x="17463" y="17349"/>
                  <a:pt x="17104" y="16483"/>
                </a:cubicBezTo>
                <a:cubicBezTo>
                  <a:pt x="17087" y="16455"/>
                  <a:pt x="17076" y="16412"/>
                  <a:pt x="17063" y="16370"/>
                </a:cubicBezTo>
                <a:cubicBezTo>
                  <a:pt x="17061" y="16363"/>
                  <a:pt x="17058" y="16366"/>
                  <a:pt x="17056" y="16359"/>
                </a:cubicBezTo>
                <a:cubicBezTo>
                  <a:pt x="17037" y="16312"/>
                  <a:pt x="17022" y="16274"/>
                  <a:pt x="17002" y="16225"/>
                </a:cubicBezTo>
                <a:cubicBezTo>
                  <a:pt x="16863" y="15881"/>
                  <a:pt x="16729" y="15535"/>
                  <a:pt x="16601" y="15181"/>
                </a:cubicBezTo>
                <a:cubicBezTo>
                  <a:pt x="16592" y="15163"/>
                  <a:pt x="16592" y="15152"/>
                  <a:pt x="16587" y="15136"/>
                </a:cubicBezTo>
                <a:cubicBezTo>
                  <a:pt x="16315" y="14383"/>
                  <a:pt x="16029" y="13464"/>
                  <a:pt x="15696" y="12320"/>
                </a:cubicBezTo>
                <a:cubicBezTo>
                  <a:pt x="15679" y="12291"/>
                  <a:pt x="15664" y="12242"/>
                  <a:pt x="15648" y="12163"/>
                </a:cubicBezTo>
                <a:cubicBezTo>
                  <a:pt x="15514" y="11699"/>
                  <a:pt x="15366" y="11192"/>
                  <a:pt x="15206" y="10614"/>
                </a:cubicBezTo>
                <a:cubicBezTo>
                  <a:pt x="15192" y="10579"/>
                  <a:pt x="15181" y="10530"/>
                  <a:pt x="15172" y="10480"/>
                </a:cubicBezTo>
                <a:cubicBezTo>
                  <a:pt x="15085" y="10167"/>
                  <a:pt x="14989" y="9822"/>
                  <a:pt x="14893" y="9470"/>
                </a:cubicBezTo>
                <a:cubicBezTo>
                  <a:pt x="14885" y="9463"/>
                  <a:pt x="14879" y="9447"/>
                  <a:pt x="14879" y="9425"/>
                </a:cubicBezTo>
                <a:cubicBezTo>
                  <a:pt x="14786" y="9084"/>
                  <a:pt x="14717" y="8830"/>
                  <a:pt x="14614" y="8449"/>
                </a:cubicBezTo>
                <a:cubicBezTo>
                  <a:pt x="14560" y="8250"/>
                  <a:pt x="14541" y="8183"/>
                  <a:pt x="14491" y="8000"/>
                </a:cubicBezTo>
                <a:cubicBezTo>
                  <a:pt x="13853" y="5643"/>
                  <a:pt x="13510" y="4430"/>
                  <a:pt x="13233" y="3579"/>
                </a:cubicBezTo>
                <a:cubicBezTo>
                  <a:pt x="12600" y="1643"/>
                  <a:pt x="12102" y="617"/>
                  <a:pt x="11593" y="202"/>
                </a:cubicBezTo>
                <a:cubicBezTo>
                  <a:pt x="11414" y="56"/>
                  <a:pt x="11335" y="16"/>
                  <a:pt x="11157" y="0"/>
                </a:cubicBezTo>
                <a:lnTo>
                  <a:pt x="11008" y="0"/>
                </a:lnTo>
                <a:lnTo>
                  <a:pt x="10967" y="0"/>
                </a:lnTo>
                <a:close/>
                <a:moveTo>
                  <a:pt x="16988" y="17190"/>
                </a:moveTo>
                <a:cubicBezTo>
                  <a:pt x="17071" y="17171"/>
                  <a:pt x="17192" y="17226"/>
                  <a:pt x="17192" y="17313"/>
                </a:cubicBezTo>
                <a:cubicBezTo>
                  <a:pt x="17192" y="17341"/>
                  <a:pt x="17221" y="17424"/>
                  <a:pt x="17254" y="17492"/>
                </a:cubicBezTo>
                <a:cubicBezTo>
                  <a:pt x="17286" y="17561"/>
                  <a:pt x="17304" y="17636"/>
                  <a:pt x="17295" y="17661"/>
                </a:cubicBezTo>
                <a:cubicBezTo>
                  <a:pt x="17285" y="17685"/>
                  <a:pt x="17273" y="17771"/>
                  <a:pt x="17267" y="17852"/>
                </a:cubicBezTo>
                <a:cubicBezTo>
                  <a:pt x="17255" y="18013"/>
                  <a:pt x="17313" y="18045"/>
                  <a:pt x="17376" y="17919"/>
                </a:cubicBezTo>
                <a:cubicBezTo>
                  <a:pt x="17419" y="17833"/>
                  <a:pt x="17474" y="17875"/>
                  <a:pt x="17451" y="17975"/>
                </a:cubicBezTo>
                <a:cubicBezTo>
                  <a:pt x="17441" y="18018"/>
                  <a:pt x="17458" y="18042"/>
                  <a:pt x="17492" y="18042"/>
                </a:cubicBezTo>
                <a:cubicBezTo>
                  <a:pt x="17571" y="18042"/>
                  <a:pt x="17588" y="18100"/>
                  <a:pt x="17539" y="18188"/>
                </a:cubicBezTo>
                <a:cubicBezTo>
                  <a:pt x="17501" y="18258"/>
                  <a:pt x="17509" y="18267"/>
                  <a:pt x="17594" y="18267"/>
                </a:cubicBezTo>
                <a:cubicBezTo>
                  <a:pt x="17687" y="18266"/>
                  <a:pt x="17689" y="18275"/>
                  <a:pt x="17689" y="18491"/>
                </a:cubicBezTo>
                <a:cubicBezTo>
                  <a:pt x="17689" y="18679"/>
                  <a:pt x="17701" y="18747"/>
                  <a:pt x="17737" y="18727"/>
                </a:cubicBezTo>
                <a:cubicBezTo>
                  <a:pt x="17858" y="18660"/>
                  <a:pt x="17941" y="18760"/>
                  <a:pt x="17921" y="18951"/>
                </a:cubicBezTo>
                <a:cubicBezTo>
                  <a:pt x="17904" y="19108"/>
                  <a:pt x="17935" y="19195"/>
                  <a:pt x="17982" y="19131"/>
                </a:cubicBezTo>
                <a:cubicBezTo>
                  <a:pt x="18004" y="19101"/>
                  <a:pt x="18026" y="19091"/>
                  <a:pt x="18036" y="19108"/>
                </a:cubicBezTo>
                <a:cubicBezTo>
                  <a:pt x="18047" y="19125"/>
                  <a:pt x="18074" y="19118"/>
                  <a:pt x="18097" y="19086"/>
                </a:cubicBezTo>
                <a:cubicBezTo>
                  <a:pt x="18143" y="19023"/>
                  <a:pt x="18196" y="19093"/>
                  <a:pt x="18165" y="19176"/>
                </a:cubicBezTo>
                <a:cubicBezTo>
                  <a:pt x="18156" y="19200"/>
                  <a:pt x="18172" y="19226"/>
                  <a:pt x="18199" y="19243"/>
                </a:cubicBezTo>
                <a:cubicBezTo>
                  <a:pt x="18237" y="19267"/>
                  <a:pt x="18240" y="19289"/>
                  <a:pt x="18213" y="19333"/>
                </a:cubicBezTo>
                <a:cubicBezTo>
                  <a:pt x="18165" y="19412"/>
                  <a:pt x="18168" y="19477"/>
                  <a:pt x="18220" y="19445"/>
                </a:cubicBezTo>
                <a:cubicBezTo>
                  <a:pt x="18283" y="19405"/>
                  <a:pt x="18455" y="19617"/>
                  <a:pt x="18417" y="19692"/>
                </a:cubicBezTo>
                <a:cubicBezTo>
                  <a:pt x="18388" y="19750"/>
                  <a:pt x="18407" y="19910"/>
                  <a:pt x="18444" y="19916"/>
                </a:cubicBezTo>
                <a:cubicBezTo>
                  <a:pt x="18455" y="19918"/>
                  <a:pt x="18504" y="19927"/>
                  <a:pt x="18560" y="19938"/>
                </a:cubicBezTo>
                <a:cubicBezTo>
                  <a:pt x="18616" y="19950"/>
                  <a:pt x="18683" y="19944"/>
                  <a:pt x="18703" y="19916"/>
                </a:cubicBezTo>
                <a:cubicBezTo>
                  <a:pt x="18786" y="19803"/>
                  <a:pt x="18895" y="19993"/>
                  <a:pt x="18880" y="20219"/>
                </a:cubicBezTo>
                <a:cubicBezTo>
                  <a:pt x="18872" y="20332"/>
                  <a:pt x="18886" y="20343"/>
                  <a:pt x="18975" y="20331"/>
                </a:cubicBezTo>
                <a:cubicBezTo>
                  <a:pt x="19073" y="20318"/>
                  <a:pt x="19157" y="20413"/>
                  <a:pt x="19125" y="20499"/>
                </a:cubicBezTo>
                <a:cubicBezTo>
                  <a:pt x="19116" y="20524"/>
                  <a:pt x="19132" y="20584"/>
                  <a:pt x="19166" y="20634"/>
                </a:cubicBezTo>
                <a:cubicBezTo>
                  <a:pt x="19214" y="20707"/>
                  <a:pt x="19282" y="20726"/>
                  <a:pt x="19485" y="20735"/>
                </a:cubicBezTo>
                <a:cubicBezTo>
                  <a:pt x="19821" y="20750"/>
                  <a:pt x="19863" y="20769"/>
                  <a:pt x="19866" y="20881"/>
                </a:cubicBezTo>
                <a:cubicBezTo>
                  <a:pt x="19875" y="21141"/>
                  <a:pt x="20018" y="21220"/>
                  <a:pt x="20173" y="21061"/>
                </a:cubicBezTo>
                <a:cubicBezTo>
                  <a:pt x="20222" y="21009"/>
                  <a:pt x="20252" y="21011"/>
                  <a:pt x="20295" y="21049"/>
                </a:cubicBezTo>
                <a:cubicBezTo>
                  <a:pt x="20327" y="21078"/>
                  <a:pt x="20364" y="21088"/>
                  <a:pt x="20377" y="21083"/>
                </a:cubicBezTo>
                <a:cubicBezTo>
                  <a:pt x="20426" y="21065"/>
                  <a:pt x="20564" y="21193"/>
                  <a:pt x="20547" y="21240"/>
                </a:cubicBezTo>
                <a:cubicBezTo>
                  <a:pt x="20525" y="21298"/>
                  <a:pt x="16894" y="21309"/>
                  <a:pt x="16893" y="21251"/>
                </a:cubicBezTo>
                <a:cubicBezTo>
                  <a:pt x="16879" y="20452"/>
                  <a:pt x="16907" y="17275"/>
                  <a:pt x="16927" y="17234"/>
                </a:cubicBezTo>
                <a:cubicBezTo>
                  <a:pt x="16940" y="17209"/>
                  <a:pt x="16961" y="17196"/>
                  <a:pt x="16988" y="17190"/>
                </a:cubicBezTo>
                <a:close/>
              </a:path>
            </a:pathLst>
          </a:custGeom>
          <a:ln w="12700">
            <a:miter lim="400000"/>
          </a:ln>
        </p:spPr>
      </p:pic>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copy">
    <p:spTree>
      <p:nvGrpSpPr>
        <p:cNvPr id="1" name=""/>
        <p:cNvGrpSpPr/>
        <p:nvPr/>
      </p:nvGrpSpPr>
      <p:grpSpPr>
        <a:xfrm>
          <a:off x="0" y="0"/>
          <a:ext cx="0" cy="0"/>
          <a:chOff x="0" y="0"/>
          <a:chExt cx="0" cy="0"/>
        </a:xfrm>
      </p:grpSpPr>
      <p:sp>
        <p:nvSpPr>
          <p:cNvPr id="15" name="Template Presentation"/>
          <p:cNvSpPr txBox="1">
            <a:spLocks noGrp="1"/>
          </p:cNvSpPr>
          <p:nvPr>
            <p:ph type="body" sz="quarter" idx="21" hasCustomPrompt="1"/>
          </p:nvPr>
        </p:nvSpPr>
        <p:spPr>
          <a:xfrm>
            <a:off x="773350" y="2345153"/>
            <a:ext cx="11458100" cy="1760787"/>
          </a:xfrm>
          <a:prstGeom prst="rect">
            <a:avLst/>
          </a:prstGeom>
        </p:spPr>
        <p:txBody>
          <a:bodyPr/>
          <a:lstStyle>
            <a:lvl1pPr>
              <a:defRPr sz="5500"/>
            </a:lvl1pPr>
          </a:lstStyle>
          <a:p>
            <a:r>
              <a:t>Title</a:t>
            </a:r>
          </a:p>
        </p:txBody>
      </p:sp>
      <p:sp>
        <p:nvSpPr>
          <p:cNvPr id="16"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434349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Outline">
    <p:spTree>
      <p:nvGrpSpPr>
        <p:cNvPr id="1" name=""/>
        <p:cNvGrpSpPr/>
        <p:nvPr/>
      </p:nvGrpSpPr>
      <p:grpSpPr>
        <a:xfrm>
          <a:off x="0" y="0"/>
          <a:ext cx="0" cy="0"/>
          <a:chOff x="0" y="0"/>
          <a:chExt cx="0" cy="0"/>
        </a:xfrm>
      </p:grpSpPr>
      <p:sp>
        <p:nvSpPr>
          <p:cNvPr id="23" name="Presentation Title"/>
          <p:cNvSpPr txBox="1">
            <a:spLocks noGrp="1"/>
          </p:cNvSpPr>
          <p:nvPr>
            <p:ph type="body" sz="quarter" idx="21"/>
          </p:nvPr>
        </p:nvSpPr>
        <p:spPr>
          <a:xfrm>
            <a:off x="768509" y="9159279"/>
            <a:ext cx="5733892" cy="399033"/>
          </a:xfrm>
          <a:prstGeom prst="rect">
            <a:avLst/>
          </a:prstGeom>
        </p:spPr>
        <p:txBody>
          <a:bodyPr anchor="b">
            <a:spAutoFit/>
          </a:bodyPr>
          <a:lstStyle>
            <a:lvl1pPr defTabSz="457200">
              <a:spcBef>
                <a:spcPts val="1200"/>
              </a:spcBef>
              <a:defRPr sz="2000">
                <a:solidFill>
                  <a:srgbClr val="5A5F5E"/>
                </a:solidFill>
                <a:latin typeface="Helvetica Neue Thin"/>
                <a:ea typeface="Helvetica Neue Thin"/>
                <a:cs typeface="Helvetica Neue Thin"/>
                <a:sym typeface="Helvetica Neue Thin"/>
              </a:defRPr>
            </a:lvl1pPr>
          </a:lstStyle>
          <a:p>
            <a:r>
              <a:t>Presentation Title</a:t>
            </a:r>
          </a:p>
        </p:txBody>
      </p:sp>
      <p:sp>
        <p:nvSpPr>
          <p:cNvPr id="24" name="Outline"/>
          <p:cNvSpPr txBox="1"/>
          <p:nvPr/>
        </p:nvSpPr>
        <p:spPr>
          <a:xfrm>
            <a:off x="762000" y="762000"/>
            <a:ext cx="11467783" cy="6098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lnSpcReduction="10000"/>
          </a:bodyPr>
          <a:lstStyle>
            <a:lvl1pPr>
              <a:defRPr sz="3500">
                <a:latin typeface="+mn-lt"/>
                <a:ea typeface="+mn-ea"/>
                <a:cs typeface="+mn-cs"/>
                <a:sym typeface="Helvetica Neue"/>
              </a:defRPr>
            </a:lvl1pPr>
          </a:lstStyle>
          <a:p>
            <a:r>
              <a:t>Outline</a:t>
            </a:r>
          </a:p>
        </p:txBody>
      </p:sp>
      <p:sp>
        <p:nvSpPr>
          <p:cNvPr id="25" name="文字"/>
          <p:cNvSpPr txBox="1">
            <a:spLocks noGrp="1"/>
          </p:cNvSpPr>
          <p:nvPr>
            <p:ph type="body" sz="quarter" idx="22"/>
          </p:nvPr>
        </p:nvSpPr>
        <p:spPr>
          <a:xfrm>
            <a:off x="761999" y="1581811"/>
            <a:ext cx="11467783" cy="635001"/>
          </a:xfrm>
          <a:prstGeom prst="rect">
            <a:avLst/>
          </a:prstGeom>
        </p:spPr>
        <p:txBody>
          <a:bodyPr>
            <a:spAutoFit/>
          </a:bodyPr>
          <a:lstStyle/>
          <a:p>
            <a:pPr marL="444500" indent="-444500">
              <a:lnSpc>
                <a:spcPct val="150000"/>
              </a:lnSpc>
              <a:buClr>
                <a:srgbClr val="5A5F5E"/>
              </a:buClr>
              <a:buSzPct val="100000"/>
              <a:buAutoNum type="arabicPeriod"/>
              <a:defRPr sz="3000">
                <a:solidFill>
                  <a:srgbClr val="5A5F5E"/>
                </a:solidFill>
              </a:defRPr>
            </a:pPr>
            <a:endParaRPr/>
          </a:p>
        </p:txBody>
      </p:sp>
      <p:sp>
        <p:nvSpPr>
          <p:cNvPr id="26" name="線條"/>
          <p:cNvSpPr/>
          <p:nvPr/>
        </p:nvSpPr>
        <p:spPr>
          <a:xfrm>
            <a:off x="700892" y="9159279"/>
            <a:ext cx="10543492" cy="1"/>
          </a:xfrm>
          <a:prstGeom prst="line">
            <a:avLst/>
          </a:prstGeom>
          <a:ln w="25400">
            <a:solidFill>
              <a:srgbClr val="5A5F5E">
                <a:alpha val="15947"/>
              </a:srgbClr>
            </a:solidFill>
            <a:miter lim="400000"/>
          </a:ln>
        </p:spPr>
        <p:txBody>
          <a:bodyPr lIns="50800" tIns="50800" rIns="50800" bIns="50800" anchor="ctr"/>
          <a:lstStyle/>
          <a:p>
            <a:endParaRPr/>
          </a:p>
        </p:txBody>
      </p:sp>
      <p:pic>
        <p:nvPicPr>
          <p:cNvPr id="27" name="norm_quant.jpg" descr="norm_quant.jpg"/>
          <p:cNvPicPr>
            <a:picLocks noChangeAspect="1"/>
          </p:cNvPicPr>
          <p:nvPr/>
        </p:nvPicPr>
        <p:blipFill>
          <a:blip r:embed="rId2"/>
          <a:srcRect l="7685" t="12299" r="6266" b="13992"/>
          <a:stretch>
            <a:fillRect/>
          </a:stretch>
        </p:blipFill>
        <p:spPr>
          <a:xfrm>
            <a:off x="11456784" y="8603504"/>
            <a:ext cx="1259216" cy="763127"/>
          </a:xfrm>
          <a:custGeom>
            <a:avLst/>
            <a:gdLst/>
            <a:ahLst/>
            <a:cxnLst>
              <a:cxn ang="0">
                <a:pos x="wd2" y="hd2"/>
              </a:cxn>
              <a:cxn ang="5400000">
                <a:pos x="wd2" y="hd2"/>
              </a:cxn>
              <a:cxn ang="10800000">
                <a:pos x="wd2" y="hd2"/>
              </a:cxn>
              <a:cxn ang="16200000">
                <a:pos x="wd2" y="hd2"/>
              </a:cxn>
            </a:cxnLst>
            <a:rect l="0" t="0" r="r" b="b"/>
            <a:pathLst>
              <a:path w="21588" h="21575" extrusionOk="0">
                <a:moveTo>
                  <a:pt x="10967" y="0"/>
                </a:moveTo>
                <a:cubicBezTo>
                  <a:pt x="10620" y="33"/>
                  <a:pt x="10344" y="274"/>
                  <a:pt x="10014" y="819"/>
                </a:cubicBezTo>
                <a:cubicBezTo>
                  <a:pt x="9987" y="865"/>
                  <a:pt x="9960" y="917"/>
                  <a:pt x="9933" y="965"/>
                </a:cubicBezTo>
                <a:cubicBezTo>
                  <a:pt x="9318" y="2043"/>
                  <a:pt x="8762" y="3752"/>
                  <a:pt x="7544" y="8281"/>
                </a:cubicBezTo>
                <a:cubicBezTo>
                  <a:pt x="7443" y="8658"/>
                  <a:pt x="7392" y="8837"/>
                  <a:pt x="7306" y="9156"/>
                </a:cubicBezTo>
                <a:cubicBezTo>
                  <a:pt x="7307" y="9189"/>
                  <a:pt x="7299" y="9214"/>
                  <a:pt x="7286" y="9223"/>
                </a:cubicBezTo>
                <a:cubicBezTo>
                  <a:pt x="7153" y="9714"/>
                  <a:pt x="7023" y="10202"/>
                  <a:pt x="6918" y="10581"/>
                </a:cubicBezTo>
                <a:cubicBezTo>
                  <a:pt x="6916" y="10589"/>
                  <a:pt x="6915" y="10608"/>
                  <a:pt x="6912" y="10614"/>
                </a:cubicBezTo>
                <a:cubicBezTo>
                  <a:pt x="6699" y="11385"/>
                  <a:pt x="6514" y="12030"/>
                  <a:pt x="6354" y="12567"/>
                </a:cubicBezTo>
                <a:cubicBezTo>
                  <a:pt x="6353" y="12580"/>
                  <a:pt x="6344" y="12593"/>
                  <a:pt x="6340" y="12600"/>
                </a:cubicBezTo>
                <a:cubicBezTo>
                  <a:pt x="6308" y="12707"/>
                  <a:pt x="6270" y="12843"/>
                  <a:pt x="6238" y="12948"/>
                </a:cubicBezTo>
                <a:cubicBezTo>
                  <a:pt x="6194" y="13093"/>
                  <a:pt x="6152" y="13213"/>
                  <a:pt x="6109" y="13352"/>
                </a:cubicBezTo>
                <a:cubicBezTo>
                  <a:pt x="6109" y="13372"/>
                  <a:pt x="6110" y="13379"/>
                  <a:pt x="6102" y="13386"/>
                </a:cubicBezTo>
                <a:cubicBezTo>
                  <a:pt x="6074" y="13476"/>
                  <a:pt x="6041" y="13567"/>
                  <a:pt x="6013" y="13655"/>
                </a:cubicBezTo>
                <a:cubicBezTo>
                  <a:pt x="6009" y="13667"/>
                  <a:pt x="6011" y="13664"/>
                  <a:pt x="6007" y="13678"/>
                </a:cubicBezTo>
                <a:cubicBezTo>
                  <a:pt x="6005" y="13683"/>
                  <a:pt x="6002" y="13684"/>
                  <a:pt x="6000" y="13689"/>
                </a:cubicBezTo>
                <a:cubicBezTo>
                  <a:pt x="5386" y="15618"/>
                  <a:pt x="4805" y="17096"/>
                  <a:pt x="4197" y="18177"/>
                </a:cubicBezTo>
                <a:cubicBezTo>
                  <a:pt x="4193" y="18190"/>
                  <a:pt x="4197" y="18196"/>
                  <a:pt x="4190" y="18211"/>
                </a:cubicBezTo>
                <a:cubicBezTo>
                  <a:pt x="4177" y="18236"/>
                  <a:pt x="4160" y="18264"/>
                  <a:pt x="4142" y="18278"/>
                </a:cubicBezTo>
                <a:cubicBezTo>
                  <a:pt x="4111" y="18331"/>
                  <a:pt x="4078" y="18383"/>
                  <a:pt x="4047" y="18435"/>
                </a:cubicBezTo>
                <a:cubicBezTo>
                  <a:pt x="4033" y="18470"/>
                  <a:pt x="4019" y="18495"/>
                  <a:pt x="3999" y="18525"/>
                </a:cubicBezTo>
                <a:cubicBezTo>
                  <a:pt x="3988" y="18543"/>
                  <a:pt x="3981" y="18547"/>
                  <a:pt x="3972" y="18558"/>
                </a:cubicBezTo>
                <a:cubicBezTo>
                  <a:pt x="3371" y="19526"/>
                  <a:pt x="2740" y="20155"/>
                  <a:pt x="2013" y="20556"/>
                </a:cubicBezTo>
                <a:cubicBezTo>
                  <a:pt x="1944" y="20594"/>
                  <a:pt x="1865" y="20631"/>
                  <a:pt x="1788" y="20668"/>
                </a:cubicBezTo>
                <a:cubicBezTo>
                  <a:pt x="1784" y="20671"/>
                  <a:pt x="1777" y="20679"/>
                  <a:pt x="1775" y="20679"/>
                </a:cubicBezTo>
                <a:cubicBezTo>
                  <a:pt x="1442" y="20836"/>
                  <a:pt x="1063" y="20965"/>
                  <a:pt x="795" y="21016"/>
                </a:cubicBezTo>
                <a:cubicBezTo>
                  <a:pt x="633" y="21046"/>
                  <a:pt x="600" y="21072"/>
                  <a:pt x="577" y="21173"/>
                </a:cubicBezTo>
                <a:cubicBezTo>
                  <a:pt x="551" y="21285"/>
                  <a:pt x="537" y="21296"/>
                  <a:pt x="284" y="21296"/>
                </a:cubicBezTo>
                <a:cubicBezTo>
                  <a:pt x="56" y="21296"/>
                  <a:pt x="17" y="21301"/>
                  <a:pt x="5" y="21375"/>
                </a:cubicBezTo>
                <a:cubicBezTo>
                  <a:pt x="-2" y="21422"/>
                  <a:pt x="-1" y="21487"/>
                  <a:pt x="5" y="21521"/>
                </a:cubicBezTo>
                <a:cubicBezTo>
                  <a:pt x="22" y="21600"/>
                  <a:pt x="21568" y="21589"/>
                  <a:pt x="21561" y="21509"/>
                </a:cubicBezTo>
                <a:cubicBezTo>
                  <a:pt x="21558" y="21482"/>
                  <a:pt x="21567" y="21428"/>
                  <a:pt x="21581" y="21386"/>
                </a:cubicBezTo>
                <a:cubicBezTo>
                  <a:pt x="21598" y="21334"/>
                  <a:pt x="21584" y="21269"/>
                  <a:pt x="21540" y="21184"/>
                </a:cubicBezTo>
                <a:cubicBezTo>
                  <a:pt x="21484" y="21076"/>
                  <a:pt x="21424" y="21043"/>
                  <a:pt x="21146" y="20971"/>
                </a:cubicBezTo>
                <a:cubicBezTo>
                  <a:pt x="21141" y="20972"/>
                  <a:pt x="21142" y="20972"/>
                  <a:pt x="21139" y="20971"/>
                </a:cubicBezTo>
                <a:cubicBezTo>
                  <a:pt x="21006" y="20936"/>
                  <a:pt x="20876" y="20891"/>
                  <a:pt x="20751" y="20847"/>
                </a:cubicBezTo>
                <a:cubicBezTo>
                  <a:pt x="20709" y="20840"/>
                  <a:pt x="20670" y="20832"/>
                  <a:pt x="20656" y="20814"/>
                </a:cubicBezTo>
                <a:cubicBezTo>
                  <a:pt x="20474" y="20746"/>
                  <a:pt x="20298" y="20667"/>
                  <a:pt x="20132" y="20578"/>
                </a:cubicBezTo>
                <a:cubicBezTo>
                  <a:pt x="20125" y="20578"/>
                  <a:pt x="20118" y="20574"/>
                  <a:pt x="20111" y="20567"/>
                </a:cubicBezTo>
                <a:cubicBezTo>
                  <a:pt x="19679" y="20332"/>
                  <a:pt x="19291" y="20019"/>
                  <a:pt x="18928" y="19613"/>
                </a:cubicBezTo>
                <a:cubicBezTo>
                  <a:pt x="18919" y="19605"/>
                  <a:pt x="18916" y="19600"/>
                  <a:pt x="18907" y="19591"/>
                </a:cubicBezTo>
                <a:cubicBezTo>
                  <a:pt x="18900" y="19583"/>
                  <a:pt x="18893" y="19576"/>
                  <a:pt x="18887" y="19568"/>
                </a:cubicBezTo>
                <a:cubicBezTo>
                  <a:pt x="18830" y="19503"/>
                  <a:pt x="18779" y="19436"/>
                  <a:pt x="18723" y="19366"/>
                </a:cubicBezTo>
                <a:cubicBezTo>
                  <a:pt x="18720" y="19367"/>
                  <a:pt x="18714" y="19365"/>
                  <a:pt x="18710" y="19366"/>
                </a:cubicBezTo>
                <a:cubicBezTo>
                  <a:pt x="18686" y="19371"/>
                  <a:pt x="18627" y="19281"/>
                  <a:pt x="18587" y="19198"/>
                </a:cubicBezTo>
                <a:cubicBezTo>
                  <a:pt x="18510" y="19095"/>
                  <a:pt x="18432" y="18985"/>
                  <a:pt x="18356" y="18873"/>
                </a:cubicBezTo>
                <a:cubicBezTo>
                  <a:pt x="18353" y="18871"/>
                  <a:pt x="18351" y="18864"/>
                  <a:pt x="18349" y="18861"/>
                </a:cubicBezTo>
                <a:cubicBezTo>
                  <a:pt x="18294" y="18780"/>
                  <a:pt x="18240" y="18702"/>
                  <a:pt x="18186" y="18614"/>
                </a:cubicBezTo>
                <a:cubicBezTo>
                  <a:pt x="17775" y="17959"/>
                  <a:pt x="17463" y="17349"/>
                  <a:pt x="17104" y="16483"/>
                </a:cubicBezTo>
                <a:cubicBezTo>
                  <a:pt x="17087" y="16455"/>
                  <a:pt x="17076" y="16412"/>
                  <a:pt x="17063" y="16370"/>
                </a:cubicBezTo>
                <a:cubicBezTo>
                  <a:pt x="17061" y="16363"/>
                  <a:pt x="17058" y="16366"/>
                  <a:pt x="17056" y="16359"/>
                </a:cubicBezTo>
                <a:cubicBezTo>
                  <a:pt x="17037" y="16312"/>
                  <a:pt x="17022" y="16274"/>
                  <a:pt x="17002" y="16225"/>
                </a:cubicBezTo>
                <a:cubicBezTo>
                  <a:pt x="16863" y="15881"/>
                  <a:pt x="16729" y="15535"/>
                  <a:pt x="16601" y="15181"/>
                </a:cubicBezTo>
                <a:cubicBezTo>
                  <a:pt x="16592" y="15163"/>
                  <a:pt x="16592" y="15152"/>
                  <a:pt x="16587" y="15136"/>
                </a:cubicBezTo>
                <a:cubicBezTo>
                  <a:pt x="16315" y="14383"/>
                  <a:pt x="16029" y="13464"/>
                  <a:pt x="15696" y="12320"/>
                </a:cubicBezTo>
                <a:cubicBezTo>
                  <a:pt x="15679" y="12291"/>
                  <a:pt x="15664" y="12242"/>
                  <a:pt x="15648" y="12163"/>
                </a:cubicBezTo>
                <a:cubicBezTo>
                  <a:pt x="15514" y="11699"/>
                  <a:pt x="15366" y="11192"/>
                  <a:pt x="15206" y="10614"/>
                </a:cubicBezTo>
                <a:cubicBezTo>
                  <a:pt x="15192" y="10579"/>
                  <a:pt x="15181" y="10530"/>
                  <a:pt x="15172" y="10480"/>
                </a:cubicBezTo>
                <a:cubicBezTo>
                  <a:pt x="15085" y="10167"/>
                  <a:pt x="14989" y="9822"/>
                  <a:pt x="14893" y="9470"/>
                </a:cubicBezTo>
                <a:cubicBezTo>
                  <a:pt x="14885" y="9463"/>
                  <a:pt x="14879" y="9447"/>
                  <a:pt x="14879" y="9425"/>
                </a:cubicBezTo>
                <a:cubicBezTo>
                  <a:pt x="14786" y="9084"/>
                  <a:pt x="14717" y="8830"/>
                  <a:pt x="14614" y="8449"/>
                </a:cubicBezTo>
                <a:cubicBezTo>
                  <a:pt x="14560" y="8250"/>
                  <a:pt x="14541" y="8183"/>
                  <a:pt x="14491" y="8000"/>
                </a:cubicBezTo>
                <a:cubicBezTo>
                  <a:pt x="13853" y="5643"/>
                  <a:pt x="13510" y="4430"/>
                  <a:pt x="13233" y="3579"/>
                </a:cubicBezTo>
                <a:cubicBezTo>
                  <a:pt x="12600" y="1643"/>
                  <a:pt x="12102" y="617"/>
                  <a:pt x="11593" y="202"/>
                </a:cubicBezTo>
                <a:cubicBezTo>
                  <a:pt x="11414" y="56"/>
                  <a:pt x="11335" y="16"/>
                  <a:pt x="11157" y="0"/>
                </a:cubicBezTo>
                <a:lnTo>
                  <a:pt x="11008" y="0"/>
                </a:lnTo>
                <a:lnTo>
                  <a:pt x="10967" y="0"/>
                </a:lnTo>
                <a:close/>
                <a:moveTo>
                  <a:pt x="16988" y="17190"/>
                </a:moveTo>
                <a:cubicBezTo>
                  <a:pt x="17071" y="17171"/>
                  <a:pt x="17192" y="17226"/>
                  <a:pt x="17192" y="17313"/>
                </a:cubicBezTo>
                <a:cubicBezTo>
                  <a:pt x="17192" y="17341"/>
                  <a:pt x="17221" y="17424"/>
                  <a:pt x="17254" y="17492"/>
                </a:cubicBezTo>
                <a:cubicBezTo>
                  <a:pt x="17286" y="17561"/>
                  <a:pt x="17304" y="17636"/>
                  <a:pt x="17295" y="17661"/>
                </a:cubicBezTo>
                <a:cubicBezTo>
                  <a:pt x="17285" y="17685"/>
                  <a:pt x="17273" y="17771"/>
                  <a:pt x="17267" y="17852"/>
                </a:cubicBezTo>
                <a:cubicBezTo>
                  <a:pt x="17255" y="18013"/>
                  <a:pt x="17313" y="18045"/>
                  <a:pt x="17376" y="17919"/>
                </a:cubicBezTo>
                <a:cubicBezTo>
                  <a:pt x="17419" y="17833"/>
                  <a:pt x="17474" y="17875"/>
                  <a:pt x="17451" y="17975"/>
                </a:cubicBezTo>
                <a:cubicBezTo>
                  <a:pt x="17441" y="18018"/>
                  <a:pt x="17458" y="18042"/>
                  <a:pt x="17492" y="18042"/>
                </a:cubicBezTo>
                <a:cubicBezTo>
                  <a:pt x="17571" y="18042"/>
                  <a:pt x="17588" y="18100"/>
                  <a:pt x="17539" y="18188"/>
                </a:cubicBezTo>
                <a:cubicBezTo>
                  <a:pt x="17501" y="18258"/>
                  <a:pt x="17509" y="18267"/>
                  <a:pt x="17594" y="18267"/>
                </a:cubicBezTo>
                <a:cubicBezTo>
                  <a:pt x="17687" y="18266"/>
                  <a:pt x="17689" y="18275"/>
                  <a:pt x="17689" y="18491"/>
                </a:cubicBezTo>
                <a:cubicBezTo>
                  <a:pt x="17689" y="18679"/>
                  <a:pt x="17701" y="18747"/>
                  <a:pt x="17737" y="18727"/>
                </a:cubicBezTo>
                <a:cubicBezTo>
                  <a:pt x="17858" y="18660"/>
                  <a:pt x="17941" y="18760"/>
                  <a:pt x="17921" y="18951"/>
                </a:cubicBezTo>
                <a:cubicBezTo>
                  <a:pt x="17904" y="19108"/>
                  <a:pt x="17935" y="19195"/>
                  <a:pt x="17982" y="19131"/>
                </a:cubicBezTo>
                <a:cubicBezTo>
                  <a:pt x="18004" y="19101"/>
                  <a:pt x="18026" y="19091"/>
                  <a:pt x="18036" y="19108"/>
                </a:cubicBezTo>
                <a:cubicBezTo>
                  <a:pt x="18047" y="19125"/>
                  <a:pt x="18074" y="19118"/>
                  <a:pt x="18097" y="19086"/>
                </a:cubicBezTo>
                <a:cubicBezTo>
                  <a:pt x="18143" y="19023"/>
                  <a:pt x="18196" y="19093"/>
                  <a:pt x="18165" y="19176"/>
                </a:cubicBezTo>
                <a:cubicBezTo>
                  <a:pt x="18156" y="19200"/>
                  <a:pt x="18172" y="19226"/>
                  <a:pt x="18199" y="19243"/>
                </a:cubicBezTo>
                <a:cubicBezTo>
                  <a:pt x="18237" y="19267"/>
                  <a:pt x="18240" y="19289"/>
                  <a:pt x="18213" y="19333"/>
                </a:cubicBezTo>
                <a:cubicBezTo>
                  <a:pt x="18165" y="19412"/>
                  <a:pt x="18168" y="19477"/>
                  <a:pt x="18220" y="19445"/>
                </a:cubicBezTo>
                <a:cubicBezTo>
                  <a:pt x="18283" y="19405"/>
                  <a:pt x="18455" y="19617"/>
                  <a:pt x="18417" y="19692"/>
                </a:cubicBezTo>
                <a:cubicBezTo>
                  <a:pt x="18388" y="19750"/>
                  <a:pt x="18407" y="19910"/>
                  <a:pt x="18444" y="19916"/>
                </a:cubicBezTo>
                <a:cubicBezTo>
                  <a:pt x="18455" y="19918"/>
                  <a:pt x="18504" y="19927"/>
                  <a:pt x="18560" y="19938"/>
                </a:cubicBezTo>
                <a:cubicBezTo>
                  <a:pt x="18616" y="19950"/>
                  <a:pt x="18683" y="19944"/>
                  <a:pt x="18703" y="19916"/>
                </a:cubicBezTo>
                <a:cubicBezTo>
                  <a:pt x="18786" y="19803"/>
                  <a:pt x="18895" y="19993"/>
                  <a:pt x="18880" y="20219"/>
                </a:cubicBezTo>
                <a:cubicBezTo>
                  <a:pt x="18872" y="20332"/>
                  <a:pt x="18886" y="20343"/>
                  <a:pt x="18975" y="20331"/>
                </a:cubicBezTo>
                <a:cubicBezTo>
                  <a:pt x="19073" y="20318"/>
                  <a:pt x="19157" y="20413"/>
                  <a:pt x="19125" y="20499"/>
                </a:cubicBezTo>
                <a:cubicBezTo>
                  <a:pt x="19116" y="20524"/>
                  <a:pt x="19132" y="20584"/>
                  <a:pt x="19166" y="20634"/>
                </a:cubicBezTo>
                <a:cubicBezTo>
                  <a:pt x="19214" y="20707"/>
                  <a:pt x="19282" y="20726"/>
                  <a:pt x="19485" y="20735"/>
                </a:cubicBezTo>
                <a:cubicBezTo>
                  <a:pt x="19821" y="20750"/>
                  <a:pt x="19863" y="20769"/>
                  <a:pt x="19866" y="20881"/>
                </a:cubicBezTo>
                <a:cubicBezTo>
                  <a:pt x="19875" y="21141"/>
                  <a:pt x="20018" y="21220"/>
                  <a:pt x="20173" y="21061"/>
                </a:cubicBezTo>
                <a:cubicBezTo>
                  <a:pt x="20222" y="21009"/>
                  <a:pt x="20252" y="21011"/>
                  <a:pt x="20295" y="21049"/>
                </a:cubicBezTo>
                <a:cubicBezTo>
                  <a:pt x="20327" y="21078"/>
                  <a:pt x="20364" y="21088"/>
                  <a:pt x="20377" y="21083"/>
                </a:cubicBezTo>
                <a:cubicBezTo>
                  <a:pt x="20426" y="21065"/>
                  <a:pt x="20564" y="21193"/>
                  <a:pt x="20547" y="21240"/>
                </a:cubicBezTo>
                <a:cubicBezTo>
                  <a:pt x="20525" y="21298"/>
                  <a:pt x="16894" y="21309"/>
                  <a:pt x="16893" y="21251"/>
                </a:cubicBezTo>
                <a:cubicBezTo>
                  <a:pt x="16879" y="20452"/>
                  <a:pt x="16907" y="17275"/>
                  <a:pt x="16927" y="17234"/>
                </a:cubicBezTo>
                <a:cubicBezTo>
                  <a:pt x="16940" y="17209"/>
                  <a:pt x="16961" y="17196"/>
                  <a:pt x="16988" y="17190"/>
                </a:cubicBezTo>
                <a:close/>
              </a:path>
            </a:pathLst>
          </a:custGeom>
          <a:ln w="12700">
            <a:miter lim="400000"/>
          </a:ln>
        </p:spPr>
      </p:pic>
      <p:sp>
        <p:nvSpPr>
          <p:cNvPr id="28" name="幻燈片編號"/>
          <p:cNvSpPr txBox="1">
            <a:spLocks noGrp="1"/>
          </p:cNvSpPr>
          <p:nvPr>
            <p:ph type="sldNum" sz="quarter" idx="2"/>
          </p:nvPr>
        </p:nvSpPr>
        <p:spPr>
          <a:xfrm>
            <a:off x="11741879" y="213147"/>
            <a:ext cx="494413" cy="399033"/>
          </a:xfrm>
          <a:prstGeom prst="rect">
            <a:avLst/>
          </a:prstGeom>
        </p:spPr>
        <p:txBody>
          <a:bodyPr wrap="square"/>
          <a:lstStyle>
            <a:lvl1pPr algn="r" defTabSz="457200">
              <a:spcBef>
                <a:spcPts val="1200"/>
              </a:spcBef>
              <a:defRPr sz="2000">
                <a:solidFill>
                  <a:srgbClr val="5A5F5E"/>
                </a:solidFill>
                <a:latin typeface="Helvetica Neue Thin"/>
                <a:ea typeface="Helvetica Neue Thin"/>
                <a:cs typeface="Helvetica Neue Thin"/>
                <a:sym typeface="Helvetica Neue Thin"/>
              </a:defRPr>
            </a:lvl1pPr>
          </a:lstStyle>
          <a:p>
            <a:fld id="{86CB4B4D-7CA3-9044-876B-883B54F8677D}" type="slidenum">
              <a:t>‹#›</a:t>
            </a:fld>
            <a:endParaRPr/>
          </a:p>
        </p:txBody>
      </p:sp>
    </p:spTree>
    <p:extLst>
      <p:ext uri="{BB962C8B-B14F-4D97-AF65-F5344CB8AC3E}">
        <p14:creationId xmlns:p14="http://schemas.microsoft.com/office/powerpoint/2010/main" val="231151772"/>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nten">
    <p:spTree>
      <p:nvGrpSpPr>
        <p:cNvPr id="1" name=""/>
        <p:cNvGrpSpPr/>
        <p:nvPr/>
      </p:nvGrpSpPr>
      <p:grpSpPr>
        <a:xfrm>
          <a:off x="0" y="0"/>
          <a:ext cx="0" cy="0"/>
          <a:chOff x="0" y="0"/>
          <a:chExt cx="0" cy="0"/>
        </a:xfrm>
      </p:grpSpPr>
      <p:sp>
        <p:nvSpPr>
          <p:cNvPr id="35" name="幻燈片編號"/>
          <p:cNvSpPr txBox="1">
            <a:spLocks noGrp="1"/>
          </p:cNvSpPr>
          <p:nvPr>
            <p:ph type="sldNum" sz="quarter" idx="2"/>
          </p:nvPr>
        </p:nvSpPr>
        <p:spPr>
          <a:xfrm>
            <a:off x="11741879" y="213147"/>
            <a:ext cx="494413" cy="399033"/>
          </a:xfrm>
          <a:prstGeom prst="rect">
            <a:avLst/>
          </a:prstGeom>
        </p:spPr>
        <p:txBody>
          <a:bodyPr wrap="square"/>
          <a:lstStyle>
            <a:lvl1pPr algn="r" defTabSz="457200">
              <a:spcBef>
                <a:spcPts val="1200"/>
              </a:spcBef>
              <a:defRPr sz="2000">
                <a:solidFill>
                  <a:srgbClr val="5A5F5E"/>
                </a:solidFill>
                <a:latin typeface="Helvetica Neue Thin"/>
                <a:ea typeface="Helvetica Neue Thin"/>
                <a:cs typeface="Helvetica Neue Thin"/>
                <a:sym typeface="Helvetica Neue Thin"/>
              </a:defRPr>
            </a:lvl1pPr>
          </a:lstStyle>
          <a:p>
            <a:fld id="{86CB4B4D-7CA3-9044-876B-883B54F8677D}" type="slidenum">
              <a:t>‹#›</a:t>
            </a:fld>
            <a:endParaRPr/>
          </a:p>
        </p:txBody>
      </p:sp>
      <p:sp>
        <p:nvSpPr>
          <p:cNvPr id="36" name="線條"/>
          <p:cNvSpPr/>
          <p:nvPr/>
        </p:nvSpPr>
        <p:spPr>
          <a:xfrm>
            <a:off x="761999" y="624879"/>
            <a:ext cx="11474292" cy="1"/>
          </a:xfrm>
          <a:prstGeom prst="line">
            <a:avLst/>
          </a:prstGeom>
          <a:ln w="25400">
            <a:solidFill>
              <a:srgbClr val="5A5F5E">
                <a:alpha val="15947"/>
              </a:srgbClr>
            </a:solidFill>
            <a:miter lim="400000"/>
          </a:ln>
        </p:spPr>
        <p:txBody>
          <a:bodyPr lIns="50800" tIns="50800" rIns="50800" bIns="50800" anchor="ctr"/>
          <a:lstStyle/>
          <a:p>
            <a:endParaRPr/>
          </a:p>
        </p:txBody>
      </p:sp>
      <p:sp>
        <p:nvSpPr>
          <p:cNvPr id="37" name="Section Title"/>
          <p:cNvSpPr txBox="1">
            <a:spLocks noGrp="1"/>
          </p:cNvSpPr>
          <p:nvPr>
            <p:ph type="body" sz="quarter" idx="21" hasCustomPrompt="1"/>
          </p:nvPr>
        </p:nvSpPr>
        <p:spPr>
          <a:xfrm>
            <a:off x="755809" y="213147"/>
            <a:ext cx="9502858" cy="399033"/>
          </a:xfrm>
          <a:prstGeom prst="rect">
            <a:avLst/>
          </a:prstGeom>
        </p:spPr>
        <p:txBody>
          <a:bodyPr>
            <a:spAutoFit/>
          </a:bodyPr>
          <a:lstStyle>
            <a:lvl1pPr defTabSz="457200">
              <a:spcBef>
                <a:spcPts val="1200"/>
              </a:spcBef>
              <a:defRPr sz="2000">
                <a:solidFill>
                  <a:srgbClr val="5A5F5E"/>
                </a:solidFill>
                <a:latin typeface="Helvetica Neue Thin"/>
                <a:ea typeface="Helvetica Neue Thin"/>
                <a:cs typeface="Helvetica Neue Thin"/>
                <a:sym typeface="Helvetica Neue Thin"/>
              </a:defRPr>
            </a:lvl1pPr>
          </a:lstStyle>
          <a:p>
            <a:r>
              <a:t>Section Title</a:t>
            </a:r>
          </a:p>
        </p:txBody>
      </p:sp>
      <p:sp>
        <p:nvSpPr>
          <p:cNvPr id="38" name="Slide Title"/>
          <p:cNvSpPr txBox="1">
            <a:spLocks noGrp="1"/>
          </p:cNvSpPr>
          <p:nvPr>
            <p:ph type="body" sz="quarter" idx="22" hasCustomPrompt="1"/>
          </p:nvPr>
        </p:nvSpPr>
        <p:spPr>
          <a:xfrm>
            <a:off x="762000" y="762000"/>
            <a:ext cx="11467783" cy="609855"/>
          </a:xfrm>
          <a:prstGeom prst="rect">
            <a:avLst/>
          </a:prstGeom>
        </p:spPr>
        <p:txBody>
          <a:bodyPr/>
          <a:lstStyle>
            <a:lvl1pPr>
              <a:defRPr sz="3500">
                <a:latin typeface="+mn-lt"/>
                <a:ea typeface="+mn-ea"/>
                <a:cs typeface="+mn-cs"/>
                <a:sym typeface="Helvetica Neue"/>
              </a:defRPr>
            </a:lvl1pPr>
          </a:lstStyle>
          <a:p>
            <a:r>
              <a:t>Slide Title</a:t>
            </a:r>
          </a:p>
        </p:txBody>
      </p:sp>
      <p:sp>
        <p:nvSpPr>
          <p:cNvPr id="39" name="文字"/>
          <p:cNvSpPr txBox="1">
            <a:spLocks noGrp="1"/>
          </p:cNvSpPr>
          <p:nvPr>
            <p:ph type="body" sz="quarter" idx="23"/>
          </p:nvPr>
        </p:nvSpPr>
        <p:spPr>
          <a:xfrm>
            <a:off x="761999" y="1581811"/>
            <a:ext cx="11467783" cy="688341"/>
          </a:xfrm>
          <a:prstGeom prst="rect">
            <a:avLst/>
          </a:prstGeom>
        </p:spPr>
        <p:txBody>
          <a:bodyPr>
            <a:spAutoFit/>
          </a:bodyPr>
          <a:lstStyle/>
          <a:p>
            <a:pPr marL="444500" indent="-444500">
              <a:lnSpc>
                <a:spcPts val="4500"/>
              </a:lnSpc>
              <a:buClr>
                <a:srgbClr val="00599E"/>
              </a:buClr>
              <a:buSzPct val="100000"/>
              <a:buChar char="⊡"/>
              <a:defRPr sz="3000">
                <a:solidFill>
                  <a:srgbClr val="5A5F5E"/>
                </a:solidFill>
              </a:defRPr>
            </a:pPr>
            <a:endParaRPr/>
          </a:p>
        </p:txBody>
      </p:sp>
      <p:sp>
        <p:nvSpPr>
          <p:cNvPr id="40" name="Title"/>
          <p:cNvSpPr txBox="1">
            <a:spLocks noGrp="1"/>
          </p:cNvSpPr>
          <p:nvPr>
            <p:ph type="body" sz="quarter" idx="24" hasCustomPrompt="1"/>
          </p:nvPr>
        </p:nvSpPr>
        <p:spPr>
          <a:xfrm>
            <a:off x="715409" y="9235479"/>
            <a:ext cx="5479247" cy="399033"/>
          </a:xfrm>
          <a:prstGeom prst="rect">
            <a:avLst/>
          </a:prstGeom>
        </p:spPr>
        <p:txBody>
          <a:bodyPr anchor="b">
            <a:spAutoFit/>
          </a:bodyPr>
          <a:lstStyle>
            <a:lvl1pPr defTabSz="457200">
              <a:spcBef>
                <a:spcPts val="1200"/>
              </a:spcBef>
              <a:defRPr sz="2000">
                <a:solidFill>
                  <a:srgbClr val="000000"/>
                </a:solidFill>
                <a:latin typeface="Helvetica Neue Thin"/>
                <a:ea typeface="Helvetica Neue Thin"/>
                <a:cs typeface="Helvetica Neue Thin"/>
                <a:sym typeface="Helvetica Neue Thin"/>
              </a:defRPr>
            </a:lvl1pPr>
          </a:lstStyle>
          <a:p>
            <a:r>
              <a:t>Title</a:t>
            </a:r>
          </a:p>
        </p:txBody>
      </p:sp>
      <p:sp>
        <p:nvSpPr>
          <p:cNvPr id="41" name="線條"/>
          <p:cNvSpPr/>
          <p:nvPr/>
        </p:nvSpPr>
        <p:spPr>
          <a:xfrm>
            <a:off x="700892" y="9159279"/>
            <a:ext cx="10543492" cy="1"/>
          </a:xfrm>
          <a:prstGeom prst="line">
            <a:avLst/>
          </a:prstGeom>
          <a:ln w="25400">
            <a:solidFill>
              <a:srgbClr val="5A5F5E">
                <a:alpha val="15947"/>
              </a:srgbClr>
            </a:solidFill>
            <a:miter lim="400000"/>
          </a:ln>
        </p:spPr>
        <p:txBody>
          <a:bodyPr lIns="50800" tIns="50800" rIns="50800" bIns="50800" anchor="ctr"/>
          <a:lstStyle/>
          <a:p>
            <a:endParaRPr/>
          </a:p>
        </p:txBody>
      </p:sp>
      <p:pic>
        <p:nvPicPr>
          <p:cNvPr id="42" name="norm_quant.jpg" descr="norm_quant.jpg"/>
          <p:cNvPicPr>
            <a:picLocks noChangeAspect="1"/>
          </p:cNvPicPr>
          <p:nvPr/>
        </p:nvPicPr>
        <p:blipFill>
          <a:blip r:embed="rId2"/>
          <a:srcRect l="7685" t="12299" r="6266" b="13992"/>
          <a:stretch>
            <a:fillRect/>
          </a:stretch>
        </p:blipFill>
        <p:spPr>
          <a:xfrm>
            <a:off x="11456784" y="8603504"/>
            <a:ext cx="1259216" cy="763127"/>
          </a:xfrm>
          <a:custGeom>
            <a:avLst/>
            <a:gdLst/>
            <a:ahLst/>
            <a:cxnLst>
              <a:cxn ang="0">
                <a:pos x="wd2" y="hd2"/>
              </a:cxn>
              <a:cxn ang="5400000">
                <a:pos x="wd2" y="hd2"/>
              </a:cxn>
              <a:cxn ang="10800000">
                <a:pos x="wd2" y="hd2"/>
              </a:cxn>
              <a:cxn ang="16200000">
                <a:pos x="wd2" y="hd2"/>
              </a:cxn>
            </a:cxnLst>
            <a:rect l="0" t="0" r="r" b="b"/>
            <a:pathLst>
              <a:path w="21588" h="21575" extrusionOk="0">
                <a:moveTo>
                  <a:pt x="10967" y="0"/>
                </a:moveTo>
                <a:cubicBezTo>
                  <a:pt x="10620" y="33"/>
                  <a:pt x="10344" y="274"/>
                  <a:pt x="10014" y="819"/>
                </a:cubicBezTo>
                <a:cubicBezTo>
                  <a:pt x="9987" y="865"/>
                  <a:pt x="9960" y="917"/>
                  <a:pt x="9933" y="965"/>
                </a:cubicBezTo>
                <a:cubicBezTo>
                  <a:pt x="9318" y="2043"/>
                  <a:pt x="8762" y="3752"/>
                  <a:pt x="7544" y="8281"/>
                </a:cubicBezTo>
                <a:cubicBezTo>
                  <a:pt x="7443" y="8658"/>
                  <a:pt x="7392" y="8837"/>
                  <a:pt x="7306" y="9156"/>
                </a:cubicBezTo>
                <a:cubicBezTo>
                  <a:pt x="7307" y="9189"/>
                  <a:pt x="7299" y="9214"/>
                  <a:pt x="7286" y="9223"/>
                </a:cubicBezTo>
                <a:cubicBezTo>
                  <a:pt x="7153" y="9714"/>
                  <a:pt x="7023" y="10202"/>
                  <a:pt x="6918" y="10581"/>
                </a:cubicBezTo>
                <a:cubicBezTo>
                  <a:pt x="6916" y="10589"/>
                  <a:pt x="6915" y="10608"/>
                  <a:pt x="6912" y="10614"/>
                </a:cubicBezTo>
                <a:cubicBezTo>
                  <a:pt x="6699" y="11385"/>
                  <a:pt x="6514" y="12030"/>
                  <a:pt x="6354" y="12567"/>
                </a:cubicBezTo>
                <a:cubicBezTo>
                  <a:pt x="6353" y="12580"/>
                  <a:pt x="6344" y="12593"/>
                  <a:pt x="6340" y="12600"/>
                </a:cubicBezTo>
                <a:cubicBezTo>
                  <a:pt x="6308" y="12707"/>
                  <a:pt x="6270" y="12843"/>
                  <a:pt x="6238" y="12948"/>
                </a:cubicBezTo>
                <a:cubicBezTo>
                  <a:pt x="6194" y="13093"/>
                  <a:pt x="6152" y="13213"/>
                  <a:pt x="6109" y="13352"/>
                </a:cubicBezTo>
                <a:cubicBezTo>
                  <a:pt x="6109" y="13372"/>
                  <a:pt x="6110" y="13379"/>
                  <a:pt x="6102" y="13386"/>
                </a:cubicBezTo>
                <a:cubicBezTo>
                  <a:pt x="6074" y="13476"/>
                  <a:pt x="6041" y="13567"/>
                  <a:pt x="6013" y="13655"/>
                </a:cubicBezTo>
                <a:cubicBezTo>
                  <a:pt x="6009" y="13667"/>
                  <a:pt x="6011" y="13664"/>
                  <a:pt x="6007" y="13678"/>
                </a:cubicBezTo>
                <a:cubicBezTo>
                  <a:pt x="6005" y="13683"/>
                  <a:pt x="6002" y="13684"/>
                  <a:pt x="6000" y="13689"/>
                </a:cubicBezTo>
                <a:cubicBezTo>
                  <a:pt x="5386" y="15618"/>
                  <a:pt x="4805" y="17096"/>
                  <a:pt x="4197" y="18177"/>
                </a:cubicBezTo>
                <a:cubicBezTo>
                  <a:pt x="4193" y="18190"/>
                  <a:pt x="4197" y="18196"/>
                  <a:pt x="4190" y="18211"/>
                </a:cubicBezTo>
                <a:cubicBezTo>
                  <a:pt x="4177" y="18236"/>
                  <a:pt x="4160" y="18264"/>
                  <a:pt x="4142" y="18278"/>
                </a:cubicBezTo>
                <a:cubicBezTo>
                  <a:pt x="4111" y="18331"/>
                  <a:pt x="4078" y="18383"/>
                  <a:pt x="4047" y="18435"/>
                </a:cubicBezTo>
                <a:cubicBezTo>
                  <a:pt x="4033" y="18470"/>
                  <a:pt x="4019" y="18495"/>
                  <a:pt x="3999" y="18525"/>
                </a:cubicBezTo>
                <a:cubicBezTo>
                  <a:pt x="3988" y="18543"/>
                  <a:pt x="3981" y="18547"/>
                  <a:pt x="3972" y="18558"/>
                </a:cubicBezTo>
                <a:cubicBezTo>
                  <a:pt x="3371" y="19526"/>
                  <a:pt x="2740" y="20155"/>
                  <a:pt x="2013" y="20556"/>
                </a:cubicBezTo>
                <a:cubicBezTo>
                  <a:pt x="1944" y="20594"/>
                  <a:pt x="1865" y="20631"/>
                  <a:pt x="1788" y="20668"/>
                </a:cubicBezTo>
                <a:cubicBezTo>
                  <a:pt x="1784" y="20671"/>
                  <a:pt x="1777" y="20679"/>
                  <a:pt x="1775" y="20679"/>
                </a:cubicBezTo>
                <a:cubicBezTo>
                  <a:pt x="1442" y="20836"/>
                  <a:pt x="1063" y="20965"/>
                  <a:pt x="795" y="21016"/>
                </a:cubicBezTo>
                <a:cubicBezTo>
                  <a:pt x="633" y="21046"/>
                  <a:pt x="600" y="21072"/>
                  <a:pt x="577" y="21173"/>
                </a:cubicBezTo>
                <a:cubicBezTo>
                  <a:pt x="551" y="21285"/>
                  <a:pt x="537" y="21296"/>
                  <a:pt x="284" y="21296"/>
                </a:cubicBezTo>
                <a:cubicBezTo>
                  <a:pt x="56" y="21296"/>
                  <a:pt x="17" y="21301"/>
                  <a:pt x="5" y="21375"/>
                </a:cubicBezTo>
                <a:cubicBezTo>
                  <a:pt x="-2" y="21422"/>
                  <a:pt x="-1" y="21487"/>
                  <a:pt x="5" y="21521"/>
                </a:cubicBezTo>
                <a:cubicBezTo>
                  <a:pt x="22" y="21600"/>
                  <a:pt x="21568" y="21589"/>
                  <a:pt x="21561" y="21509"/>
                </a:cubicBezTo>
                <a:cubicBezTo>
                  <a:pt x="21558" y="21482"/>
                  <a:pt x="21567" y="21428"/>
                  <a:pt x="21581" y="21386"/>
                </a:cubicBezTo>
                <a:cubicBezTo>
                  <a:pt x="21598" y="21334"/>
                  <a:pt x="21584" y="21269"/>
                  <a:pt x="21540" y="21184"/>
                </a:cubicBezTo>
                <a:cubicBezTo>
                  <a:pt x="21484" y="21076"/>
                  <a:pt x="21424" y="21043"/>
                  <a:pt x="21146" y="20971"/>
                </a:cubicBezTo>
                <a:cubicBezTo>
                  <a:pt x="21141" y="20972"/>
                  <a:pt x="21142" y="20972"/>
                  <a:pt x="21139" y="20971"/>
                </a:cubicBezTo>
                <a:cubicBezTo>
                  <a:pt x="21006" y="20936"/>
                  <a:pt x="20876" y="20891"/>
                  <a:pt x="20751" y="20847"/>
                </a:cubicBezTo>
                <a:cubicBezTo>
                  <a:pt x="20709" y="20840"/>
                  <a:pt x="20670" y="20832"/>
                  <a:pt x="20656" y="20814"/>
                </a:cubicBezTo>
                <a:cubicBezTo>
                  <a:pt x="20474" y="20746"/>
                  <a:pt x="20298" y="20667"/>
                  <a:pt x="20132" y="20578"/>
                </a:cubicBezTo>
                <a:cubicBezTo>
                  <a:pt x="20125" y="20578"/>
                  <a:pt x="20118" y="20574"/>
                  <a:pt x="20111" y="20567"/>
                </a:cubicBezTo>
                <a:cubicBezTo>
                  <a:pt x="19679" y="20332"/>
                  <a:pt x="19291" y="20019"/>
                  <a:pt x="18928" y="19613"/>
                </a:cubicBezTo>
                <a:cubicBezTo>
                  <a:pt x="18919" y="19605"/>
                  <a:pt x="18916" y="19600"/>
                  <a:pt x="18907" y="19591"/>
                </a:cubicBezTo>
                <a:cubicBezTo>
                  <a:pt x="18900" y="19583"/>
                  <a:pt x="18893" y="19576"/>
                  <a:pt x="18887" y="19568"/>
                </a:cubicBezTo>
                <a:cubicBezTo>
                  <a:pt x="18830" y="19503"/>
                  <a:pt x="18779" y="19436"/>
                  <a:pt x="18723" y="19366"/>
                </a:cubicBezTo>
                <a:cubicBezTo>
                  <a:pt x="18720" y="19367"/>
                  <a:pt x="18714" y="19365"/>
                  <a:pt x="18710" y="19366"/>
                </a:cubicBezTo>
                <a:cubicBezTo>
                  <a:pt x="18686" y="19371"/>
                  <a:pt x="18627" y="19281"/>
                  <a:pt x="18587" y="19198"/>
                </a:cubicBezTo>
                <a:cubicBezTo>
                  <a:pt x="18510" y="19095"/>
                  <a:pt x="18432" y="18985"/>
                  <a:pt x="18356" y="18873"/>
                </a:cubicBezTo>
                <a:cubicBezTo>
                  <a:pt x="18353" y="18871"/>
                  <a:pt x="18351" y="18864"/>
                  <a:pt x="18349" y="18861"/>
                </a:cubicBezTo>
                <a:cubicBezTo>
                  <a:pt x="18294" y="18780"/>
                  <a:pt x="18240" y="18702"/>
                  <a:pt x="18186" y="18614"/>
                </a:cubicBezTo>
                <a:cubicBezTo>
                  <a:pt x="17775" y="17959"/>
                  <a:pt x="17463" y="17349"/>
                  <a:pt x="17104" y="16483"/>
                </a:cubicBezTo>
                <a:cubicBezTo>
                  <a:pt x="17087" y="16455"/>
                  <a:pt x="17076" y="16412"/>
                  <a:pt x="17063" y="16370"/>
                </a:cubicBezTo>
                <a:cubicBezTo>
                  <a:pt x="17061" y="16363"/>
                  <a:pt x="17058" y="16366"/>
                  <a:pt x="17056" y="16359"/>
                </a:cubicBezTo>
                <a:cubicBezTo>
                  <a:pt x="17037" y="16312"/>
                  <a:pt x="17022" y="16274"/>
                  <a:pt x="17002" y="16225"/>
                </a:cubicBezTo>
                <a:cubicBezTo>
                  <a:pt x="16863" y="15881"/>
                  <a:pt x="16729" y="15535"/>
                  <a:pt x="16601" y="15181"/>
                </a:cubicBezTo>
                <a:cubicBezTo>
                  <a:pt x="16592" y="15163"/>
                  <a:pt x="16592" y="15152"/>
                  <a:pt x="16587" y="15136"/>
                </a:cubicBezTo>
                <a:cubicBezTo>
                  <a:pt x="16315" y="14383"/>
                  <a:pt x="16029" y="13464"/>
                  <a:pt x="15696" y="12320"/>
                </a:cubicBezTo>
                <a:cubicBezTo>
                  <a:pt x="15679" y="12291"/>
                  <a:pt x="15664" y="12242"/>
                  <a:pt x="15648" y="12163"/>
                </a:cubicBezTo>
                <a:cubicBezTo>
                  <a:pt x="15514" y="11699"/>
                  <a:pt x="15366" y="11192"/>
                  <a:pt x="15206" y="10614"/>
                </a:cubicBezTo>
                <a:cubicBezTo>
                  <a:pt x="15192" y="10579"/>
                  <a:pt x="15181" y="10530"/>
                  <a:pt x="15172" y="10480"/>
                </a:cubicBezTo>
                <a:cubicBezTo>
                  <a:pt x="15085" y="10167"/>
                  <a:pt x="14989" y="9822"/>
                  <a:pt x="14893" y="9470"/>
                </a:cubicBezTo>
                <a:cubicBezTo>
                  <a:pt x="14885" y="9463"/>
                  <a:pt x="14879" y="9447"/>
                  <a:pt x="14879" y="9425"/>
                </a:cubicBezTo>
                <a:cubicBezTo>
                  <a:pt x="14786" y="9084"/>
                  <a:pt x="14717" y="8830"/>
                  <a:pt x="14614" y="8449"/>
                </a:cubicBezTo>
                <a:cubicBezTo>
                  <a:pt x="14560" y="8250"/>
                  <a:pt x="14541" y="8183"/>
                  <a:pt x="14491" y="8000"/>
                </a:cubicBezTo>
                <a:cubicBezTo>
                  <a:pt x="13853" y="5643"/>
                  <a:pt x="13510" y="4430"/>
                  <a:pt x="13233" y="3579"/>
                </a:cubicBezTo>
                <a:cubicBezTo>
                  <a:pt x="12600" y="1643"/>
                  <a:pt x="12102" y="617"/>
                  <a:pt x="11593" y="202"/>
                </a:cubicBezTo>
                <a:cubicBezTo>
                  <a:pt x="11414" y="56"/>
                  <a:pt x="11335" y="16"/>
                  <a:pt x="11157" y="0"/>
                </a:cubicBezTo>
                <a:lnTo>
                  <a:pt x="11008" y="0"/>
                </a:lnTo>
                <a:lnTo>
                  <a:pt x="10967" y="0"/>
                </a:lnTo>
                <a:close/>
                <a:moveTo>
                  <a:pt x="16988" y="17190"/>
                </a:moveTo>
                <a:cubicBezTo>
                  <a:pt x="17071" y="17171"/>
                  <a:pt x="17192" y="17226"/>
                  <a:pt x="17192" y="17313"/>
                </a:cubicBezTo>
                <a:cubicBezTo>
                  <a:pt x="17192" y="17341"/>
                  <a:pt x="17221" y="17424"/>
                  <a:pt x="17254" y="17492"/>
                </a:cubicBezTo>
                <a:cubicBezTo>
                  <a:pt x="17286" y="17561"/>
                  <a:pt x="17304" y="17636"/>
                  <a:pt x="17295" y="17661"/>
                </a:cubicBezTo>
                <a:cubicBezTo>
                  <a:pt x="17285" y="17685"/>
                  <a:pt x="17273" y="17771"/>
                  <a:pt x="17267" y="17852"/>
                </a:cubicBezTo>
                <a:cubicBezTo>
                  <a:pt x="17255" y="18013"/>
                  <a:pt x="17313" y="18045"/>
                  <a:pt x="17376" y="17919"/>
                </a:cubicBezTo>
                <a:cubicBezTo>
                  <a:pt x="17419" y="17833"/>
                  <a:pt x="17474" y="17875"/>
                  <a:pt x="17451" y="17975"/>
                </a:cubicBezTo>
                <a:cubicBezTo>
                  <a:pt x="17441" y="18018"/>
                  <a:pt x="17458" y="18042"/>
                  <a:pt x="17492" y="18042"/>
                </a:cubicBezTo>
                <a:cubicBezTo>
                  <a:pt x="17571" y="18042"/>
                  <a:pt x="17588" y="18100"/>
                  <a:pt x="17539" y="18188"/>
                </a:cubicBezTo>
                <a:cubicBezTo>
                  <a:pt x="17501" y="18258"/>
                  <a:pt x="17509" y="18267"/>
                  <a:pt x="17594" y="18267"/>
                </a:cubicBezTo>
                <a:cubicBezTo>
                  <a:pt x="17687" y="18266"/>
                  <a:pt x="17689" y="18275"/>
                  <a:pt x="17689" y="18491"/>
                </a:cubicBezTo>
                <a:cubicBezTo>
                  <a:pt x="17689" y="18679"/>
                  <a:pt x="17701" y="18747"/>
                  <a:pt x="17737" y="18727"/>
                </a:cubicBezTo>
                <a:cubicBezTo>
                  <a:pt x="17858" y="18660"/>
                  <a:pt x="17941" y="18760"/>
                  <a:pt x="17921" y="18951"/>
                </a:cubicBezTo>
                <a:cubicBezTo>
                  <a:pt x="17904" y="19108"/>
                  <a:pt x="17935" y="19195"/>
                  <a:pt x="17982" y="19131"/>
                </a:cubicBezTo>
                <a:cubicBezTo>
                  <a:pt x="18004" y="19101"/>
                  <a:pt x="18026" y="19091"/>
                  <a:pt x="18036" y="19108"/>
                </a:cubicBezTo>
                <a:cubicBezTo>
                  <a:pt x="18047" y="19125"/>
                  <a:pt x="18074" y="19118"/>
                  <a:pt x="18097" y="19086"/>
                </a:cubicBezTo>
                <a:cubicBezTo>
                  <a:pt x="18143" y="19023"/>
                  <a:pt x="18196" y="19093"/>
                  <a:pt x="18165" y="19176"/>
                </a:cubicBezTo>
                <a:cubicBezTo>
                  <a:pt x="18156" y="19200"/>
                  <a:pt x="18172" y="19226"/>
                  <a:pt x="18199" y="19243"/>
                </a:cubicBezTo>
                <a:cubicBezTo>
                  <a:pt x="18237" y="19267"/>
                  <a:pt x="18240" y="19289"/>
                  <a:pt x="18213" y="19333"/>
                </a:cubicBezTo>
                <a:cubicBezTo>
                  <a:pt x="18165" y="19412"/>
                  <a:pt x="18168" y="19477"/>
                  <a:pt x="18220" y="19445"/>
                </a:cubicBezTo>
                <a:cubicBezTo>
                  <a:pt x="18283" y="19405"/>
                  <a:pt x="18455" y="19617"/>
                  <a:pt x="18417" y="19692"/>
                </a:cubicBezTo>
                <a:cubicBezTo>
                  <a:pt x="18388" y="19750"/>
                  <a:pt x="18407" y="19910"/>
                  <a:pt x="18444" y="19916"/>
                </a:cubicBezTo>
                <a:cubicBezTo>
                  <a:pt x="18455" y="19918"/>
                  <a:pt x="18504" y="19927"/>
                  <a:pt x="18560" y="19938"/>
                </a:cubicBezTo>
                <a:cubicBezTo>
                  <a:pt x="18616" y="19950"/>
                  <a:pt x="18683" y="19944"/>
                  <a:pt x="18703" y="19916"/>
                </a:cubicBezTo>
                <a:cubicBezTo>
                  <a:pt x="18786" y="19803"/>
                  <a:pt x="18895" y="19993"/>
                  <a:pt x="18880" y="20219"/>
                </a:cubicBezTo>
                <a:cubicBezTo>
                  <a:pt x="18872" y="20332"/>
                  <a:pt x="18886" y="20343"/>
                  <a:pt x="18975" y="20331"/>
                </a:cubicBezTo>
                <a:cubicBezTo>
                  <a:pt x="19073" y="20318"/>
                  <a:pt x="19157" y="20413"/>
                  <a:pt x="19125" y="20499"/>
                </a:cubicBezTo>
                <a:cubicBezTo>
                  <a:pt x="19116" y="20524"/>
                  <a:pt x="19132" y="20584"/>
                  <a:pt x="19166" y="20634"/>
                </a:cubicBezTo>
                <a:cubicBezTo>
                  <a:pt x="19214" y="20707"/>
                  <a:pt x="19282" y="20726"/>
                  <a:pt x="19485" y="20735"/>
                </a:cubicBezTo>
                <a:cubicBezTo>
                  <a:pt x="19821" y="20750"/>
                  <a:pt x="19863" y="20769"/>
                  <a:pt x="19866" y="20881"/>
                </a:cubicBezTo>
                <a:cubicBezTo>
                  <a:pt x="19875" y="21141"/>
                  <a:pt x="20018" y="21220"/>
                  <a:pt x="20173" y="21061"/>
                </a:cubicBezTo>
                <a:cubicBezTo>
                  <a:pt x="20222" y="21009"/>
                  <a:pt x="20252" y="21011"/>
                  <a:pt x="20295" y="21049"/>
                </a:cubicBezTo>
                <a:cubicBezTo>
                  <a:pt x="20327" y="21078"/>
                  <a:pt x="20364" y="21088"/>
                  <a:pt x="20377" y="21083"/>
                </a:cubicBezTo>
                <a:cubicBezTo>
                  <a:pt x="20426" y="21065"/>
                  <a:pt x="20564" y="21193"/>
                  <a:pt x="20547" y="21240"/>
                </a:cubicBezTo>
                <a:cubicBezTo>
                  <a:pt x="20525" y="21298"/>
                  <a:pt x="16894" y="21309"/>
                  <a:pt x="16893" y="21251"/>
                </a:cubicBezTo>
                <a:cubicBezTo>
                  <a:pt x="16879" y="20452"/>
                  <a:pt x="16907" y="17275"/>
                  <a:pt x="16927" y="17234"/>
                </a:cubicBezTo>
                <a:cubicBezTo>
                  <a:pt x="16940" y="17209"/>
                  <a:pt x="16961" y="17196"/>
                  <a:pt x="16988" y="17190"/>
                </a:cubicBezTo>
                <a:close/>
              </a:path>
            </a:pathLst>
          </a:custGeom>
          <a:ln w="12700">
            <a:miter lim="400000"/>
          </a:ln>
        </p:spPr>
      </p:pic>
    </p:spTree>
    <p:extLst>
      <p:ext uri="{BB962C8B-B14F-4D97-AF65-F5344CB8AC3E}">
        <p14:creationId xmlns:p14="http://schemas.microsoft.com/office/powerpoint/2010/main" val="695042920"/>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Conten 副本">
    <p:spTree>
      <p:nvGrpSpPr>
        <p:cNvPr id="1" name=""/>
        <p:cNvGrpSpPr/>
        <p:nvPr/>
      </p:nvGrpSpPr>
      <p:grpSpPr>
        <a:xfrm>
          <a:off x="0" y="0"/>
          <a:ext cx="0" cy="0"/>
          <a:chOff x="0" y="0"/>
          <a:chExt cx="0" cy="0"/>
        </a:xfrm>
      </p:grpSpPr>
      <p:sp>
        <p:nvSpPr>
          <p:cNvPr id="49" name="幻燈片編號"/>
          <p:cNvSpPr txBox="1">
            <a:spLocks noGrp="1"/>
          </p:cNvSpPr>
          <p:nvPr>
            <p:ph type="sldNum" sz="quarter" idx="2"/>
          </p:nvPr>
        </p:nvSpPr>
        <p:spPr>
          <a:xfrm>
            <a:off x="11741879" y="213147"/>
            <a:ext cx="494413" cy="399033"/>
          </a:xfrm>
          <a:prstGeom prst="rect">
            <a:avLst/>
          </a:prstGeom>
        </p:spPr>
        <p:txBody>
          <a:bodyPr wrap="square"/>
          <a:lstStyle>
            <a:lvl1pPr algn="r" defTabSz="457200">
              <a:spcBef>
                <a:spcPts val="1200"/>
              </a:spcBef>
              <a:defRPr sz="2000">
                <a:solidFill>
                  <a:srgbClr val="5A5F5E"/>
                </a:solidFill>
                <a:latin typeface="Helvetica Neue Thin"/>
                <a:ea typeface="Helvetica Neue Thin"/>
                <a:cs typeface="Helvetica Neue Thin"/>
                <a:sym typeface="Helvetica Neue Thin"/>
              </a:defRPr>
            </a:lvl1pPr>
          </a:lstStyle>
          <a:p>
            <a:fld id="{86CB4B4D-7CA3-9044-876B-883B54F8677D}" type="slidenum">
              <a:t>‹#›</a:t>
            </a:fld>
            <a:endParaRPr/>
          </a:p>
        </p:txBody>
      </p:sp>
      <p:sp>
        <p:nvSpPr>
          <p:cNvPr id="50" name="線條"/>
          <p:cNvSpPr/>
          <p:nvPr/>
        </p:nvSpPr>
        <p:spPr>
          <a:xfrm>
            <a:off x="761999" y="624879"/>
            <a:ext cx="11474292" cy="1"/>
          </a:xfrm>
          <a:prstGeom prst="line">
            <a:avLst/>
          </a:prstGeom>
          <a:ln w="25400">
            <a:solidFill>
              <a:srgbClr val="5A5F5E">
                <a:alpha val="15947"/>
              </a:srgbClr>
            </a:solidFill>
            <a:miter lim="400000"/>
          </a:ln>
        </p:spPr>
        <p:txBody>
          <a:bodyPr lIns="50800" tIns="50800" rIns="50800" bIns="50800" anchor="ctr"/>
          <a:lstStyle/>
          <a:p>
            <a:endParaRPr/>
          </a:p>
        </p:txBody>
      </p:sp>
      <p:sp>
        <p:nvSpPr>
          <p:cNvPr id="51" name="Section Title"/>
          <p:cNvSpPr txBox="1">
            <a:spLocks noGrp="1"/>
          </p:cNvSpPr>
          <p:nvPr>
            <p:ph type="body" sz="quarter" idx="21" hasCustomPrompt="1"/>
          </p:nvPr>
        </p:nvSpPr>
        <p:spPr>
          <a:xfrm>
            <a:off x="755809" y="213147"/>
            <a:ext cx="9502858" cy="399033"/>
          </a:xfrm>
          <a:prstGeom prst="rect">
            <a:avLst/>
          </a:prstGeom>
        </p:spPr>
        <p:txBody>
          <a:bodyPr>
            <a:spAutoFit/>
          </a:bodyPr>
          <a:lstStyle>
            <a:lvl1pPr defTabSz="457200">
              <a:spcBef>
                <a:spcPts val="1200"/>
              </a:spcBef>
              <a:defRPr sz="2000">
                <a:solidFill>
                  <a:srgbClr val="5A5F5E"/>
                </a:solidFill>
                <a:latin typeface="Helvetica Neue Thin"/>
                <a:ea typeface="Helvetica Neue Thin"/>
                <a:cs typeface="Helvetica Neue Thin"/>
                <a:sym typeface="Helvetica Neue Thin"/>
              </a:defRPr>
            </a:lvl1pPr>
          </a:lstStyle>
          <a:p>
            <a:r>
              <a:t>Section Title</a:t>
            </a:r>
          </a:p>
        </p:txBody>
      </p:sp>
      <p:sp>
        <p:nvSpPr>
          <p:cNvPr id="52" name="Slide Title"/>
          <p:cNvSpPr txBox="1">
            <a:spLocks noGrp="1"/>
          </p:cNvSpPr>
          <p:nvPr>
            <p:ph type="body" sz="quarter" idx="22" hasCustomPrompt="1"/>
          </p:nvPr>
        </p:nvSpPr>
        <p:spPr>
          <a:xfrm>
            <a:off x="762000" y="762000"/>
            <a:ext cx="11467783" cy="609855"/>
          </a:xfrm>
          <a:prstGeom prst="rect">
            <a:avLst/>
          </a:prstGeom>
        </p:spPr>
        <p:txBody>
          <a:bodyPr/>
          <a:lstStyle>
            <a:lvl1pPr>
              <a:defRPr sz="3500">
                <a:latin typeface="+mn-lt"/>
                <a:ea typeface="+mn-ea"/>
                <a:cs typeface="+mn-cs"/>
                <a:sym typeface="Helvetica Neue"/>
              </a:defRPr>
            </a:lvl1pPr>
          </a:lstStyle>
          <a:p>
            <a:r>
              <a:t>Slide Title</a:t>
            </a:r>
          </a:p>
        </p:txBody>
      </p:sp>
      <p:sp>
        <p:nvSpPr>
          <p:cNvPr id="53" name="Use…"/>
          <p:cNvSpPr txBox="1">
            <a:spLocks noGrp="1"/>
          </p:cNvSpPr>
          <p:nvPr>
            <p:ph type="body" sz="half" idx="23"/>
          </p:nvPr>
        </p:nvSpPr>
        <p:spPr>
          <a:xfrm>
            <a:off x="761999" y="1581811"/>
            <a:ext cx="11467783" cy="2925953"/>
          </a:xfrm>
          <a:prstGeom prst="rect">
            <a:avLst/>
          </a:prstGeom>
        </p:spPr>
        <p:txBody>
          <a:bodyPr>
            <a:spAutoFit/>
          </a:bodyPr>
          <a:lstStyle/>
          <a:p>
            <a:pPr marL="444500" indent="-444500">
              <a:lnSpc>
                <a:spcPts val="4500"/>
              </a:lnSpc>
              <a:buClr>
                <a:srgbClr val="00599E"/>
              </a:buClr>
              <a:buSzPct val="100000"/>
              <a:buChar char="⊡"/>
              <a:defRPr sz="3000">
                <a:solidFill>
                  <a:srgbClr val="5A5F5E"/>
                </a:solidFill>
              </a:defRPr>
            </a:pPr>
            <a:r>
              <a:t>Use</a:t>
            </a:r>
          </a:p>
          <a:p>
            <a:pPr marL="444500" indent="-444500">
              <a:lnSpc>
                <a:spcPts val="4500"/>
              </a:lnSpc>
              <a:buClr>
                <a:srgbClr val="00599E"/>
              </a:buClr>
              <a:buSzPct val="100000"/>
              <a:buChar char="⊡"/>
              <a:defRPr sz="3000">
                <a:solidFill>
                  <a:srgbClr val="5A5F5E"/>
                </a:solidFill>
              </a:defRPr>
            </a:pPr>
            <a:r>
              <a:t>All</a:t>
            </a:r>
          </a:p>
          <a:p>
            <a:pPr marL="889000" lvl="1" indent="-444500">
              <a:lnSpc>
                <a:spcPts val="4500"/>
              </a:lnSpc>
              <a:buClr>
                <a:srgbClr val="00599E"/>
              </a:buClr>
              <a:buSzPct val="80000"/>
              <a:buChar char="►"/>
              <a:defRPr sz="3000">
                <a:solidFill>
                  <a:srgbClr val="5A5F5E"/>
                </a:solidFill>
              </a:defRPr>
            </a:pPr>
            <a:r>
              <a:t>w2</a:t>
            </a:r>
          </a:p>
          <a:p>
            <a:pPr marL="889000" lvl="1" indent="-444500">
              <a:lnSpc>
                <a:spcPts val="4500"/>
              </a:lnSpc>
              <a:buClr>
                <a:srgbClr val="00599E"/>
              </a:buClr>
              <a:buSzPct val="80000"/>
              <a:buChar char="►"/>
              <a:defRPr sz="3000">
                <a:solidFill>
                  <a:srgbClr val="5A5F5E"/>
                </a:solidFill>
              </a:defRPr>
            </a:pPr>
            <a:r>
              <a:t>w3</a:t>
            </a:r>
          </a:p>
        </p:txBody>
      </p:sp>
      <p:sp>
        <p:nvSpPr>
          <p:cNvPr id="54" name="Title"/>
          <p:cNvSpPr txBox="1">
            <a:spLocks noGrp="1"/>
          </p:cNvSpPr>
          <p:nvPr>
            <p:ph type="body" sz="quarter" idx="24" hasCustomPrompt="1"/>
          </p:nvPr>
        </p:nvSpPr>
        <p:spPr>
          <a:xfrm>
            <a:off x="715409" y="9235479"/>
            <a:ext cx="5479247" cy="399033"/>
          </a:xfrm>
          <a:prstGeom prst="rect">
            <a:avLst/>
          </a:prstGeom>
        </p:spPr>
        <p:txBody>
          <a:bodyPr anchor="b">
            <a:spAutoFit/>
          </a:bodyPr>
          <a:lstStyle>
            <a:lvl1pPr defTabSz="457200">
              <a:spcBef>
                <a:spcPts val="1200"/>
              </a:spcBef>
              <a:defRPr sz="2000">
                <a:solidFill>
                  <a:srgbClr val="000000"/>
                </a:solidFill>
                <a:latin typeface="Helvetica Neue Thin"/>
                <a:ea typeface="Helvetica Neue Thin"/>
                <a:cs typeface="Helvetica Neue Thin"/>
                <a:sym typeface="Helvetica Neue Thin"/>
              </a:defRPr>
            </a:lvl1pPr>
          </a:lstStyle>
          <a:p>
            <a:r>
              <a:t>Title</a:t>
            </a:r>
          </a:p>
        </p:txBody>
      </p:sp>
      <p:sp>
        <p:nvSpPr>
          <p:cNvPr id="55" name="線條"/>
          <p:cNvSpPr/>
          <p:nvPr/>
        </p:nvSpPr>
        <p:spPr>
          <a:xfrm>
            <a:off x="700892" y="9159279"/>
            <a:ext cx="10543492" cy="1"/>
          </a:xfrm>
          <a:prstGeom prst="line">
            <a:avLst/>
          </a:prstGeom>
          <a:ln w="25400">
            <a:solidFill>
              <a:srgbClr val="5A5F5E">
                <a:alpha val="15947"/>
              </a:srgbClr>
            </a:solidFill>
            <a:miter lim="400000"/>
          </a:ln>
        </p:spPr>
        <p:txBody>
          <a:bodyPr lIns="50800" tIns="50800" rIns="50800" bIns="50800" anchor="ctr"/>
          <a:lstStyle/>
          <a:p>
            <a:endParaRPr/>
          </a:p>
        </p:txBody>
      </p:sp>
      <p:pic>
        <p:nvPicPr>
          <p:cNvPr id="56" name="norm_quant.jpg" descr="norm_quant.jpg"/>
          <p:cNvPicPr>
            <a:picLocks noChangeAspect="1"/>
          </p:cNvPicPr>
          <p:nvPr/>
        </p:nvPicPr>
        <p:blipFill>
          <a:blip r:embed="rId2"/>
          <a:srcRect l="7685" t="12299" r="6266" b="13992"/>
          <a:stretch>
            <a:fillRect/>
          </a:stretch>
        </p:blipFill>
        <p:spPr>
          <a:xfrm>
            <a:off x="11456784" y="8603504"/>
            <a:ext cx="1259216" cy="763127"/>
          </a:xfrm>
          <a:custGeom>
            <a:avLst/>
            <a:gdLst/>
            <a:ahLst/>
            <a:cxnLst>
              <a:cxn ang="0">
                <a:pos x="wd2" y="hd2"/>
              </a:cxn>
              <a:cxn ang="5400000">
                <a:pos x="wd2" y="hd2"/>
              </a:cxn>
              <a:cxn ang="10800000">
                <a:pos x="wd2" y="hd2"/>
              </a:cxn>
              <a:cxn ang="16200000">
                <a:pos x="wd2" y="hd2"/>
              </a:cxn>
            </a:cxnLst>
            <a:rect l="0" t="0" r="r" b="b"/>
            <a:pathLst>
              <a:path w="21588" h="21575" extrusionOk="0">
                <a:moveTo>
                  <a:pt x="10967" y="0"/>
                </a:moveTo>
                <a:cubicBezTo>
                  <a:pt x="10620" y="33"/>
                  <a:pt x="10344" y="274"/>
                  <a:pt x="10014" y="819"/>
                </a:cubicBezTo>
                <a:cubicBezTo>
                  <a:pt x="9987" y="865"/>
                  <a:pt x="9960" y="917"/>
                  <a:pt x="9933" y="965"/>
                </a:cubicBezTo>
                <a:cubicBezTo>
                  <a:pt x="9318" y="2043"/>
                  <a:pt x="8762" y="3752"/>
                  <a:pt x="7544" y="8281"/>
                </a:cubicBezTo>
                <a:cubicBezTo>
                  <a:pt x="7443" y="8658"/>
                  <a:pt x="7392" y="8837"/>
                  <a:pt x="7306" y="9156"/>
                </a:cubicBezTo>
                <a:cubicBezTo>
                  <a:pt x="7307" y="9189"/>
                  <a:pt x="7299" y="9214"/>
                  <a:pt x="7286" y="9223"/>
                </a:cubicBezTo>
                <a:cubicBezTo>
                  <a:pt x="7153" y="9714"/>
                  <a:pt x="7023" y="10202"/>
                  <a:pt x="6918" y="10581"/>
                </a:cubicBezTo>
                <a:cubicBezTo>
                  <a:pt x="6916" y="10589"/>
                  <a:pt x="6915" y="10608"/>
                  <a:pt x="6912" y="10614"/>
                </a:cubicBezTo>
                <a:cubicBezTo>
                  <a:pt x="6699" y="11385"/>
                  <a:pt x="6514" y="12030"/>
                  <a:pt x="6354" y="12567"/>
                </a:cubicBezTo>
                <a:cubicBezTo>
                  <a:pt x="6353" y="12580"/>
                  <a:pt x="6344" y="12593"/>
                  <a:pt x="6340" y="12600"/>
                </a:cubicBezTo>
                <a:cubicBezTo>
                  <a:pt x="6308" y="12707"/>
                  <a:pt x="6270" y="12843"/>
                  <a:pt x="6238" y="12948"/>
                </a:cubicBezTo>
                <a:cubicBezTo>
                  <a:pt x="6194" y="13093"/>
                  <a:pt x="6152" y="13213"/>
                  <a:pt x="6109" y="13352"/>
                </a:cubicBezTo>
                <a:cubicBezTo>
                  <a:pt x="6109" y="13372"/>
                  <a:pt x="6110" y="13379"/>
                  <a:pt x="6102" y="13386"/>
                </a:cubicBezTo>
                <a:cubicBezTo>
                  <a:pt x="6074" y="13476"/>
                  <a:pt x="6041" y="13567"/>
                  <a:pt x="6013" y="13655"/>
                </a:cubicBezTo>
                <a:cubicBezTo>
                  <a:pt x="6009" y="13667"/>
                  <a:pt x="6011" y="13664"/>
                  <a:pt x="6007" y="13678"/>
                </a:cubicBezTo>
                <a:cubicBezTo>
                  <a:pt x="6005" y="13683"/>
                  <a:pt x="6002" y="13684"/>
                  <a:pt x="6000" y="13689"/>
                </a:cubicBezTo>
                <a:cubicBezTo>
                  <a:pt x="5386" y="15618"/>
                  <a:pt x="4805" y="17096"/>
                  <a:pt x="4197" y="18177"/>
                </a:cubicBezTo>
                <a:cubicBezTo>
                  <a:pt x="4193" y="18190"/>
                  <a:pt x="4197" y="18196"/>
                  <a:pt x="4190" y="18211"/>
                </a:cubicBezTo>
                <a:cubicBezTo>
                  <a:pt x="4177" y="18236"/>
                  <a:pt x="4160" y="18264"/>
                  <a:pt x="4142" y="18278"/>
                </a:cubicBezTo>
                <a:cubicBezTo>
                  <a:pt x="4111" y="18331"/>
                  <a:pt x="4078" y="18383"/>
                  <a:pt x="4047" y="18435"/>
                </a:cubicBezTo>
                <a:cubicBezTo>
                  <a:pt x="4033" y="18470"/>
                  <a:pt x="4019" y="18495"/>
                  <a:pt x="3999" y="18525"/>
                </a:cubicBezTo>
                <a:cubicBezTo>
                  <a:pt x="3988" y="18543"/>
                  <a:pt x="3981" y="18547"/>
                  <a:pt x="3972" y="18558"/>
                </a:cubicBezTo>
                <a:cubicBezTo>
                  <a:pt x="3371" y="19526"/>
                  <a:pt x="2740" y="20155"/>
                  <a:pt x="2013" y="20556"/>
                </a:cubicBezTo>
                <a:cubicBezTo>
                  <a:pt x="1944" y="20594"/>
                  <a:pt x="1865" y="20631"/>
                  <a:pt x="1788" y="20668"/>
                </a:cubicBezTo>
                <a:cubicBezTo>
                  <a:pt x="1784" y="20671"/>
                  <a:pt x="1777" y="20679"/>
                  <a:pt x="1775" y="20679"/>
                </a:cubicBezTo>
                <a:cubicBezTo>
                  <a:pt x="1442" y="20836"/>
                  <a:pt x="1063" y="20965"/>
                  <a:pt x="795" y="21016"/>
                </a:cubicBezTo>
                <a:cubicBezTo>
                  <a:pt x="633" y="21046"/>
                  <a:pt x="600" y="21072"/>
                  <a:pt x="577" y="21173"/>
                </a:cubicBezTo>
                <a:cubicBezTo>
                  <a:pt x="551" y="21285"/>
                  <a:pt x="537" y="21296"/>
                  <a:pt x="284" y="21296"/>
                </a:cubicBezTo>
                <a:cubicBezTo>
                  <a:pt x="56" y="21296"/>
                  <a:pt x="17" y="21301"/>
                  <a:pt x="5" y="21375"/>
                </a:cubicBezTo>
                <a:cubicBezTo>
                  <a:pt x="-2" y="21422"/>
                  <a:pt x="-1" y="21487"/>
                  <a:pt x="5" y="21521"/>
                </a:cubicBezTo>
                <a:cubicBezTo>
                  <a:pt x="22" y="21600"/>
                  <a:pt x="21568" y="21589"/>
                  <a:pt x="21561" y="21509"/>
                </a:cubicBezTo>
                <a:cubicBezTo>
                  <a:pt x="21558" y="21482"/>
                  <a:pt x="21567" y="21428"/>
                  <a:pt x="21581" y="21386"/>
                </a:cubicBezTo>
                <a:cubicBezTo>
                  <a:pt x="21598" y="21334"/>
                  <a:pt x="21584" y="21269"/>
                  <a:pt x="21540" y="21184"/>
                </a:cubicBezTo>
                <a:cubicBezTo>
                  <a:pt x="21484" y="21076"/>
                  <a:pt x="21424" y="21043"/>
                  <a:pt x="21146" y="20971"/>
                </a:cubicBezTo>
                <a:cubicBezTo>
                  <a:pt x="21141" y="20972"/>
                  <a:pt x="21142" y="20972"/>
                  <a:pt x="21139" y="20971"/>
                </a:cubicBezTo>
                <a:cubicBezTo>
                  <a:pt x="21006" y="20936"/>
                  <a:pt x="20876" y="20891"/>
                  <a:pt x="20751" y="20847"/>
                </a:cubicBezTo>
                <a:cubicBezTo>
                  <a:pt x="20709" y="20840"/>
                  <a:pt x="20670" y="20832"/>
                  <a:pt x="20656" y="20814"/>
                </a:cubicBezTo>
                <a:cubicBezTo>
                  <a:pt x="20474" y="20746"/>
                  <a:pt x="20298" y="20667"/>
                  <a:pt x="20132" y="20578"/>
                </a:cubicBezTo>
                <a:cubicBezTo>
                  <a:pt x="20125" y="20578"/>
                  <a:pt x="20118" y="20574"/>
                  <a:pt x="20111" y="20567"/>
                </a:cubicBezTo>
                <a:cubicBezTo>
                  <a:pt x="19679" y="20332"/>
                  <a:pt x="19291" y="20019"/>
                  <a:pt x="18928" y="19613"/>
                </a:cubicBezTo>
                <a:cubicBezTo>
                  <a:pt x="18919" y="19605"/>
                  <a:pt x="18916" y="19600"/>
                  <a:pt x="18907" y="19591"/>
                </a:cubicBezTo>
                <a:cubicBezTo>
                  <a:pt x="18900" y="19583"/>
                  <a:pt x="18893" y="19576"/>
                  <a:pt x="18887" y="19568"/>
                </a:cubicBezTo>
                <a:cubicBezTo>
                  <a:pt x="18830" y="19503"/>
                  <a:pt x="18779" y="19436"/>
                  <a:pt x="18723" y="19366"/>
                </a:cubicBezTo>
                <a:cubicBezTo>
                  <a:pt x="18720" y="19367"/>
                  <a:pt x="18714" y="19365"/>
                  <a:pt x="18710" y="19366"/>
                </a:cubicBezTo>
                <a:cubicBezTo>
                  <a:pt x="18686" y="19371"/>
                  <a:pt x="18627" y="19281"/>
                  <a:pt x="18587" y="19198"/>
                </a:cubicBezTo>
                <a:cubicBezTo>
                  <a:pt x="18510" y="19095"/>
                  <a:pt x="18432" y="18985"/>
                  <a:pt x="18356" y="18873"/>
                </a:cubicBezTo>
                <a:cubicBezTo>
                  <a:pt x="18353" y="18871"/>
                  <a:pt x="18351" y="18864"/>
                  <a:pt x="18349" y="18861"/>
                </a:cubicBezTo>
                <a:cubicBezTo>
                  <a:pt x="18294" y="18780"/>
                  <a:pt x="18240" y="18702"/>
                  <a:pt x="18186" y="18614"/>
                </a:cubicBezTo>
                <a:cubicBezTo>
                  <a:pt x="17775" y="17959"/>
                  <a:pt x="17463" y="17349"/>
                  <a:pt x="17104" y="16483"/>
                </a:cubicBezTo>
                <a:cubicBezTo>
                  <a:pt x="17087" y="16455"/>
                  <a:pt x="17076" y="16412"/>
                  <a:pt x="17063" y="16370"/>
                </a:cubicBezTo>
                <a:cubicBezTo>
                  <a:pt x="17061" y="16363"/>
                  <a:pt x="17058" y="16366"/>
                  <a:pt x="17056" y="16359"/>
                </a:cubicBezTo>
                <a:cubicBezTo>
                  <a:pt x="17037" y="16312"/>
                  <a:pt x="17022" y="16274"/>
                  <a:pt x="17002" y="16225"/>
                </a:cubicBezTo>
                <a:cubicBezTo>
                  <a:pt x="16863" y="15881"/>
                  <a:pt x="16729" y="15535"/>
                  <a:pt x="16601" y="15181"/>
                </a:cubicBezTo>
                <a:cubicBezTo>
                  <a:pt x="16592" y="15163"/>
                  <a:pt x="16592" y="15152"/>
                  <a:pt x="16587" y="15136"/>
                </a:cubicBezTo>
                <a:cubicBezTo>
                  <a:pt x="16315" y="14383"/>
                  <a:pt x="16029" y="13464"/>
                  <a:pt x="15696" y="12320"/>
                </a:cubicBezTo>
                <a:cubicBezTo>
                  <a:pt x="15679" y="12291"/>
                  <a:pt x="15664" y="12242"/>
                  <a:pt x="15648" y="12163"/>
                </a:cubicBezTo>
                <a:cubicBezTo>
                  <a:pt x="15514" y="11699"/>
                  <a:pt x="15366" y="11192"/>
                  <a:pt x="15206" y="10614"/>
                </a:cubicBezTo>
                <a:cubicBezTo>
                  <a:pt x="15192" y="10579"/>
                  <a:pt x="15181" y="10530"/>
                  <a:pt x="15172" y="10480"/>
                </a:cubicBezTo>
                <a:cubicBezTo>
                  <a:pt x="15085" y="10167"/>
                  <a:pt x="14989" y="9822"/>
                  <a:pt x="14893" y="9470"/>
                </a:cubicBezTo>
                <a:cubicBezTo>
                  <a:pt x="14885" y="9463"/>
                  <a:pt x="14879" y="9447"/>
                  <a:pt x="14879" y="9425"/>
                </a:cubicBezTo>
                <a:cubicBezTo>
                  <a:pt x="14786" y="9084"/>
                  <a:pt x="14717" y="8830"/>
                  <a:pt x="14614" y="8449"/>
                </a:cubicBezTo>
                <a:cubicBezTo>
                  <a:pt x="14560" y="8250"/>
                  <a:pt x="14541" y="8183"/>
                  <a:pt x="14491" y="8000"/>
                </a:cubicBezTo>
                <a:cubicBezTo>
                  <a:pt x="13853" y="5643"/>
                  <a:pt x="13510" y="4430"/>
                  <a:pt x="13233" y="3579"/>
                </a:cubicBezTo>
                <a:cubicBezTo>
                  <a:pt x="12600" y="1643"/>
                  <a:pt x="12102" y="617"/>
                  <a:pt x="11593" y="202"/>
                </a:cubicBezTo>
                <a:cubicBezTo>
                  <a:pt x="11414" y="56"/>
                  <a:pt x="11335" y="16"/>
                  <a:pt x="11157" y="0"/>
                </a:cubicBezTo>
                <a:lnTo>
                  <a:pt x="11008" y="0"/>
                </a:lnTo>
                <a:lnTo>
                  <a:pt x="10967" y="0"/>
                </a:lnTo>
                <a:close/>
                <a:moveTo>
                  <a:pt x="16988" y="17190"/>
                </a:moveTo>
                <a:cubicBezTo>
                  <a:pt x="17071" y="17171"/>
                  <a:pt x="17192" y="17226"/>
                  <a:pt x="17192" y="17313"/>
                </a:cubicBezTo>
                <a:cubicBezTo>
                  <a:pt x="17192" y="17341"/>
                  <a:pt x="17221" y="17424"/>
                  <a:pt x="17254" y="17492"/>
                </a:cubicBezTo>
                <a:cubicBezTo>
                  <a:pt x="17286" y="17561"/>
                  <a:pt x="17304" y="17636"/>
                  <a:pt x="17295" y="17661"/>
                </a:cubicBezTo>
                <a:cubicBezTo>
                  <a:pt x="17285" y="17685"/>
                  <a:pt x="17273" y="17771"/>
                  <a:pt x="17267" y="17852"/>
                </a:cubicBezTo>
                <a:cubicBezTo>
                  <a:pt x="17255" y="18013"/>
                  <a:pt x="17313" y="18045"/>
                  <a:pt x="17376" y="17919"/>
                </a:cubicBezTo>
                <a:cubicBezTo>
                  <a:pt x="17419" y="17833"/>
                  <a:pt x="17474" y="17875"/>
                  <a:pt x="17451" y="17975"/>
                </a:cubicBezTo>
                <a:cubicBezTo>
                  <a:pt x="17441" y="18018"/>
                  <a:pt x="17458" y="18042"/>
                  <a:pt x="17492" y="18042"/>
                </a:cubicBezTo>
                <a:cubicBezTo>
                  <a:pt x="17571" y="18042"/>
                  <a:pt x="17588" y="18100"/>
                  <a:pt x="17539" y="18188"/>
                </a:cubicBezTo>
                <a:cubicBezTo>
                  <a:pt x="17501" y="18258"/>
                  <a:pt x="17509" y="18267"/>
                  <a:pt x="17594" y="18267"/>
                </a:cubicBezTo>
                <a:cubicBezTo>
                  <a:pt x="17687" y="18266"/>
                  <a:pt x="17689" y="18275"/>
                  <a:pt x="17689" y="18491"/>
                </a:cubicBezTo>
                <a:cubicBezTo>
                  <a:pt x="17689" y="18679"/>
                  <a:pt x="17701" y="18747"/>
                  <a:pt x="17737" y="18727"/>
                </a:cubicBezTo>
                <a:cubicBezTo>
                  <a:pt x="17858" y="18660"/>
                  <a:pt x="17941" y="18760"/>
                  <a:pt x="17921" y="18951"/>
                </a:cubicBezTo>
                <a:cubicBezTo>
                  <a:pt x="17904" y="19108"/>
                  <a:pt x="17935" y="19195"/>
                  <a:pt x="17982" y="19131"/>
                </a:cubicBezTo>
                <a:cubicBezTo>
                  <a:pt x="18004" y="19101"/>
                  <a:pt x="18026" y="19091"/>
                  <a:pt x="18036" y="19108"/>
                </a:cubicBezTo>
                <a:cubicBezTo>
                  <a:pt x="18047" y="19125"/>
                  <a:pt x="18074" y="19118"/>
                  <a:pt x="18097" y="19086"/>
                </a:cubicBezTo>
                <a:cubicBezTo>
                  <a:pt x="18143" y="19023"/>
                  <a:pt x="18196" y="19093"/>
                  <a:pt x="18165" y="19176"/>
                </a:cubicBezTo>
                <a:cubicBezTo>
                  <a:pt x="18156" y="19200"/>
                  <a:pt x="18172" y="19226"/>
                  <a:pt x="18199" y="19243"/>
                </a:cubicBezTo>
                <a:cubicBezTo>
                  <a:pt x="18237" y="19267"/>
                  <a:pt x="18240" y="19289"/>
                  <a:pt x="18213" y="19333"/>
                </a:cubicBezTo>
                <a:cubicBezTo>
                  <a:pt x="18165" y="19412"/>
                  <a:pt x="18168" y="19477"/>
                  <a:pt x="18220" y="19445"/>
                </a:cubicBezTo>
                <a:cubicBezTo>
                  <a:pt x="18283" y="19405"/>
                  <a:pt x="18455" y="19617"/>
                  <a:pt x="18417" y="19692"/>
                </a:cubicBezTo>
                <a:cubicBezTo>
                  <a:pt x="18388" y="19750"/>
                  <a:pt x="18407" y="19910"/>
                  <a:pt x="18444" y="19916"/>
                </a:cubicBezTo>
                <a:cubicBezTo>
                  <a:pt x="18455" y="19918"/>
                  <a:pt x="18504" y="19927"/>
                  <a:pt x="18560" y="19938"/>
                </a:cubicBezTo>
                <a:cubicBezTo>
                  <a:pt x="18616" y="19950"/>
                  <a:pt x="18683" y="19944"/>
                  <a:pt x="18703" y="19916"/>
                </a:cubicBezTo>
                <a:cubicBezTo>
                  <a:pt x="18786" y="19803"/>
                  <a:pt x="18895" y="19993"/>
                  <a:pt x="18880" y="20219"/>
                </a:cubicBezTo>
                <a:cubicBezTo>
                  <a:pt x="18872" y="20332"/>
                  <a:pt x="18886" y="20343"/>
                  <a:pt x="18975" y="20331"/>
                </a:cubicBezTo>
                <a:cubicBezTo>
                  <a:pt x="19073" y="20318"/>
                  <a:pt x="19157" y="20413"/>
                  <a:pt x="19125" y="20499"/>
                </a:cubicBezTo>
                <a:cubicBezTo>
                  <a:pt x="19116" y="20524"/>
                  <a:pt x="19132" y="20584"/>
                  <a:pt x="19166" y="20634"/>
                </a:cubicBezTo>
                <a:cubicBezTo>
                  <a:pt x="19214" y="20707"/>
                  <a:pt x="19282" y="20726"/>
                  <a:pt x="19485" y="20735"/>
                </a:cubicBezTo>
                <a:cubicBezTo>
                  <a:pt x="19821" y="20750"/>
                  <a:pt x="19863" y="20769"/>
                  <a:pt x="19866" y="20881"/>
                </a:cubicBezTo>
                <a:cubicBezTo>
                  <a:pt x="19875" y="21141"/>
                  <a:pt x="20018" y="21220"/>
                  <a:pt x="20173" y="21061"/>
                </a:cubicBezTo>
                <a:cubicBezTo>
                  <a:pt x="20222" y="21009"/>
                  <a:pt x="20252" y="21011"/>
                  <a:pt x="20295" y="21049"/>
                </a:cubicBezTo>
                <a:cubicBezTo>
                  <a:pt x="20327" y="21078"/>
                  <a:pt x="20364" y="21088"/>
                  <a:pt x="20377" y="21083"/>
                </a:cubicBezTo>
                <a:cubicBezTo>
                  <a:pt x="20426" y="21065"/>
                  <a:pt x="20564" y="21193"/>
                  <a:pt x="20547" y="21240"/>
                </a:cubicBezTo>
                <a:cubicBezTo>
                  <a:pt x="20525" y="21298"/>
                  <a:pt x="16894" y="21309"/>
                  <a:pt x="16893" y="21251"/>
                </a:cubicBezTo>
                <a:cubicBezTo>
                  <a:pt x="16879" y="20452"/>
                  <a:pt x="16907" y="17275"/>
                  <a:pt x="16927" y="17234"/>
                </a:cubicBezTo>
                <a:cubicBezTo>
                  <a:pt x="16940" y="17209"/>
                  <a:pt x="16961" y="17196"/>
                  <a:pt x="16988" y="17190"/>
                </a:cubicBezTo>
                <a:close/>
              </a:path>
            </a:pathLst>
          </a:custGeom>
          <a:ln w="12700">
            <a:miter lim="400000"/>
          </a:ln>
        </p:spPr>
      </p:pic>
    </p:spTree>
    <p:extLst>
      <p:ext uri="{BB962C8B-B14F-4D97-AF65-F5344CB8AC3E}">
        <p14:creationId xmlns:p14="http://schemas.microsoft.com/office/powerpoint/2010/main" val="2012139160"/>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FFF"/>
            </a:gs>
            <a:gs pos="72824">
              <a:srgbClr val="ECECEC"/>
            </a:gs>
            <a:gs pos="100000">
              <a:srgbClr val="DADADA"/>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pasted-image.png" descr="pasted-image.png"/>
          <p:cNvPicPr>
            <a:picLocks noChangeAspect="1"/>
          </p:cNvPicPr>
          <p:nvPr/>
        </p:nvPicPr>
        <p:blipFill>
          <a:blip r:embed="rId4"/>
          <a:stretch>
            <a:fillRect/>
          </a:stretch>
        </p:blipFill>
        <p:spPr>
          <a:xfrm>
            <a:off x="687950" y="217680"/>
            <a:ext cx="2370215" cy="2298980"/>
          </a:xfrm>
          <a:prstGeom prst="rect">
            <a:avLst/>
          </a:prstGeom>
          <a:ln w="12700">
            <a:miter lim="400000"/>
          </a:ln>
        </p:spPr>
      </p:pic>
      <p:sp>
        <p:nvSpPr>
          <p:cNvPr id="3" name="矩形"/>
          <p:cNvSpPr txBox="1"/>
          <p:nvPr/>
        </p:nvSpPr>
        <p:spPr>
          <a:xfrm>
            <a:off x="773350" y="6475983"/>
            <a:ext cx="7488751" cy="20580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lstStyle/>
          <a:p>
            <a:pPr defTabSz="457200">
              <a:defRPr sz="3000">
                <a:solidFill>
                  <a:srgbClr val="5A5F5E"/>
                </a:solidFill>
                <a:latin typeface="Helvetica Neue Thin"/>
                <a:ea typeface="Helvetica Neue Thin"/>
                <a:cs typeface="Helvetica Neue Thin"/>
                <a:sym typeface="Helvetica Neue Thin"/>
              </a:defRPr>
            </a:pPr>
            <a:endParaRPr/>
          </a:p>
        </p:txBody>
      </p:sp>
      <p:sp>
        <p:nvSpPr>
          <p:cNvPr id="4" name="Your Name"/>
          <p:cNvSpPr txBox="1"/>
          <p:nvPr/>
        </p:nvSpPr>
        <p:spPr>
          <a:xfrm>
            <a:off x="774700" y="4432300"/>
            <a:ext cx="11458002" cy="711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lstStyle>
            <a:lvl1pPr defTabSz="457200">
              <a:defRPr sz="3000">
                <a:solidFill>
                  <a:srgbClr val="5A5F5E"/>
                </a:solidFill>
                <a:latin typeface="+mn-lt"/>
                <a:ea typeface="+mn-ea"/>
                <a:cs typeface="+mn-cs"/>
                <a:sym typeface="Helvetica Neue"/>
              </a:defRPr>
            </a:lvl1pPr>
          </a:lstStyle>
          <a:p>
            <a:pPr>
              <a:defRPr>
                <a:solidFill>
                  <a:srgbClr val="000000"/>
                </a:solidFill>
              </a:defRPr>
            </a:pPr>
            <a:r>
              <a:rPr>
                <a:solidFill>
                  <a:srgbClr val="5A5F5E"/>
                </a:solidFill>
              </a:rPr>
              <a:t>Your Name</a:t>
            </a:r>
          </a:p>
        </p:txBody>
      </p:sp>
      <p:sp>
        <p:nvSpPr>
          <p:cNvPr id="5" name="Your affiliation…"/>
          <p:cNvSpPr txBox="1"/>
          <p:nvPr/>
        </p:nvSpPr>
        <p:spPr>
          <a:xfrm>
            <a:off x="774700" y="6985000"/>
            <a:ext cx="11455400" cy="2645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lstStyle/>
          <a:p>
            <a:pPr defTabSz="457200">
              <a:defRPr sz="3000">
                <a:solidFill>
                  <a:srgbClr val="000000"/>
                </a:solidFill>
                <a:latin typeface="+mn-lt"/>
                <a:ea typeface="+mn-ea"/>
                <a:cs typeface="+mn-cs"/>
                <a:sym typeface="Helvetica Neue"/>
              </a:defRPr>
            </a:pPr>
            <a:r>
              <a:rPr>
                <a:solidFill>
                  <a:srgbClr val="5A5F5E"/>
                </a:solidFill>
              </a:rPr>
              <a:t>Your affiliation</a:t>
            </a:r>
          </a:p>
          <a:p>
            <a:pPr defTabSz="457200">
              <a:defRPr sz="3000">
                <a:solidFill>
                  <a:srgbClr val="000000"/>
                </a:solidFill>
                <a:latin typeface="+mn-lt"/>
                <a:ea typeface="+mn-ea"/>
                <a:cs typeface="+mn-cs"/>
                <a:sym typeface="Helvetica Neue"/>
              </a:defRPr>
            </a:pPr>
            <a:r>
              <a:rPr>
                <a:solidFill>
                  <a:srgbClr val="0A5694"/>
                </a:solidFill>
                <a:hlinkClick r:id="" action="ppaction://noaction"/>
              </a:rPr>
              <a:t>Your Webpage</a:t>
            </a:r>
          </a:p>
        </p:txBody>
      </p:sp>
      <p:sp>
        <p:nvSpPr>
          <p:cNvPr id="6" name="大標題文字"/>
          <p:cNvSpPr txBox="1">
            <a:spLocks noGrp="1"/>
          </p:cNvSpPr>
          <p:nvPr>
            <p:ph type="title"/>
          </p:nvPr>
        </p:nvSpPr>
        <p:spPr>
          <a:xfrm>
            <a:off x="773350" y="1733550"/>
            <a:ext cx="11458100" cy="1996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大標題文字</a:t>
            </a:r>
          </a:p>
        </p:txBody>
      </p:sp>
      <p:sp>
        <p:nvSpPr>
          <p:cNvPr id="7" name="內文層級一…"/>
          <p:cNvSpPr txBox="1">
            <a:spLocks noGrp="1"/>
          </p:cNvSpPr>
          <p:nvPr>
            <p:ph type="body" idx="1"/>
          </p:nvPr>
        </p:nvSpPr>
        <p:spPr>
          <a:xfrm>
            <a:off x="355599" y="5270500"/>
            <a:ext cx="12293601" cy="1295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內文層級一</a:t>
            </a:r>
          </a:p>
          <a:p>
            <a:pPr lvl="1"/>
            <a:r>
              <a:t>內文層級二</a:t>
            </a:r>
          </a:p>
          <a:p>
            <a:pPr lvl="2"/>
            <a:r>
              <a:t>內文層級三</a:t>
            </a:r>
          </a:p>
          <a:p>
            <a:pPr lvl="3"/>
            <a:r>
              <a:t>內文層級四</a:t>
            </a:r>
          </a:p>
          <a:p>
            <a:pPr lvl="4"/>
            <a:r>
              <a:t>內文層級五</a:t>
            </a:r>
          </a:p>
        </p:txBody>
      </p:sp>
      <p:sp>
        <p:nvSpPr>
          <p:cNvPr id="8" name="幻燈片編號"/>
          <p:cNvSpPr txBox="1">
            <a:spLocks noGrp="1"/>
          </p:cNvSpPr>
          <p:nvPr>
            <p:ph type="sldNum" sz="quarter" idx="2"/>
          </p:nvPr>
        </p:nvSpPr>
        <p:spPr>
          <a:xfrm>
            <a:off x="6325920" y="9271000"/>
            <a:ext cx="340260" cy="324511"/>
          </a:xfrm>
          <a:prstGeom prst="rect">
            <a:avLst/>
          </a:prstGeom>
          <a:ln w="12700">
            <a:miter lim="400000"/>
          </a:ln>
        </p:spPr>
        <p:txBody>
          <a:bodyPr wrap="none" lIns="50800" tIns="50800" rIns="50800" bIns="50800">
            <a:normAutofit/>
          </a:bodyPr>
          <a:lstStyle>
            <a:lvl1pPr algn="ctr">
              <a:defRPr sz="1600">
                <a:solidFill>
                  <a:srgbClr val="535353"/>
                </a:solidFill>
                <a:latin typeface="+mn-lt"/>
                <a:ea typeface="+mn-ea"/>
                <a:cs typeface="+mn-cs"/>
                <a:sym typeface="Helvetica Neue"/>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1" r:id="rId2"/>
  </p:sldLayoutIdLst>
  <p:transition spd="med"/>
  <p:txStyles>
    <p:titleStyle>
      <a:lvl1pPr marL="0" marR="0" indent="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1pPr>
      <a:lvl2pPr marL="0" marR="0" indent="228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2pPr>
      <a:lvl3pPr marL="0" marR="0" indent="457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3pPr>
      <a:lvl4pPr marL="0" marR="0" indent="685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4pPr>
      <a:lvl5pPr marL="0" marR="0" indent="9144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5pPr>
      <a:lvl6pPr marL="0" marR="0" indent="11430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6pPr>
      <a:lvl7pPr marL="0" marR="0" indent="1371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7pPr>
      <a:lvl8pPr marL="0" marR="0" indent="1600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8pPr>
      <a:lvl9pPr marL="0" marR="0" indent="1828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9pPr>
    </p:titleStyle>
    <p:bodyStyle>
      <a:lvl1pPr marL="0" marR="0" indent="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1pPr>
      <a:lvl2pPr marL="0" marR="0" indent="228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2pPr>
      <a:lvl3pPr marL="0" marR="0" indent="457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3pPr>
      <a:lvl4pPr marL="0" marR="0" indent="685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4pPr>
      <a:lvl5pPr marL="0" marR="0" indent="9144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5pPr>
      <a:lvl6pPr marL="0" marR="0" indent="11430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6pPr>
      <a:lvl7pPr marL="0" marR="0" indent="1371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7pPr>
      <a:lvl8pPr marL="0" marR="0" indent="1600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8pPr>
      <a:lvl9pPr marL="0" marR="0" indent="1828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FFF"/>
            </a:gs>
            <a:gs pos="72824">
              <a:srgbClr val="ECECEC"/>
            </a:gs>
            <a:gs pos="100000">
              <a:srgbClr val="DADADA"/>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pasted-image.png" descr="pasted-image.png"/>
          <p:cNvPicPr>
            <a:picLocks noChangeAspect="1"/>
          </p:cNvPicPr>
          <p:nvPr/>
        </p:nvPicPr>
        <p:blipFill>
          <a:blip r:embed="rId6"/>
          <a:stretch>
            <a:fillRect/>
          </a:stretch>
        </p:blipFill>
        <p:spPr>
          <a:xfrm>
            <a:off x="687950" y="217680"/>
            <a:ext cx="2370215" cy="2298980"/>
          </a:xfrm>
          <a:prstGeom prst="rect">
            <a:avLst/>
          </a:prstGeom>
          <a:ln w="12700">
            <a:miter lim="400000"/>
          </a:ln>
        </p:spPr>
      </p:pic>
      <p:sp>
        <p:nvSpPr>
          <p:cNvPr id="3" name="矩形"/>
          <p:cNvSpPr txBox="1"/>
          <p:nvPr/>
        </p:nvSpPr>
        <p:spPr>
          <a:xfrm>
            <a:off x="773350" y="6475983"/>
            <a:ext cx="7488751" cy="20580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lstStyle/>
          <a:p>
            <a:pPr defTabSz="457200">
              <a:defRPr sz="3000">
                <a:solidFill>
                  <a:srgbClr val="5A5F5E"/>
                </a:solidFill>
                <a:latin typeface="Helvetica Neue Thin"/>
                <a:ea typeface="Helvetica Neue Thin"/>
                <a:cs typeface="Helvetica Neue Thin"/>
                <a:sym typeface="Helvetica Neue Thin"/>
              </a:defRPr>
            </a:pPr>
            <a:endParaRPr/>
          </a:p>
        </p:txBody>
      </p:sp>
      <p:sp>
        <p:nvSpPr>
          <p:cNvPr id="4" name="Your Name"/>
          <p:cNvSpPr txBox="1"/>
          <p:nvPr/>
        </p:nvSpPr>
        <p:spPr>
          <a:xfrm>
            <a:off x="774700" y="4432300"/>
            <a:ext cx="11458002" cy="711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lstStyle>
            <a:lvl1pPr defTabSz="457200">
              <a:defRPr sz="3000">
                <a:solidFill>
                  <a:srgbClr val="5A5F5E"/>
                </a:solidFill>
                <a:latin typeface="+mn-lt"/>
                <a:ea typeface="+mn-ea"/>
                <a:cs typeface="+mn-cs"/>
                <a:sym typeface="Helvetica Neue"/>
              </a:defRPr>
            </a:lvl1pPr>
          </a:lstStyle>
          <a:p>
            <a:pPr>
              <a:defRPr>
                <a:solidFill>
                  <a:srgbClr val="000000"/>
                </a:solidFill>
              </a:defRPr>
            </a:pPr>
            <a:r>
              <a:rPr>
                <a:solidFill>
                  <a:srgbClr val="5A5F5E"/>
                </a:solidFill>
              </a:rPr>
              <a:t>Your Name</a:t>
            </a:r>
          </a:p>
        </p:txBody>
      </p:sp>
      <p:sp>
        <p:nvSpPr>
          <p:cNvPr id="5" name="Your affiliation…"/>
          <p:cNvSpPr txBox="1"/>
          <p:nvPr/>
        </p:nvSpPr>
        <p:spPr>
          <a:xfrm>
            <a:off x="774700" y="6985000"/>
            <a:ext cx="11455400" cy="2645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lstStyle/>
          <a:p>
            <a:pPr defTabSz="457200">
              <a:defRPr sz="3000">
                <a:solidFill>
                  <a:srgbClr val="000000"/>
                </a:solidFill>
                <a:latin typeface="+mn-lt"/>
                <a:ea typeface="+mn-ea"/>
                <a:cs typeface="+mn-cs"/>
                <a:sym typeface="Helvetica Neue"/>
              </a:defRPr>
            </a:pPr>
            <a:r>
              <a:rPr>
                <a:solidFill>
                  <a:srgbClr val="5A5F5E"/>
                </a:solidFill>
              </a:rPr>
              <a:t>Your affiliation</a:t>
            </a:r>
          </a:p>
          <a:p>
            <a:pPr defTabSz="457200">
              <a:defRPr sz="3000">
                <a:solidFill>
                  <a:srgbClr val="000000"/>
                </a:solidFill>
                <a:latin typeface="+mn-lt"/>
                <a:ea typeface="+mn-ea"/>
                <a:cs typeface="+mn-cs"/>
                <a:sym typeface="Helvetica Neue"/>
              </a:defRPr>
            </a:pPr>
            <a:r>
              <a:rPr>
                <a:solidFill>
                  <a:srgbClr val="0A5694"/>
                </a:solidFill>
                <a:hlinkClick r:id="" action="ppaction://noaction"/>
              </a:rPr>
              <a:t>Your Webpage</a:t>
            </a:r>
          </a:p>
        </p:txBody>
      </p:sp>
      <p:sp>
        <p:nvSpPr>
          <p:cNvPr id="6" name="大標題文字"/>
          <p:cNvSpPr txBox="1">
            <a:spLocks noGrp="1"/>
          </p:cNvSpPr>
          <p:nvPr>
            <p:ph type="title"/>
          </p:nvPr>
        </p:nvSpPr>
        <p:spPr>
          <a:xfrm>
            <a:off x="773350" y="1733550"/>
            <a:ext cx="11458100" cy="1996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大標題文字</a:t>
            </a:r>
          </a:p>
        </p:txBody>
      </p:sp>
      <p:sp>
        <p:nvSpPr>
          <p:cNvPr id="7" name="內文層級一…"/>
          <p:cNvSpPr txBox="1">
            <a:spLocks noGrp="1"/>
          </p:cNvSpPr>
          <p:nvPr>
            <p:ph type="body" idx="1"/>
          </p:nvPr>
        </p:nvSpPr>
        <p:spPr>
          <a:xfrm>
            <a:off x="355599" y="5270500"/>
            <a:ext cx="12293601" cy="1295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內文層級一</a:t>
            </a:r>
          </a:p>
          <a:p>
            <a:pPr lvl="1"/>
            <a:r>
              <a:t>內文層級二</a:t>
            </a:r>
          </a:p>
          <a:p>
            <a:pPr lvl="2"/>
            <a:r>
              <a:t>內文層級三</a:t>
            </a:r>
          </a:p>
          <a:p>
            <a:pPr lvl="3"/>
            <a:r>
              <a:t>內文層級四</a:t>
            </a:r>
          </a:p>
          <a:p>
            <a:pPr lvl="4"/>
            <a:r>
              <a:t>內文層級五</a:t>
            </a:r>
          </a:p>
        </p:txBody>
      </p:sp>
      <p:sp>
        <p:nvSpPr>
          <p:cNvPr id="8" name="幻燈片編號"/>
          <p:cNvSpPr txBox="1">
            <a:spLocks noGrp="1"/>
          </p:cNvSpPr>
          <p:nvPr>
            <p:ph type="sldNum" sz="quarter" idx="2"/>
          </p:nvPr>
        </p:nvSpPr>
        <p:spPr>
          <a:xfrm>
            <a:off x="6325920" y="9271000"/>
            <a:ext cx="340260" cy="324511"/>
          </a:xfrm>
          <a:prstGeom prst="rect">
            <a:avLst/>
          </a:prstGeom>
          <a:ln w="12700">
            <a:miter lim="400000"/>
          </a:ln>
        </p:spPr>
        <p:txBody>
          <a:bodyPr wrap="none" lIns="50800" tIns="50800" rIns="50800" bIns="50800">
            <a:normAutofit/>
          </a:bodyPr>
          <a:lstStyle>
            <a:lvl1pPr algn="ctr">
              <a:defRPr sz="1600">
                <a:solidFill>
                  <a:srgbClr val="535353"/>
                </a:solidFill>
                <a:latin typeface="+mn-lt"/>
                <a:ea typeface="+mn-ea"/>
                <a:cs typeface="+mn-cs"/>
                <a:sym typeface="Helvetica Neue"/>
              </a:defRPr>
            </a:lvl1pPr>
          </a:lstStyle>
          <a:p>
            <a:fld id="{86CB4B4D-7CA3-9044-876B-883B54F8677D}" type="slidenum">
              <a:t>‹#›</a:t>
            </a:fld>
            <a:endParaRPr/>
          </a:p>
        </p:txBody>
      </p:sp>
    </p:spTree>
    <p:extLst>
      <p:ext uri="{BB962C8B-B14F-4D97-AF65-F5344CB8AC3E}">
        <p14:creationId xmlns:p14="http://schemas.microsoft.com/office/powerpoint/2010/main" val="511200597"/>
      </p:ext>
    </p:extLst>
  </p:cSld>
  <p:clrMap bg1="dk1" tx1="lt1" bg2="dk2" tx2="lt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Lst>
  <p:transition spd="med"/>
  <p:txStyles>
    <p:titleStyle>
      <a:lvl1pPr marL="0" marR="0" indent="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1pPr>
      <a:lvl2pPr marL="0" marR="0" indent="228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2pPr>
      <a:lvl3pPr marL="0" marR="0" indent="457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3pPr>
      <a:lvl4pPr marL="0" marR="0" indent="685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4pPr>
      <a:lvl5pPr marL="0" marR="0" indent="9144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5pPr>
      <a:lvl6pPr marL="0" marR="0" indent="11430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6pPr>
      <a:lvl7pPr marL="0" marR="0" indent="1371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7pPr>
      <a:lvl8pPr marL="0" marR="0" indent="1600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8pPr>
      <a:lvl9pPr marL="0" marR="0" indent="1828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9pPr>
    </p:titleStyle>
    <p:bodyStyle>
      <a:lvl1pPr marL="0" marR="0" indent="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1pPr>
      <a:lvl2pPr marL="0" marR="0" indent="228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2pPr>
      <a:lvl3pPr marL="0" marR="0" indent="457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3pPr>
      <a:lvl4pPr marL="0" marR="0" indent="685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4pPr>
      <a:lvl5pPr marL="0" marR="0" indent="9144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5pPr>
      <a:lvl6pPr marL="0" marR="0" indent="11430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6pPr>
      <a:lvl7pPr marL="0" marR="0" indent="1371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7pPr>
      <a:lvl8pPr marL="0" marR="0" indent="1600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8pPr>
      <a:lvl9pPr marL="0" marR="0" indent="1828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datasets/rikdifos/credit-card-approval-predic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N Template"/>
          <p:cNvSpPr txBox="1">
            <a:spLocks noGrp="1"/>
          </p:cNvSpPr>
          <p:nvPr>
            <p:ph type="body" idx="21"/>
          </p:nvPr>
        </p:nvSpPr>
        <p:spPr>
          <a:xfrm>
            <a:off x="773350" y="2649953"/>
            <a:ext cx="11458100" cy="1760787"/>
          </a:xfrm>
          <a:prstGeom prst="rect">
            <a:avLst/>
          </a:prstGeom>
        </p:spPr>
        <p:txBody>
          <a:bodyPr>
            <a:normAutofit lnSpcReduction="10000"/>
          </a:bodyPr>
          <a:lstStyle/>
          <a:p>
            <a:r>
              <a:rPr lang="en-US" altLang="zh-TW" dirty="0"/>
              <a:t>Risk Radar : </a:t>
            </a:r>
          </a:p>
          <a:p>
            <a:r>
              <a:rPr lang="en-US" altLang="zh-TW" dirty="0"/>
              <a:t>Forecasting Credit Card Default</a:t>
            </a:r>
            <a:endParaRPr lang="en-US" dirty="0"/>
          </a:p>
        </p:txBody>
      </p:sp>
      <p:pic>
        <p:nvPicPr>
          <p:cNvPr id="4" name="圖片 3">
            <a:extLst>
              <a:ext uri="{FF2B5EF4-FFF2-40B4-BE49-F238E27FC236}">
                <a16:creationId xmlns:a16="http://schemas.microsoft.com/office/drawing/2014/main" id="{4E83930F-A544-45B7-B979-953C3901F310}"/>
              </a:ext>
            </a:extLst>
          </p:cNvPr>
          <p:cNvPicPr>
            <a:picLocks noChangeAspect="1"/>
          </p:cNvPicPr>
          <p:nvPr/>
        </p:nvPicPr>
        <p:blipFill>
          <a:blip r:embed="rId2"/>
          <a:stretch>
            <a:fillRect/>
          </a:stretch>
        </p:blipFill>
        <p:spPr>
          <a:xfrm>
            <a:off x="618166" y="4410741"/>
            <a:ext cx="6916692" cy="4279610"/>
          </a:xfrm>
          <a:prstGeom prst="rect">
            <a:avLst/>
          </a:prstGeom>
        </p:spPr>
      </p:pic>
      <p:sp>
        <p:nvSpPr>
          <p:cNvPr id="2" name="文字方塊 1">
            <a:extLst>
              <a:ext uri="{FF2B5EF4-FFF2-40B4-BE49-F238E27FC236}">
                <a16:creationId xmlns:a16="http://schemas.microsoft.com/office/drawing/2014/main" id="{FC03DE4B-1D83-4F51-A8B1-9723DAEF8BEF}"/>
              </a:ext>
            </a:extLst>
          </p:cNvPr>
          <p:cNvSpPr txBox="1"/>
          <p:nvPr/>
        </p:nvSpPr>
        <p:spPr>
          <a:xfrm>
            <a:off x="773350" y="4410740"/>
            <a:ext cx="2971799" cy="6589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t">
            <a:norm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altLang="zh-TW" sz="3200" b="1" i="0" u="none" strike="noStrike" cap="none" spc="0" normalizeH="0" baseline="0" dirty="0">
                <a:ln>
                  <a:noFill/>
                </a:ln>
                <a:solidFill>
                  <a:schemeClr val="bg2">
                    <a:lumMod val="75000"/>
                  </a:schemeClr>
                </a:solidFill>
                <a:effectLst/>
                <a:uFillTx/>
                <a:latin typeface="Helvetica Neue Light"/>
                <a:ea typeface="Helvetica Neue Light"/>
                <a:cs typeface="Helvetica Neue Light"/>
                <a:sym typeface="Helvetica Neue Light"/>
              </a:rPr>
              <a:t>Ting </a:t>
            </a:r>
            <a:r>
              <a:rPr kumimoji="0" lang="en-US" altLang="zh-TW" sz="3200" b="1" i="0" u="none" strike="noStrike" cap="none" spc="0" normalizeH="0" baseline="0" dirty="0" err="1">
                <a:ln>
                  <a:noFill/>
                </a:ln>
                <a:solidFill>
                  <a:schemeClr val="bg2">
                    <a:lumMod val="75000"/>
                  </a:schemeClr>
                </a:solidFill>
                <a:effectLst/>
                <a:uFillTx/>
                <a:latin typeface="Helvetica Neue Light"/>
                <a:ea typeface="Helvetica Neue Light"/>
                <a:cs typeface="Helvetica Neue Light"/>
                <a:sym typeface="Helvetica Neue Light"/>
              </a:rPr>
              <a:t>Siou</a:t>
            </a:r>
            <a:r>
              <a:rPr kumimoji="0" lang="en-US" altLang="zh-TW" sz="3200" b="1" i="0" u="none" strike="noStrike" cap="none" spc="0" normalizeH="0" baseline="0" dirty="0">
                <a:ln>
                  <a:noFill/>
                </a:ln>
                <a:solidFill>
                  <a:schemeClr val="bg2">
                    <a:lumMod val="75000"/>
                  </a:schemeClr>
                </a:solidFill>
                <a:effectLst/>
                <a:uFillTx/>
                <a:latin typeface="Helvetica Neue Light"/>
                <a:ea typeface="Helvetica Neue Light"/>
                <a:cs typeface="Helvetica Neue Light"/>
                <a:sym typeface="Helvetica Neue Light"/>
              </a:rPr>
              <a:t> Chen</a:t>
            </a:r>
            <a:endParaRPr kumimoji="0" lang="zh-TW" altLang="en-US" sz="3200" b="1" i="0" u="none" strike="noStrike" cap="none" spc="0" normalizeH="0" baseline="0" dirty="0">
              <a:ln>
                <a:noFill/>
              </a:ln>
              <a:solidFill>
                <a:schemeClr val="bg2">
                  <a:lumMod val="75000"/>
                </a:schemeClr>
              </a:solidFill>
              <a:effectLst/>
              <a:uFillTx/>
              <a:latin typeface="Helvetica Neue Light"/>
              <a:ea typeface="Helvetica Neue Light"/>
              <a:cs typeface="Helvetica Neue Light"/>
              <a:sym typeface="Helvetica Neue Light"/>
            </a:endParaRPr>
          </a:p>
        </p:txBody>
      </p:sp>
      <p:sp>
        <p:nvSpPr>
          <p:cNvPr id="6" name="20240125 IDA Template Keynote.key">
            <a:extLst>
              <a:ext uri="{FF2B5EF4-FFF2-40B4-BE49-F238E27FC236}">
                <a16:creationId xmlns:a16="http://schemas.microsoft.com/office/drawing/2014/main" id="{D7638344-7DB4-4787-B3EC-58CDCDFB8953}"/>
              </a:ext>
            </a:extLst>
          </p:cNvPr>
          <p:cNvSpPr txBox="1"/>
          <p:nvPr/>
        </p:nvSpPr>
        <p:spPr>
          <a:xfrm>
            <a:off x="8115984" y="9237870"/>
            <a:ext cx="4888816" cy="3713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ormAutofit/>
          </a:bodyPr>
          <a:lstStyle>
            <a:lvl1pPr>
              <a:defRPr sz="1500"/>
            </a:lvl1pPr>
          </a:lstStyle>
          <a:p>
            <a:r>
              <a:rPr lang="en-US" dirty="0"/>
              <a:t>20241209 </a:t>
            </a:r>
            <a:r>
              <a:rPr lang="en-US" altLang="zh-TW" dirty="0"/>
              <a:t>Risk Radar : Forecasting Credit Card Default</a:t>
            </a:r>
          </a:p>
          <a:p>
            <a:endParaRPr lang="en-US" altLang="zh-TW" dirty="0"/>
          </a:p>
          <a:p>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幻燈片編號"/>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fld id="{86CB4B4D-7CA3-9044-876B-883B54F8677D}" type="slidenum">
              <a:t>10</a:t>
            </a:fld>
            <a:endParaRPr/>
          </a:p>
        </p:txBody>
      </p:sp>
      <p:sp>
        <p:nvSpPr>
          <p:cNvPr id="71" name="Motivation"/>
          <p:cNvSpPr txBox="1">
            <a:spLocks noGrp="1"/>
          </p:cNvSpPr>
          <p:nvPr>
            <p:ph type="body" idx="21"/>
          </p:nvPr>
        </p:nvSpPr>
        <p:spPr>
          <a:xfrm>
            <a:off x="755809" y="213147"/>
            <a:ext cx="9502858" cy="410369"/>
          </a:xfrm>
          <a:prstGeom prst="rect">
            <a:avLst/>
          </a:prstGeom>
        </p:spPr>
        <p:txBody>
          <a:bodyPr/>
          <a:lstStyle/>
          <a:p>
            <a:r>
              <a:rPr lang="en-US" dirty="0"/>
              <a:t>EDA</a:t>
            </a:r>
            <a:endParaRPr dirty="0"/>
          </a:p>
        </p:txBody>
      </p:sp>
      <p:sp>
        <p:nvSpPr>
          <p:cNvPr id="72" name="Motivation"/>
          <p:cNvSpPr txBox="1">
            <a:spLocks noGrp="1"/>
          </p:cNvSpPr>
          <p:nvPr>
            <p:ph type="body" idx="22"/>
          </p:nvPr>
        </p:nvSpPr>
        <p:spPr>
          <a:prstGeom prst="rect">
            <a:avLst/>
          </a:prstGeom>
        </p:spPr>
        <p:txBody>
          <a:bodyPr>
            <a:normAutofit fontScale="92500" lnSpcReduction="10000"/>
          </a:bodyPr>
          <a:lstStyle/>
          <a:p>
            <a:r>
              <a:rPr lang="en-US" altLang="zh-TW" sz="4000" dirty="0"/>
              <a:t>EDA</a:t>
            </a:r>
            <a:endParaRPr sz="4000" dirty="0"/>
          </a:p>
        </p:txBody>
      </p:sp>
      <p:sp>
        <p:nvSpPr>
          <p:cNvPr id="74" name="IDA Template"/>
          <p:cNvSpPr txBox="1">
            <a:spLocks noGrp="1"/>
          </p:cNvSpPr>
          <p:nvPr>
            <p:ph type="body" idx="24"/>
          </p:nvPr>
        </p:nvSpPr>
        <p:spPr>
          <a:prstGeom prst="rect">
            <a:avLst/>
          </a:prstGeom>
        </p:spPr>
        <p:txBody>
          <a:bodyPr/>
          <a:lstStyle/>
          <a:p>
            <a:r>
              <a:t>IDA Template</a:t>
            </a:r>
          </a:p>
        </p:txBody>
      </p:sp>
      <p:sp>
        <p:nvSpPr>
          <p:cNvPr id="7" name="Motivate your presentation on 3-10 slides…">
            <a:extLst>
              <a:ext uri="{FF2B5EF4-FFF2-40B4-BE49-F238E27FC236}">
                <a16:creationId xmlns:a16="http://schemas.microsoft.com/office/drawing/2014/main" id="{9A968231-F7B9-47F8-A2B0-1DA52A38A71E}"/>
              </a:ext>
            </a:extLst>
          </p:cNvPr>
          <p:cNvSpPr txBox="1">
            <a:spLocks noGrp="1"/>
          </p:cNvSpPr>
          <p:nvPr>
            <p:ph type="body" idx="23"/>
          </p:nvPr>
        </p:nvSpPr>
        <p:spPr>
          <a:xfrm>
            <a:off x="761999" y="1581811"/>
            <a:ext cx="11467783" cy="62805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444500" indent="-444500">
              <a:lnSpc>
                <a:spcPts val="4500"/>
              </a:lnSpc>
              <a:buClr>
                <a:srgbClr val="00599E"/>
              </a:buClr>
              <a:buSzPct val="100000"/>
              <a:buChar char="⊡"/>
              <a:defRPr sz="3000">
                <a:solidFill>
                  <a:srgbClr val="5A5F5E"/>
                </a:solidFill>
              </a:defRPr>
            </a:pPr>
            <a:r>
              <a:rPr lang="en-US" sz="3200" dirty="0"/>
              <a:t>Categorical variable </a:t>
            </a:r>
          </a:p>
        </p:txBody>
      </p:sp>
      <p:pic>
        <p:nvPicPr>
          <p:cNvPr id="3" name="圖片 2">
            <a:extLst>
              <a:ext uri="{FF2B5EF4-FFF2-40B4-BE49-F238E27FC236}">
                <a16:creationId xmlns:a16="http://schemas.microsoft.com/office/drawing/2014/main" id="{21B377CA-2923-451D-B4B9-EB0A77FCB81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72470"/>
          <a:stretch/>
        </p:blipFill>
        <p:spPr>
          <a:xfrm>
            <a:off x="588671" y="2529534"/>
            <a:ext cx="11641111" cy="2884293"/>
          </a:xfrm>
          <a:prstGeom prst="rect">
            <a:avLst/>
          </a:prstGeom>
        </p:spPr>
      </p:pic>
      <p:pic>
        <p:nvPicPr>
          <p:cNvPr id="4" name="圖片 3">
            <a:extLst>
              <a:ext uri="{FF2B5EF4-FFF2-40B4-BE49-F238E27FC236}">
                <a16:creationId xmlns:a16="http://schemas.microsoft.com/office/drawing/2014/main" id="{56E87DD4-520D-421D-B4D9-9CC137767C0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06" b="11887"/>
          <a:stretch/>
        </p:blipFill>
        <p:spPr>
          <a:xfrm>
            <a:off x="7199083" y="5535766"/>
            <a:ext cx="4223670" cy="3577774"/>
          </a:xfrm>
          <a:prstGeom prst="rect">
            <a:avLst/>
          </a:prstGeom>
        </p:spPr>
      </p:pic>
    </p:spTree>
    <p:extLst>
      <p:ext uri="{BB962C8B-B14F-4D97-AF65-F5344CB8AC3E}">
        <p14:creationId xmlns:p14="http://schemas.microsoft.com/office/powerpoint/2010/main" val="332713264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幻燈片編號"/>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fld id="{86CB4B4D-7CA3-9044-876B-883B54F8677D}" type="slidenum">
              <a:t>11</a:t>
            </a:fld>
            <a:endParaRPr/>
          </a:p>
        </p:txBody>
      </p:sp>
      <p:sp>
        <p:nvSpPr>
          <p:cNvPr id="71" name="Motivation"/>
          <p:cNvSpPr txBox="1">
            <a:spLocks noGrp="1"/>
          </p:cNvSpPr>
          <p:nvPr>
            <p:ph type="body" idx="21"/>
          </p:nvPr>
        </p:nvSpPr>
        <p:spPr>
          <a:xfrm>
            <a:off x="755809" y="213147"/>
            <a:ext cx="9502858" cy="410369"/>
          </a:xfrm>
          <a:prstGeom prst="rect">
            <a:avLst/>
          </a:prstGeom>
        </p:spPr>
        <p:txBody>
          <a:bodyPr/>
          <a:lstStyle/>
          <a:p>
            <a:r>
              <a:rPr lang="en-US" dirty="0"/>
              <a:t>EDA</a:t>
            </a:r>
            <a:endParaRPr dirty="0"/>
          </a:p>
        </p:txBody>
      </p:sp>
      <p:sp>
        <p:nvSpPr>
          <p:cNvPr id="72" name="Motivation"/>
          <p:cNvSpPr txBox="1">
            <a:spLocks noGrp="1"/>
          </p:cNvSpPr>
          <p:nvPr>
            <p:ph type="body" idx="22"/>
          </p:nvPr>
        </p:nvSpPr>
        <p:spPr>
          <a:prstGeom prst="rect">
            <a:avLst/>
          </a:prstGeom>
        </p:spPr>
        <p:txBody>
          <a:bodyPr>
            <a:normAutofit fontScale="92500" lnSpcReduction="10000"/>
          </a:bodyPr>
          <a:lstStyle/>
          <a:p>
            <a:r>
              <a:rPr lang="en-US" altLang="zh-TW" sz="4000" dirty="0"/>
              <a:t>EDA</a:t>
            </a:r>
            <a:endParaRPr sz="4000" dirty="0"/>
          </a:p>
        </p:txBody>
      </p:sp>
      <p:sp>
        <p:nvSpPr>
          <p:cNvPr id="74" name="IDA Template"/>
          <p:cNvSpPr txBox="1">
            <a:spLocks noGrp="1"/>
          </p:cNvSpPr>
          <p:nvPr>
            <p:ph type="body" idx="24"/>
          </p:nvPr>
        </p:nvSpPr>
        <p:spPr>
          <a:prstGeom prst="rect">
            <a:avLst/>
          </a:prstGeom>
        </p:spPr>
        <p:txBody>
          <a:bodyPr/>
          <a:lstStyle/>
          <a:p>
            <a:r>
              <a:t>IDA Template</a:t>
            </a:r>
          </a:p>
        </p:txBody>
      </p:sp>
      <p:sp>
        <p:nvSpPr>
          <p:cNvPr id="7" name="Motivate your presentation on 3-10 slides…">
            <a:extLst>
              <a:ext uri="{FF2B5EF4-FFF2-40B4-BE49-F238E27FC236}">
                <a16:creationId xmlns:a16="http://schemas.microsoft.com/office/drawing/2014/main" id="{9A968231-F7B9-47F8-A2B0-1DA52A38A71E}"/>
              </a:ext>
            </a:extLst>
          </p:cNvPr>
          <p:cNvSpPr txBox="1">
            <a:spLocks noGrp="1"/>
          </p:cNvSpPr>
          <p:nvPr>
            <p:ph type="body" idx="23"/>
          </p:nvPr>
        </p:nvSpPr>
        <p:spPr>
          <a:xfrm>
            <a:off x="761999" y="1581811"/>
            <a:ext cx="11467783" cy="62805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444500" indent="-444500">
              <a:lnSpc>
                <a:spcPts val="4500"/>
              </a:lnSpc>
              <a:buClr>
                <a:srgbClr val="00599E"/>
              </a:buClr>
              <a:buSzPct val="100000"/>
              <a:buChar char="⊡"/>
              <a:defRPr sz="3000">
                <a:solidFill>
                  <a:srgbClr val="5A5F5E"/>
                </a:solidFill>
              </a:defRPr>
            </a:pPr>
            <a:r>
              <a:rPr lang="en-US" sz="3200" dirty="0"/>
              <a:t>Continuous variable </a:t>
            </a:r>
          </a:p>
        </p:txBody>
      </p:sp>
      <p:pic>
        <p:nvPicPr>
          <p:cNvPr id="6" name="圖片 5">
            <a:extLst>
              <a:ext uri="{FF2B5EF4-FFF2-40B4-BE49-F238E27FC236}">
                <a16:creationId xmlns:a16="http://schemas.microsoft.com/office/drawing/2014/main" id="{9282A66D-041C-4BFD-8617-21C51C5AC0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5428" y="2250520"/>
            <a:ext cx="12133943" cy="6741080"/>
          </a:xfrm>
          <a:prstGeom prst="rect">
            <a:avLst/>
          </a:prstGeom>
        </p:spPr>
      </p:pic>
    </p:spTree>
    <p:extLst>
      <p:ext uri="{BB962C8B-B14F-4D97-AF65-F5344CB8AC3E}">
        <p14:creationId xmlns:p14="http://schemas.microsoft.com/office/powerpoint/2010/main" val="227097725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幻燈片編號"/>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fld id="{86CB4B4D-7CA3-9044-876B-883B54F8677D}" type="slidenum">
              <a:t>12</a:t>
            </a:fld>
            <a:endParaRPr/>
          </a:p>
        </p:txBody>
      </p:sp>
      <p:sp>
        <p:nvSpPr>
          <p:cNvPr id="71" name="Motivation"/>
          <p:cNvSpPr txBox="1">
            <a:spLocks noGrp="1"/>
          </p:cNvSpPr>
          <p:nvPr>
            <p:ph type="body" idx="21"/>
          </p:nvPr>
        </p:nvSpPr>
        <p:spPr>
          <a:xfrm>
            <a:off x="755809" y="213147"/>
            <a:ext cx="9502858" cy="410369"/>
          </a:xfrm>
          <a:prstGeom prst="rect">
            <a:avLst/>
          </a:prstGeom>
        </p:spPr>
        <p:txBody>
          <a:bodyPr/>
          <a:lstStyle/>
          <a:p>
            <a:r>
              <a:rPr lang="en-US" dirty="0"/>
              <a:t>EDA</a:t>
            </a:r>
            <a:endParaRPr dirty="0"/>
          </a:p>
        </p:txBody>
      </p:sp>
      <p:sp>
        <p:nvSpPr>
          <p:cNvPr id="72" name="Motivation"/>
          <p:cNvSpPr txBox="1">
            <a:spLocks noGrp="1"/>
          </p:cNvSpPr>
          <p:nvPr>
            <p:ph type="body" idx="22"/>
          </p:nvPr>
        </p:nvSpPr>
        <p:spPr>
          <a:prstGeom prst="rect">
            <a:avLst/>
          </a:prstGeom>
        </p:spPr>
        <p:txBody>
          <a:bodyPr>
            <a:normAutofit fontScale="92500" lnSpcReduction="10000"/>
          </a:bodyPr>
          <a:lstStyle/>
          <a:p>
            <a:r>
              <a:rPr lang="en-US" altLang="zh-TW" sz="4000" dirty="0"/>
              <a:t>EDA</a:t>
            </a:r>
            <a:endParaRPr sz="4000" dirty="0"/>
          </a:p>
        </p:txBody>
      </p:sp>
      <p:sp>
        <p:nvSpPr>
          <p:cNvPr id="74" name="IDA Template"/>
          <p:cNvSpPr txBox="1">
            <a:spLocks noGrp="1"/>
          </p:cNvSpPr>
          <p:nvPr>
            <p:ph type="body" idx="24"/>
          </p:nvPr>
        </p:nvSpPr>
        <p:spPr>
          <a:prstGeom prst="rect">
            <a:avLst/>
          </a:prstGeom>
        </p:spPr>
        <p:txBody>
          <a:bodyPr/>
          <a:lstStyle/>
          <a:p>
            <a:r>
              <a:t>IDA Template</a:t>
            </a:r>
          </a:p>
        </p:txBody>
      </p:sp>
      <p:sp>
        <p:nvSpPr>
          <p:cNvPr id="7" name="Motivate your presentation on 3-10 slides…">
            <a:extLst>
              <a:ext uri="{FF2B5EF4-FFF2-40B4-BE49-F238E27FC236}">
                <a16:creationId xmlns:a16="http://schemas.microsoft.com/office/drawing/2014/main" id="{9A968231-F7B9-47F8-A2B0-1DA52A38A71E}"/>
              </a:ext>
            </a:extLst>
          </p:cNvPr>
          <p:cNvSpPr txBox="1">
            <a:spLocks noGrp="1"/>
          </p:cNvSpPr>
          <p:nvPr>
            <p:ph type="body" idx="23"/>
          </p:nvPr>
        </p:nvSpPr>
        <p:spPr>
          <a:xfrm>
            <a:off x="775017" y="1301705"/>
            <a:ext cx="11467783" cy="62805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444500" indent="-444500">
              <a:lnSpc>
                <a:spcPts val="4500"/>
              </a:lnSpc>
              <a:buClr>
                <a:srgbClr val="00599E"/>
              </a:buClr>
              <a:buSzPct val="100000"/>
              <a:buChar char="⊡"/>
              <a:defRPr sz="3000">
                <a:solidFill>
                  <a:srgbClr val="5A5F5E"/>
                </a:solidFill>
              </a:defRPr>
            </a:pPr>
            <a:r>
              <a:rPr lang="en-US" sz="3200" dirty="0"/>
              <a:t>STATUS/DEFAULT </a:t>
            </a:r>
            <a:r>
              <a:rPr lang="en-US" sz="3200" dirty="0" err="1"/>
              <a:t>v.s</a:t>
            </a:r>
            <a:r>
              <a:rPr lang="en-US" sz="3200" dirty="0"/>
              <a:t>. continuous variables.</a:t>
            </a:r>
          </a:p>
        </p:txBody>
      </p:sp>
      <p:pic>
        <p:nvPicPr>
          <p:cNvPr id="8" name="圖片 7">
            <a:extLst>
              <a:ext uri="{FF2B5EF4-FFF2-40B4-BE49-F238E27FC236}">
                <a16:creationId xmlns:a16="http://schemas.microsoft.com/office/drawing/2014/main" id="{E407F71B-EBE5-4AF6-83F0-BE028AE740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5017" y="1929762"/>
            <a:ext cx="11214068" cy="3738022"/>
          </a:xfrm>
          <a:prstGeom prst="rect">
            <a:avLst/>
          </a:prstGeom>
        </p:spPr>
      </p:pic>
      <p:sp>
        <p:nvSpPr>
          <p:cNvPr id="9" name="橢圓 8">
            <a:extLst>
              <a:ext uri="{FF2B5EF4-FFF2-40B4-BE49-F238E27FC236}">
                <a16:creationId xmlns:a16="http://schemas.microsoft.com/office/drawing/2014/main" id="{B83A138B-5466-4620-ADF4-70438241F97E}"/>
              </a:ext>
            </a:extLst>
          </p:cNvPr>
          <p:cNvSpPr/>
          <p:nvPr/>
        </p:nvSpPr>
        <p:spPr>
          <a:xfrm>
            <a:off x="992732" y="2293005"/>
            <a:ext cx="3515100" cy="1604859"/>
          </a:xfrm>
          <a:prstGeom prst="ellipse">
            <a:avLst/>
          </a:prstGeom>
          <a:noFill/>
          <a:ln w="28575"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endParaRPr kumimoji="0" lang="zh-TW" altLang="en-US"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endParaRPr>
          </a:p>
        </p:txBody>
      </p:sp>
      <p:sp>
        <p:nvSpPr>
          <p:cNvPr id="17" name="橢圓 16">
            <a:extLst>
              <a:ext uri="{FF2B5EF4-FFF2-40B4-BE49-F238E27FC236}">
                <a16:creationId xmlns:a16="http://schemas.microsoft.com/office/drawing/2014/main" id="{F20AD6E9-1ECA-46ED-9899-1B3C111D8B9E}"/>
              </a:ext>
            </a:extLst>
          </p:cNvPr>
          <p:cNvSpPr/>
          <p:nvPr/>
        </p:nvSpPr>
        <p:spPr>
          <a:xfrm>
            <a:off x="8723890" y="2293375"/>
            <a:ext cx="3265195" cy="1604858"/>
          </a:xfrm>
          <a:prstGeom prst="ellipse">
            <a:avLst/>
          </a:prstGeom>
          <a:noFill/>
          <a:ln w="28575"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endParaRPr kumimoji="0" lang="zh-TW" altLang="en-US"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endParaRPr>
          </a:p>
        </p:txBody>
      </p:sp>
      <p:pic>
        <p:nvPicPr>
          <p:cNvPr id="3" name="圖片 2">
            <a:extLst>
              <a:ext uri="{FF2B5EF4-FFF2-40B4-BE49-F238E27FC236}">
                <a16:creationId xmlns:a16="http://schemas.microsoft.com/office/drawing/2014/main" id="{93D2B12E-9991-4B1B-90B0-D71FA4C403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5017" y="5814865"/>
            <a:ext cx="11176764" cy="3725588"/>
          </a:xfrm>
          <a:prstGeom prst="rect">
            <a:avLst/>
          </a:prstGeom>
        </p:spPr>
      </p:pic>
    </p:spTree>
    <p:extLst>
      <p:ext uri="{BB962C8B-B14F-4D97-AF65-F5344CB8AC3E}">
        <p14:creationId xmlns:p14="http://schemas.microsoft.com/office/powerpoint/2010/main" val="64013413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幻燈片編號"/>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fld id="{86CB4B4D-7CA3-9044-876B-883B54F8677D}" type="slidenum">
              <a:t>13</a:t>
            </a:fld>
            <a:endParaRPr/>
          </a:p>
        </p:txBody>
      </p:sp>
      <p:sp>
        <p:nvSpPr>
          <p:cNvPr id="71" name="Motivation"/>
          <p:cNvSpPr txBox="1">
            <a:spLocks noGrp="1"/>
          </p:cNvSpPr>
          <p:nvPr>
            <p:ph type="body" idx="21"/>
          </p:nvPr>
        </p:nvSpPr>
        <p:spPr>
          <a:xfrm>
            <a:off x="755809" y="213147"/>
            <a:ext cx="9502858" cy="410369"/>
          </a:xfrm>
          <a:prstGeom prst="rect">
            <a:avLst/>
          </a:prstGeom>
        </p:spPr>
        <p:txBody>
          <a:bodyPr/>
          <a:lstStyle/>
          <a:p>
            <a:r>
              <a:rPr lang="en-US" dirty="0"/>
              <a:t>EDA</a:t>
            </a:r>
            <a:endParaRPr dirty="0"/>
          </a:p>
        </p:txBody>
      </p:sp>
      <p:sp>
        <p:nvSpPr>
          <p:cNvPr id="72" name="Motivation"/>
          <p:cNvSpPr txBox="1">
            <a:spLocks noGrp="1"/>
          </p:cNvSpPr>
          <p:nvPr>
            <p:ph type="body" idx="22"/>
          </p:nvPr>
        </p:nvSpPr>
        <p:spPr>
          <a:prstGeom prst="rect">
            <a:avLst/>
          </a:prstGeom>
        </p:spPr>
        <p:txBody>
          <a:bodyPr>
            <a:normAutofit fontScale="92500" lnSpcReduction="10000"/>
          </a:bodyPr>
          <a:lstStyle/>
          <a:p>
            <a:r>
              <a:rPr lang="en-US" altLang="zh-TW" sz="4000" dirty="0"/>
              <a:t>EDA</a:t>
            </a:r>
            <a:endParaRPr sz="4000" dirty="0"/>
          </a:p>
        </p:txBody>
      </p:sp>
      <p:sp>
        <p:nvSpPr>
          <p:cNvPr id="74" name="IDA Template"/>
          <p:cNvSpPr txBox="1">
            <a:spLocks noGrp="1"/>
          </p:cNvSpPr>
          <p:nvPr>
            <p:ph type="body" idx="24"/>
          </p:nvPr>
        </p:nvSpPr>
        <p:spPr>
          <a:prstGeom prst="rect">
            <a:avLst/>
          </a:prstGeom>
        </p:spPr>
        <p:txBody>
          <a:bodyPr/>
          <a:lstStyle/>
          <a:p>
            <a:r>
              <a:t>IDA Template</a:t>
            </a:r>
          </a:p>
        </p:txBody>
      </p:sp>
      <p:sp>
        <p:nvSpPr>
          <p:cNvPr id="7" name="Motivate your presentation on 3-10 slides…">
            <a:extLst>
              <a:ext uri="{FF2B5EF4-FFF2-40B4-BE49-F238E27FC236}">
                <a16:creationId xmlns:a16="http://schemas.microsoft.com/office/drawing/2014/main" id="{9A968231-F7B9-47F8-A2B0-1DA52A38A71E}"/>
              </a:ext>
            </a:extLst>
          </p:cNvPr>
          <p:cNvSpPr txBox="1">
            <a:spLocks noGrp="1"/>
          </p:cNvSpPr>
          <p:nvPr>
            <p:ph type="body" idx="23"/>
          </p:nvPr>
        </p:nvSpPr>
        <p:spPr>
          <a:xfrm>
            <a:off x="761999" y="1581811"/>
            <a:ext cx="11467783" cy="62805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444500" indent="-444500">
              <a:lnSpc>
                <a:spcPts val="4500"/>
              </a:lnSpc>
              <a:buClr>
                <a:srgbClr val="00599E"/>
              </a:buClr>
              <a:buSzPct val="100000"/>
              <a:buChar char="⊡"/>
              <a:defRPr sz="3000">
                <a:solidFill>
                  <a:srgbClr val="5A5F5E"/>
                </a:solidFill>
              </a:defRPr>
            </a:pPr>
            <a:r>
              <a:rPr lang="en-US" sz="3200" dirty="0"/>
              <a:t> Stacked Bar Chart of STATUS by MONTHS BALANCE</a:t>
            </a:r>
          </a:p>
        </p:txBody>
      </p:sp>
      <p:pic>
        <p:nvPicPr>
          <p:cNvPr id="4" name="圖片 3">
            <a:extLst>
              <a:ext uri="{FF2B5EF4-FFF2-40B4-BE49-F238E27FC236}">
                <a16:creationId xmlns:a16="http://schemas.microsoft.com/office/drawing/2014/main" id="{B8C77A3B-7DC8-40BD-AD10-E1AAA3A756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08002" y="2419824"/>
            <a:ext cx="9373307" cy="6248872"/>
          </a:xfrm>
          <a:prstGeom prst="rect">
            <a:avLst/>
          </a:prstGeom>
        </p:spPr>
      </p:pic>
      <p:sp>
        <p:nvSpPr>
          <p:cNvPr id="5" name="橢圓 4">
            <a:extLst>
              <a:ext uri="{FF2B5EF4-FFF2-40B4-BE49-F238E27FC236}">
                <a16:creationId xmlns:a16="http://schemas.microsoft.com/office/drawing/2014/main" id="{24F15AF9-5DC4-4793-8F70-5F6EFBBB6B0A}"/>
              </a:ext>
            </a:extLst>
          </p:cNvPr>
          <p:cNvSpPr/>
          <p:nvPr/>
        </p:nvSpPr>
        <p:spPr>
          <a:xfrm>
            <a:off x="10027168" y="2914163"/>
            <a:ext cx="957943" cy="508000"/>
          </a:xfrm>
          <a:prstGeom prst="ellipse">
            <a:avLst/>
          </a:prstGeom>
          <a:noFill/>
          <a:ln w="28575" cap="flat">
            <a:solidFill>
              <a:schemeClr val="tx1">
                <a:lumMod val="40000"/>
                <a:lumOff val="6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endParaRPr kumimoji="0" lang="zh-TW" altLang="en-US"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92538559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幻燈片編號"/>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fld id="{86CB4B4D-7CA3-9044-876B-883B54F8677D}" type="slidenum">
              <a:t>14</a:t>
            </a:fld>
            <a:endParaRPr/>
          </a:p>
        </p:txBody>
      </p:sp>
      <p:sp>
        <p:nvSpPr>
          <p:cNvPr id="71" name="Motivation"/>
          <p:cNvSpPr txBox="1">
            <a:spLocks noGrp="1"/>
          </p:cNvSpPr>
          <p:nvPr>
            <p:ph type="body" idx="21"/>
          </p:nvPr>
        </p:nvSpPr>
        <p:spPr>
          <a:xfrm>
            <a:off x="755809" y="213147"/>
            <a:ext cx="9502858" cy="410369"/>
          </a:xfrm>
          <a:prstGeom prst="rect">
            <a:avLst/>
          </a:prstGeom>
        </p:spPr>
        <p:txBody>
          <a:bodyPr/>
          <a:lstStyle/>
          <a:p>
            <a:r>
              <a:rPr lang="en-US" dirty="0"/>
              <a:t>EDA</a:t>
            </a:r>
            <a:endParaRPr dirty="0"/>
          </a:p>
        </p:txBody>
      </p:sp>
      <p:sp>
        <p:nvSpPr>
          <p:cNvPr id="72" name="Motivation"/>
          <p:cNvSpPr txBox="1">
            <a:spLocks noGrp="1"/>
          </p:cNvSpPr>
          <p:nvPr>
            <p:ph type="body" idx="22"/>
          </p:nvPr>
        </p:nvSpPr>
        <p:spPr>
          <a:prstGeom prst="rect">
            <a:avLst/>
          </a:prstGeom>
        </p:spPr>
        <p:txBody>
          <a:bodyPr>
            <a:normAutofit fontScale="92500" lnSpcReduction="10000"/>
          </a:bodyPr>
          <a:lstStyle/>
          <a:p>
            <a:r>
              <a:rPr lang="en-US" altLang="zh-TW" sz="4000" dirty="0"/>
              <a:t>Result - Confusion matrix</a:t>
            </a:r>
            <a:endParaRPr sz="4000" dirty="0"/>
          </a:p>
        </p:txBody>
      </p:sp>
      <p:sp>
        <p:nvSpPr>
          <p:cNvPr id="74" name="IDA Template"/>
          <p:cNvSpPr txBox="1">
            <a:spLocks noGrp="1"/>
          </p:cNvSpPr>
          <p:nvPr>
            <p:ph type="body" idx="24"/>
          </p:nvPr>
        </p:nvSpPr>
        <p:spPr>
          <a:prstGeom prst="rect">
            <a:avLst/>
          </a:prstGeom>
        </p:spPr>
        <p:txBody>
          <a:bodyPr/>
          <a:lstStyle/>
          <a:p>
            <a:r>
              <a:t>IDA Template</a:t>
            </a:r>
          </a:p>
        </p:txBody>
      </p:sp>
      <p:pic>
        <p:nvPicPr>
          <p:cNvPr id="8" name="圖片 7">
            <a:extLst>
              <a:ext uri="{FF2B5EF4-FFF2-40B4-BE49-F238E27FC236}">
                <a16:creationId xmlns:a16="http://schemas.microsoft.com/office/drawing/2014/main" id="{9BE6E808-4E01-4DB3-8EB1-7D66185D0F05}"/>
              </a:ext>
            </a:extLst>
          </p:cNvPr>
          <p:cNvPicPr>
            <a:picLocks noChangeAspect="1"/>
          </p:cNvPicPr>
          <p:nvPr/>
        </p:nvPicPr>
        <p:blipFill rotWithShape="1">
          <a:blip r:embed="rId2">
            <a:extLst>
              <a:ext uri="{28A0092B-C50C-407E-A947-70E740481C1C}">
                <a14:useLocalDpi xmlns:a14="http://schemas.microsoft.com/office/drawing/2010/main" val="0"/>
              </a:ext>
            </a:extLst>
          </a:blip>
          <a:srcRect l="3850" t="7791" r="6019" b="3174"/>
          <a:stretch/>
        </p:blipFill>
        <p:spPr>
          <a:xfrm>
            <a:off x="6810146" y="1478817"/>
            <a:ext cx="3972326" cy="3924000"/>
          </a:xfrm>
          <a:prstGeom prst="rect">
            <a:avLst/>
          </a:prstGeom>
        </p:spPr>
      </p:pic>
      <p:pic>
        <p:nvPicPr>
          <p:cNvPr id="10" name="圖片 9">
            <a:extLst>
              <a:ext uri="{FF2B5EF4-FFF2-40B4-BE49-F238E27FC236}">
                <a16:creationId xmlns:a16="http://schemas.microsoft.com/office/drawing/2014/main" id="{7A3DB483-AA7A-40C3-B832-3C2AD7EBEA6D}"/>
              </a:ext>
            </a:extLst>
          </p:cNvPr>
          <p:cNvPicPr>
            <a:picLocks noChangeAspect="1"/>
          </p:cNvPicPr>
          <p:nvPr/>
        </p:nvPicPr>
        <p:blipFill rotWithShape="1">
          <a:blip r:embed="rId3">
            <a:extLst>
              <a:ext uri="{28A0092B-C50C-407E-A947-70E740481C1C}">
                <a14:useLocalDpi xmlns:a14="http://schemas.microsoft.com/office/drawing/2010/main" val="0"/>
              </a:ext>
            </a:extLst>
          </a:blip>
          <a:srcRect l="2397" t="5883" r="4518" b="2716"/>
          <a:stretch/>
        </p:blipFill>
        <p:spPr>
          <a:xfrm>
            <a:off x="2393220" y="1478817"/>
            <a:ext cx="3994484" cy="3922295"/>
          </a:xfrm>
          <a:prstGeom prst="rect">
            <a:avLst/>
          </a:prstGeom>
        </p:spPr>
      </p:pic>
      <p:pic>
        <p:nvPicPr>
          <p:cNvPr id="12" name="圖片 11">
            <a:extLst>
              <a:ext uri="{FF2B5EF4-FFF2-40B4-BE49-F238E27FC236}">
                <a16:creationId xmlns:a16="http://schemas.microsoft.com/office/drawing/2014/main" id="{1D4AC239-B32D-42CC-AF67-E3F6754500B1}"/>
              </a:ext>
            </a:extLst>
          </p:cNvPr>
          <p:cNvPicPr>
            <a:picLocks noChangeAspect="1"/>
          </p:cNvPicPr>
          <p:nvPr/>
        </p:nvPicPr>
        <p:blipFill rotWithShape="1">
          <a:blip r:embed="rId4">
            <a:extLst>
              <a:ext uri="{28A0092B-C50C-407E-A947-70E740481C1C}">
                <a14:useLocalDpi xmlns:a14="http://schemas.microsoft.com/office/drawing/2010/main" val="0"/>
              </a:ext>
            </a:extLst>
          </a:blip>
          <a:srcRect l="3304" t="6449" r="4517" b="3271"/>
          <a:stretch/>
        </p:blipFill>
        <p:spPr>
          <a:xfrm>
            <a:off x="2393220" y="5401112"/>
            <a:ext cx="4006597" cy="3924000"/>
          </a:xfrm>
          <a:prstGeom prst="rect">
            <a:avLst/>
          </a:prstGeom>
        </p:spPr>
      </p:pic>
      <p:pic>
        <p:nvPicPr>
          <p:cNvPr id="14" name="圖片 13">
            <a:extLst>
              <a:ext uri="{FF2B5EF4-FFF2-40B4-BE49-F238E27FC236}">
                <a16:creationId xmlns:a16="http://schemas.microsoft.com/office/drawing/2014/main" id="{6600A59D-968A-4504-B3CD-9FEFFE1CEA50}"/>
              </a:ext>
            </a:extLst>
          </p:cNvPr>
          <p:cNvPicPr>
            <a:picLocks noChangeAspect="1"/>
          </p:cNvPicPr>
          <p:nvPr/>
        </p:nvPicPr>
        <p:blipFill rotWithShape="1">
          <a:blip r:embed="rId5">
            <a:extLst>
              <a:ext uri="{28A0092B-C50C-407E-A947-70E740481C1C}">
                <a14:useLocalDpi xmlns:a14="http://schemas.microsoft.com/office/drawing/2010/main" val="0"/>
              </a:ext>
            </a:extLst>
          </a:blip>
          <a:srcRect l="4287" t="7164" r="4914" b="3144"/>
          <a:stretch/>
        </p:blipFill>
        <p:spPr>
          <a:xfrm>
            <a:off x="6810146" y="5401112"/>
            <a:ext cx="3972326" cy="3924000"/>
          </a:xfrm>
          <a:prstGeom prst="rect">
            <a:avLst/>
          </a:prstGeom>
        </p:spPr>
      </p:pic>
      <p:sp>
        <p:nvSpPr>
          <p:cNvPr id="15" name="橢圓 14">
            <a:extLst>
              <a:ext uri="{FF2B5EF4-FFF2-40B4-BE49-F238E27FC236}">
                <a16:creationId xmlns:a16="http://schemas.microsoft.com/office/drawing/2014/main" id="{60CD9549-3B10-481C-A4E5-A26239AB7A78}"/>
              </a:ext>
            </a:extLst>
          </p:cNvPr>
          <p:cNvSpPr/>
          <p:nvPr/>
        </p:nvSpPr>
        <p:spPr>
          <a:xfrm>
            <a:off x="2611125" y="3487836"/>
            <a:ext cx="1684421" cy="1672389"/>
          </a:xfrm>
          <a:prstGeom prst="ellipse">
            <a:avLst/>
          </a:prstGeom>
          <a:noFill/>
          <a:ln w="38100" cap="flat">
            <a:solidFill>
              <a:schemeClr val="tx1">
                <a:lumMod val="60000"/>
                <a:lumOff val="4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endParaRPr kumimoji="0" lang="zh-TW" altLang="en-US"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endParaRPr>
          </a:p>
        </p:txBody>
      </p:sp>
      <p:sp>
        <p:nvSpPr>
          <p:cNvPr id="21" name="文字方塊 20">
            <a:extLst>
              <a:ext uri="{FF2B5EF4-FFF2-40B4-BE49-F238E27FC236}">
                <a16:creationId xmlns:a16="http://schemas.microsoft.com/office/drawing/2014/main" id="{A8F36EC7-60C4-4359-92E6-7057B7B01C25}"/>
              </a:ext>
            </a:extLst>
          </p:cNvPr>
          <p:cNvSpPr txBox="1"/>
          <p:nvPr/>
        </p:nvSpPr>
        <p:spPr>
          <a:xfrm>
            <a:off x="6821225" y="5445740"/>
            <a:ext cx="3972326" cy="461665"/>
          </a:xfrm>
          <a:prstGeom prst="rect">
            <a:avLst/>
          </a:prstGeom>
          <a:solidFill>
            <a:schemeClr val="tx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ctr">
              <a:defRPr sz="2400"/>
            </a:lvl1pPr>
          </a:lstStyle>
          <a:p>
            <a:r>
              <a:rPr lang="en-US" altLang="zh-TW" dirty="0" err="1"/>
              <a:t>XGBoost</a:t>
            </a:r>
            <a:endParaRPr lang="en-US" altLang="zh-TW" dirty="0"/>
          </a:p>
        </p:txBody>
      </p:sp>
      <p:sp>
        <p:nvSpPr>
          <p:cNvPr id="23" name="文字方塊 22">
            <a:extLst>
              <a:ext uri="{FF2B5EF4-FFF2-40B4-BE49-F238E27FC236}">
                <a16:creationId xmlns:a16="http://schemas.microsoft.com/office/drawing/2014/main" id="{51C12635-3DB4-4148-A064-1B60044374A3}"/>
              </a:ext>
            </a:extLst>
          </p:cNvPr>
          <p:cNvSpPr txBox="1"/>
          <p:nvPr/>
        </p:nvSpPr>
        <p:spPr>
          <a:xfrm>
            <a:off x="2393220" y="1282223"/>
            <a:ext cx="3994484" cy="461665"/>
          </a:xfrm>
          <a:prstGeom prst="rect">
            <a:avLst/>
          </a:prstGeom>
          <a:solidFill>
            <a:schemeClr val="tx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altLang="zh-TW" sz="2400" dirty="0"/>
              <a:t>Logistic regression</a:t>
            </a:r>
          </a:p>
        </p:txBody>
      </p:sp>
      <p:sp>
        <p:nvSpPr>
          <p:cNvPr id="24" name="文字方塊 23">
            <a:extLst>
              <a:ext uri="{FF2B5EF4-FFF2-40B4-BE49-F238E27FC236}">
                <a16:creationId xmlns:a16="http://schemas.microsoft.com/office/drawing/2014/main" id="{3EDD47B8-FEFA-4753-B560-D684229464B2}"/>
              </a:ext>
            </a:extLst>
          </p:cNvPr>
          <p:cNvSpPr txBox="1"/>
          <p:nvPr/>
        </p:nvSpPr>
        <p:spPr>
          <a:xfrm>
            <a:off x="6810146" y="1282223"/>
            <a:ext cx="3994484" cy="461665"/>
          </a:xfrm>
          <a:prstGeom prst="rect">
            <a:avLst/>
          </a:prstGeom>
          <a:solidFill>
            <a:schemeClr val="tx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altLang="zh-TW" sz="2400" dirty="0"/>
              <a:t>Decision tree</a:t>
            </a:r>
          </a:p>
        </p:txBody>
      </p:sp>
      <p:sp>
        <p:nvSpPr>
          <p:cNvPr id="25" name="文字方塊 24">
            <a:extLst>
              <a:ext uri="{FF2B5EF4-FFF2-40B4-BE49-F238E27FC236}">
                <a16:creationId xmlns:a16="http://schemas.microsoft.com/office/drawing/2014/main" id="{577DAB91-D9AC-4156-974F-25BB3BAA8EE4}"/>
              </a:ext>
            </a:extLst>
          </p:cNvPr>
          <p:cNvSpPr txBox="1"/>
          <p:nvPr/>
        </p:nvSpPr>
        <p:spPr>
          <a:xfrm>
            <a:off x="2393220" y="5453681"/>
            <a:ext cx="3994484" cy="461665"/>
          </a:xfrm>
          <a:prstGeom prst="rect">
            <a:avLst/>
          </a:prstGeom>
          <a:solidFill>
            <a:schemeClr val="tx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altLang="zh-TW" sz="2400" dirty="0"/>
              <a:t>Random forest</a:t>
            </a:r>
          </a:p>
        </p:txBody>
      </p:sp>
    </p:spTree>
    <p:extLst>
      <p:ext uri="{BB962C8B-B14F-4D97-AF65-F5344CB8AC3E}">
        <p14:creationId xmlns:p14="http://schemas.microsoft.com/office/powerpoint/2010/main" val="236318874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幻燈片編號"/>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fld id="{86CB4B4D-7CA3-9044-876B-883B54F8677D}" type="slidenum">
              <a:t>15</a:t>
            </a:fld>
            <a:endParaRPr/>
          </a:p>
        </p:txBody>
      </p:sp>
      <p:sp>
        <p:nvSpPr>
          <p:cNvPr id="71" name="Motivation"/>
          <p:cNvSpPr txBox="1">
            <a:spLocks noGrp="1"/>
          </p:cNvSpPr>
          <p:nvPr>
            <p:ph type="body" idx="21"/>
          </p:nvPr>
        </p:nvSpPr>
        <p:spPr>
          <a:xfrm>
            <a:off x="755809" y="213147"/>
            <a:ext cx="9502858" cy="410369"/>
          </a:xfrm>
          <a:prstGeom prst="rect">
            <a:avLst/>
          </a:prstGeom>
        </p:spPr>
        <p:txBody>
          <a:bodyPr/>
          <a:lstStyle/>
          <a:p>
            <a:r>
              <a:rPr lang="en-US" dirty="0"/>
              <a:t>EDA</a:t>
            </a:r>
            <a:endParaRPr dirty="0"/>
          </a:p>
        </p:txBody>
      </p:sp>
      <p:sp>
        <p:nvSpPr>
          <p:cNvPr id="72" name="Motivation"/>
          <p:cNvSpPr txBox="1">
            <a:spLocks noGrp="1"/>
          </p:cNvSpPr>
          <p:nvPr>
            <p:ph type="body" idx="22"/>
          </p:nvPr>
        </p:nvSpPr>
        <p:spPr>
          <a:prstGeom prst="rect">
            <a:avLst/>
          </a:prstGeom>
        </p:spPr>
        <p:txBody>
          <a:bodyPr>
            <a:normAutofit fontScale="92500" lnSpcReduction="10000"/>
          </a:bodyPr>
          <a:lstStyle/>
          <a:p>
            <a:r>
              <a:rPr lang="en-US" altLang="zh-TW" sz="4000" dirty="0"/>
              <a:t>Result - Accuracy</a:t>
            </a:r>
            <a:endParaRPr sz="4000" dirty="0"/>
          </a:p>
        </p:txBody>
      </p:sp>
      <p:sp>
        <p:nvSpPr>
          <p:cNvPr id="74" name="IDA Template"/>
          <p:cNvSpPr txBox="1">
            <a:spLocks noGrp="1"/>
          </p:cNvSpPr>
          <p:nvPr>
            <p:ph type="body" idx="24"/>
          </p:nvPr>
        </p:nvSpPr>
        <p:spPr>
          <a:prstGeom prst="rect">
            <a:avLst/>
          </a:prstGeom>
        </p:spPr>
        <p:txBody>
          <a:bodyPr/>
          <a:lstStyle/>
          <a:p>
            <a:r>
              <a:t>IDA Template</a:t>
            </a:r>
          </a:p>
        </p:txBody>
      </p:sp>
      <p:pic>
        <p:nvPicPr>
          <p:cNvPr id="5" name="圖片 4">
            <a:extLst>
              <a:ext uri="{FF2B5EF4-FFF2-40B4-BE49-F238E27FC236}">
                <a16:creationId xmlns:a16="http://schemas.microsoft.com/office/drawing/2014/main" id="{27036E98-79B3-405C-8D91-E80034229ED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50000" b="66283"/>
          <a:stretch/>
        </p:blipFill>
        <p:spPr>
          <a:xfrm>
            <a:off x="2030562" y="1918338"/>
            <a:ext cx="8930657" cy="6022319"/>
          </a:xfrm>
          <a:prstGeom prst="rect">
            <a:avLst/>
          </a:prstGeom>
        </p:spPr>
      </p:pic>
    </p:spTree>
    <p:extLst>
      <p:ext uri="{BB962C8B-B14F-4D97-AF65-F5344CB8AC3E}">
        <p14:creationId xmlns:p14="http://schemas.microsoft.com/office/powerpoint/2010/main" val="45568430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幻燈片編號"/>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fld id="{86CB4B4D-7CA3-9044-876B-883B54F8677D}" type="slidenum">
              <a:t>16</a:t>
            </a:fld>
            <a:endParaRPr/>
          </a:p>
        </p:txBody>
      </p:sp>
      <p:sp>
        <p:nvSpPr>
          <p:cNvPr id="71" name="Motivation"/>
          <p:cNvSpPr txBox="1">
            <a:spLocks noGrp="1"/>
          </p:cNvSpPr>
          <p:nvPr>
            <p:ph type="body" idx="21"/>
          </p:nvPr>
        </p:nvSpPr>
        <p:spPr>
          <a:xfrm>
            <a:off x="755809" y="213147"/>
            <a:ext cx="9502858" cy="410369"/>
          </a:xfrm>
          <a:prstGeom prst="rect">
            <a:avLst/>
          </a:prstGeom>
        </p:spPr>
        <p:txBody>
          <a:bodyPr/>
          <a:lstStyle/>
          <a:p>
            <a:r>
              <a:rPr lang="en-US" dirty="0"/>
              <a:t>EDA</a:t>
            </a:r>
            <a:endParaRPr dirty="0"/>
          </a:p>
        </p:txBody>
      </p:sp>
      <p:sp>
        <p:nvSpPr>
          <p:cNvPr id="72" name="Motivation"/>
          <p:cNvSpPr txBox="1">
            <a:spLocks noGrp="1"/>
          </p:cNvSpPr>
          <p:nvPr>
            <p:ph type="body" idx="22"/>
          </p:nvPr>
        </p:nvSpPr>
        <p:spPr>
          <a:prstGeom prst="rect">
            <a:avLst/>
          </a:prstGeom>
        </p:spPr>
        <p:txBody>
          <a:bodyPr>
            <a:normAutofit fontScale="92500" lnSpcReduction="10000"/>
          </a:bodyPr>
          <a:lstStyle/>
          <a:p>
            <a:r>
              <a:rPr lang="en-US" altLang="zh-TW" sz="4000" dirty="0"/>
              <a:t>Result – Precision , Recall</a:t>
            </a:r>
            <a:endParaRPr sz="4000" dirty="0"/>
          </a:p>
        </p:txBody>
      </p:sp>
      <p:sp>
        <p:nvSpPr>
          <p:cNvPr id="74" name="IDA Template"/>
          <p:cNvSpPr txBox="1">
            <a:spLocks noGrp="1"/>
          </p:cNvSpPr>
          <p:nvPr>
            <p:ph type="body" idx="24"/>
          </p:nvPr>
        </p:nvSpPr>
        <p:spPr>
          <a:prstGeom prst="rect">
            <a:avLst/>
          </a:prstGeom>
        </p:spPr>
        <p:txBody>
          <a:bodyPr/>
          <a:lstStyle/>
          <a:p>
            <a:r>
              <a:t>IDA Template</a:t>
            </a:r>
          </a:p>
        </p:txBody>
      </p:sp>
      <p:pic>
        <p:nvPicPr>
          <p:cNvPr id="6" name="圖片 5">
            <a:extLst>
              <a:ext uri="{FF2B5EF4-FFF2-40B4-BE49-F238E27FC236}">
                <a16:creationId xmlns:a16="http://schemas.microsoft.com/office/drawing/2014/main" id="{83DF5B42-F4C0-4044-AAA4-63AB287538F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0027" t="89" r="-27" b="66194"/>
          <a:stretch/>
        </p:blipFill>
        <p:spPr>
          <a:xfrm>
            <a:off x="194460" y="2862446"/>
            <a:ext cx="6134870" cy="4137002"/>
          </a:xfrm>
          <a:prstGeom prst="rect">
            <a:avLst/>
          </a:prstGeom>
        </p:spPr>
      </p:pic>
      <p:pic>
        <p:nvPicPr>
          <p:cNvPr id="7" name="圖片 6">
            <a:extLst>
              <a:ext uri="{FF2B5EF4-FFF2-40B4-BE49-F238E27FC236}">
                <a16:creationId xmlns:a16="http://schemas.microsoft.com/office/drawing/2014/main" id="{FAAB3029-87C1-4353-A7CD-E90FA9D196B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 t="32644" r="49917" b="33752"/>
          <a:stretch/>
        </p:blipFill>
        <p:spPr>
          <a:xfrm>
            <a:off x="6502400" y="2876362"/>
            <a:ext cx="6134870" cy="4123086"/>
          </a:xfrm>
          <a:prstGeom prst="rect">
            <a:avLst/>
          </a:prstGeom>
        </p:spPr>
      </p:pic>
    </p:spTree>
    <p:extLst>
      <p:ext uri="{BB962C8B-B14F-4D97-AF65-F5344CB8AC3E}">
        <p14:creationId xmlns:p14="http://schemas.microsoft.com/office/powerpoint/2010/main" val="157366104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幻燈片編號"/>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fld id="{86CB4B4D-7CA3-9044-876B-883B54F8677D}" type="slidenum">
              <a:t>17</a:t>
            </a:fld>
            <a:endParaRPr/>
          </a:p>
        </p:txBody>
      </p:sp>
      <p:sp>
        <p:nvSpPr>
          <p:cNvPr id="71" name="Motivation"/>
          <p:cNvSpPr txBox="1">
            <a:spLocks noGrp="1"/>
          </p:cNvSpPr>
          <p:nvPr>
            <p:ph type="body" idx="21"/>
          </p:nvPr>
        </p:nvSpPr>
        <p:spPr>
          <a:xfrm>
            <a:off x="755809" y="213147"/>
            <a:ext cx="9502858" cy="410369"/>
          </a:xfrm>
          <a:prstGeom prst="rect">
            <a:avLst/>
          </a:prstGeom>
        </p:spPr>
        <p:txBody>
          <a:bodyPr/>
          <a:lstStyle/>
          <a:p>
            <a:r>
              <a:rPr lang="en-US" dirty="0"/>
              <a:t>EDA</a:t>
            </a:r>
            <a:endParaRPr dirty="0"/>
          </a:p>
        </p:txBody>
      </p:sp>
      <p:sp>
        <p:nvSpPr>
          <p:cNvPr id="72" name="Motivation"/>
          <p:cNvSpPr txBox="1">
            <a:spLocks noGrp="1"/>
          </p:cNvSpPr>
          <p:nvPr>
            <p:ph type="body" idx="22"/>
          </p:nvPr>
        </p:nvSpPr>
        <p:spPr>
          <a:prstGeom prst="rect">
            <a:avLst/>
          </a:prstGeom>
        </p:spPr>
        <p:txBody>
          <a:bodyPr>
            <a:normAutofit fontScale="92500" lnSpcReduction="10000"/>
          </a:bodyPr>
          <a:lstStyle/>
          <a:p>
            <a:r>
              <a:rPr lang="en-US" altLang="zh-TW" sz="4000" dirty="0"/>
              <a:t>Result – F1 score</a:t>
            </a:r>
            <a:endParaRPr sz="4000" dirty="0"/>
          </a:p>
        </p:txBody>
      </p:sp>
      <p:sp>
        <p:nvSpPr>
          <p:cNvPr id="74" name="IDA Template"/>
          <p:cNvSpPr txBox="1">
            <a:spLocks noGrp="1"/>
          </p:cNvSpPr>
          <p:nvPr>
            <p:ph type="body" idx="24"/>
          </p:nvPr>
        </p:nvSpPr>
        <p:spPr>
          <a:prstGeom prst="rect">
            <a:avLst/>
          </a:prstGeom>
        </p:spPr>
        <p:txBody>
          <a:bodyPr/>
          <a:lstStyle/>
          <a:p>
            <a:r>
              <a:t>IDA Template</a:t>
            </a:r>
          </a:p>
        </p:txBody>
      </p:sp>
      <p:pic>
        <p:nvPicPr>
          <p:cNvPr id="6" name="圖片 5">
            <a:extLst>
              <a:ext uri="{FF2B5EF4-FFF2-40B4-BE49-F238E27FC236}">
                <a16:creationId xmlns:a16="http://schemas.microsoft.com/office/drawing/2014/main" id="{CD847B2A-349F-4D26-BD84-E7577FE4225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9782" t="33437" r="218" b="32846"/>
          <a:stretch/>
        </p:blipFill>
        <p:spPr>
          <a:xfrm>
            <a:off x="2030562" y="1918338"/>
            <a:ext cx="8930657" cy="6022319"/>
          </a:xfrm>
          <a:prstGeom prst="rect">
            <a:avLst/>
          </a:prstGeom>
        </p:spPr>
      </p:pic>
    </p:spTree>
    <p:extLst>
      <p:ext uri="{BB962C8B-B14F-4D97-AF65-F5344CB8AC3E}">
        <p14:creationId xmlns:p14="http://schemas.microsoft.com/office/powerpoint/2010/main" val="306127730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幻燈片編號"/>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fld id="{86CB4B4D-7CA3-9044-876B-883B54F8677D}" type="slidenum">
              <a:t>18</a:t>
            </a:fld>
            <a:endParaRPr/>
          </a:p>
        </p:txBody>
      </p:sp>
      <p:sp>
        <p:nvSpPr>
          <p:cNvPr id="71" name="Motivation"/>
          <p:cNvSpPr txBox="1">
            <a:spLocks noGrp="1"/>
          </p:cNvSpPr>
          <p:nvPr>
            <p:ph type="body" idx="21"/>
          </p:nvPr>
        </p:nvSpPr>
        <p:spPr>
          <a:xfrm>
            <a:off x="755809" y="213147"/>
            <a:ext cx="9502858" cy="410369"/>
          </a:xfrm>
          <a:prstGeom prst="rect">
            <a:avLst/>
          </a:prstGeom>
        </p:spPr>
        <p:txBody>
          <a:bodyPr/>
          <a:lstStyle/>
          <a:p>
            <a:r>
              <a:rPr lang="en-US" dirty="0"/>
              <a:t>EDA</a:t>
            </a:r>
            <a:endParaRPr dirty="0"/>
          </a:p>
        </p:txBody>
      </p:sp>
      <p:sp>
        <p:nvSpPr>
          <p:cNvPr id="72" name="Motivation"/>
          <p:cNvSpPr txBox="1">
            <a:spLocks noGrp="1"/>
          </p:cNvSpPr>
          <p:nvPr>
            <p:ph type="body" idx="22"/>
          </p:nvPr>
        </p:nvSpPr>
        <p:spPr>
          <a:prstGeom prst="rect">
            <a:avLst/>
          </a:prstGeom>
        </p:spPr>
        <p:txBody>
          <a:bodyPr>
            <a:normAutofit fontScale="92500" lnSpcReduction="10000"/>
          </a:bodyPr>
          <a:lstStyle/>
          <a:p>
            <a:r>
              <a:rPr lang="en-US" altLang="zh-TW" sz="4000" dirty="0"/>
              <a:t>Result – ROC,</a:t>
            </a:r>
            <a:r>
              <a:rPr lang="zh-TW" altLang="en-US" sz="4000" dirty="0"/>
              <a:t> </a:t>
            </a:r>
            <a:r>
              <a:rPr lang="en-US" altLang="zh-TW" sz="4000" dirty="0"/>
              <a:t>AUC</a:t>
            </a:r>
            <a:endParaRPr sz="4000" dirty="0"/>
          </a:p>
        </p:txBody>
      </p:sp>
      <p:sp>
        <p:nvSpPr>
          <p:cNvPr id="74" name="IDA Template"/>
          <p:cNvSpPr txBox="1">
            <a:spLocks noGrp="1"/>
          </p:cNvSpPr>
          <p:nvPr>
            <p:ph type="body" idx="24"/>
          </p:nvPr>
        </p:nvSpPr>
        <p:spPr>
          <a:prstGeom prst="rect">
            <a:avLst/>
          </a:prstGeom>
        </p:spPr>
        <p:txBody>
          <a:bodyPr/>
          <a:lstStyle/>
          <a:p>
            <a:r>
              <a:t>IDA Template</a:t>
            </a:r>
          </a:p>
        </p:txBody>
      </p:sp>
      <p:pic>
        <p:nvPicPr>
          <p:cNvPr id="6" name="圖片 5">
            <a:extLst>
              <a:ext uri="{FF2B5EF4-FFF2-40B4-BE49-F238E27FC236}">
                <a16:creationId xmlns:a16="http://schemas.microsoft.com/office/drawing/2014/main" id="{CD7E6CF3-4342-45E9-A34E-1DA482D4104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18" t="66284" r="50218" b="-1"/>
          <a:stretch/>
        </p:blipFill>
        <p:spPr>
          <a:xfrm>
            <a:off x="2349769" y="1421117"/>
            <a:ext cx="8280538" cy="4245349"/>
          </a:xfrm>
          <a:prstGeom prst="rect">
            <a:avLst/>
          </a:prstGeom>
        </p:spPr>
      </p:pic>
      <p:pic>
        <p:nvPicPr>
          <p:cNvPr id="3" name="圖片 2">
            <a:extLst>
              <a:ext uri="{FF2B5EF4-FFF2-40B4-BE49-F238E27FC236}">
                <a16:creationId xmlns:a16="http://schemas.microsoft.com/office/drawing/2014/main" id="{A7B48C2E-0643-4669-9187-EEE672B5E3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17" y="5919531"/>
            <a:ext cx="3216447" cy="3216447"/>
          </a:xfrm>
          <a:prstGeom prst="rect">
            <a:avLst/>
          </a:prstGeom>
        </p:spPr>
      </p:pic>
      <p:pic>
        <p:nvPicPr>
          <p:cNvPr id="5" name="圖片 4">
            <a:extLst>
              <a:ext uri="{FF2B5EF4-FFF2-40B4-BE49-F238E27FC236}">
                <a16:creationId xmlns:a16="http://schemas.microsoft.com/office/drawing/2014/main" id="{DDC7CD4F-C31D-4954-844E-35E631C478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0164" y="5919531"/>
            <a:ext cx="3216447" cy="3216447"/>
          </a:xfrm>
          <a:prstGeom prst="rect">
            <a:avLst/>
          </a:prstGeom>
        </p:spPr>
      </p:pic>
      <p:pic>
        <p:nvPicPr>
          <p:cNvPr id="8" name="圖片 7">
            <a:extLst>
              <a:ext uri="{FF2B5EF4-FFF2-40B4-BE49-F238E27FC236}">
                <a16:creationId xmlns:a16="http://schemas.microsoft.com/office/drawing/2014/main" id="{22806184-EA2C-4E72-B6FC-B66606089A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6611" y="5919531"/>
            <a:ext cx="3216447" cy="3216447"/>
          </a:xfrm>
          <a:prstGeom prst="rect">
            <a:avLst/>
          </a:prstGeom>
        </p:spPr>
      </p:pic>
      <p:pic>
        <p:nvPicPr>
          <p:cNvPr id="10" name="圖片 9">
            <a:extLst>
              <a:ext uri="{FF2B5EF4-FFF2-40B4-BE49-F238E27FC236}">
                <a16:creationId xmlns:a16="http://schemas.microsoft.com/office/drawing/2014/main" id="{DB3E0F1D-E8B2-4470-B3EA-16FB0DC382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31210" y="5919531"/>
            <a:ext cx="3216447" cy="3216447"/>
          </a:xfrm>
          <a:prstGeom prst="rect">
            <a:avLst/>
          </a:prstGeom>
        </p:spPr>
      </p:pic>
      <p:sp>
        <p:nvSpPr>
          <p:cNvPr id="15" name="文字方塊 14">
            <a:extLst>
              <a:ext uri="{FF2B5EF4-FFF2-40B4-BE49-F238E27FC236}">
                <a16:creationId xmlns:a16="http://schemas.microsoft.com/office/drawing/2014/main" id="{C8A02764-0E95-4057-A9E2-49336F9D09BA}"/>
              </a:ext>
            </a:extLst>
          </p:cNvPr>
          <p:cNvSpPr txBox="1"/>
          <p:nvPr/>
        </p:nvSpPr>
        <p:spPr>
          <a:xfrm>
            <a:off x="57144" y="5817629"/>
            <a:ext cx="3216447" cy="474712"/>
          </a:xfrm>
          <a:prstGeom prst="rect">
            <a:avLst/>
          </a:prstGeom>
          <a:solidFill>
            <a:schemeClr val="tx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altLang="zh-TW" sz="2400" dirty="0"/>
              <a:t>Logistic regression</a:t>
            </a:r>
          </a:p>
        </p:txBody>
      </p:sp>
      <p:sp>
        <p:nvSpPr>
          <p:cNvPr id="16" name="文字方塊 15">
            <a:extLst>
              <a:ext uri="{FF2B5EF4-FFF2-40B4-BE49-F238E27FC236}">
                <a16:creationId xmlns:a16="http://schemas.microsoft.com/office/drawing/2014/main" id="{CA415049-F545-4CD0-8920-50B3FF817FD9}"/>
              </a:ext>
            </a:extLst>
          </p:cNvPr>
          <p:cNvSpPr txBox="1"/>
          <p:nvPr/>
        </p:nvSpPr>
        <p:spPr>
          <a:xfrm>
            <a:off x="3273591" y="5817629"/>
            <a:ext cx="3216447" cy="474712"/>
          </a:xfrm>
          <a:prstGeom prst="rect">
            <a:avLst/>
          </a:prstGeom>
          <a:solidFill>
            <a:schemeClr val="tx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altLang="zh-TW" sz="2400" dirty="0"/>
              <a:t>Decision tree</a:t>
            </a:r>
          </a:p>
        </p:txBody>
      </p:sp>
      <p:sp>
        <p:nvSpPr>
          <p:cNvPr id="17" name="文字方塊 16">
            <a:extLst>
              <a:ext uri="{FF2B5EF4-FFF2-40B4-BE49-F238E27FC236}">
                <a16:creationId xmlns:a16="http://schemas.microsoft.com/office/drawing/2014/main" id="{1682D0AF-ED8C-4A5E-95D0-DF763188A029}"/>
              </a:ext>
            </a:extLst>
          </p:cNvPr>
          <p:cNvSpPr txBox="1"/>
          <p:nvPr/>
        </p:nvSpPr>
        <p:spPr>
          <a:xfrm>
            <a:off x="6496499" y="5820717"/>
            <a:ext cx="3216447" cy="474712"/>
          </a:xfrm>
          <a:prstGeom prst="rect">
            <a:avLst/>
          </a:prstGeom>
          <a:solidFill>
            <a:schemeClr val="tx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altLang="zh-TW" sz="2400" dirty="0"/>
              <a:t>Random forest</a:t>
            </a:r>
          </a:p>
        </p:txBody>
      </p:sp>
      <p:sp>
        <p:nvSpPr>
          <p:cNvPr id="18" name="文字方塊 17">
            <a:extLst>
              <a:ext uri="{FF2B5EF4-FFF2-40B4-BE49-F238E27FC236}">
                <a16:creationId xmlns:a16="http://schemas.microsoft.com/office/drawing/2014/main" id="{4EE68B47-C1BA-4526-8CD4-44A67A68E197}"/>
              </a:ext>
            </a:extLst>
          </p:cNvPr>
          <p:cNvSpPr txBox="1"/>
          <p:nvPr/>
        </p:nvSpPr>
        <p:spPr>
          <a:xfrm>
            <a:off x="9706485" y="5817629"/>
            <a:ext cx="3253020" cy="474711"/>
          </a:xfrm>
          <a:prstGeom prst="rect">
            <a:avLst/>
          </a:prstGeom>
          <a:solidFill>
            <a:schemeClr val="tx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altLang="zh-TW" sz="2400" dirty="0" err="1"/>
              <a:t>XGBoost</a:t>
            </a:r>
            <a:endParaRPr lang="en-US" altLang="zh-TW" sz="2400" dirty="0"/>
          </a:p>
        </p:txBody>
      </p:sp>
    </p:spTree>
    <p:extLst>
      <p:ext uri="{BB962C8B-B14F-4D97-AF65-F5344CB8AC3E}">
        <p14:creationId xmlns:p14="http://schemas.microsoft.com/office/powerpoint/2010/main" val="314969512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20240125 IDA Template Keynote.key"/>
          <p:cNvSpPr txBox="1"/>
          <p:nvPr/>
        </p:nvSpPr>
        <p:spPr>
          <a:xfrm>
            <a:off x="8115984" y="9237870"/>
            <a:ext cx="4888816" cy="3713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ormAutofit/>
          </a:bodyPr>
          <a:lstStyle>
            <a:lvl1pPr>
              <a:defRPr sz="1500"/>
            </a:lvl1pPr>
          </a:lstStyle>
          <a:p>
            <a:r>
              <a:rPr lang="en-US" dirty="0"/>
              <a:t>20241209 </a:t>
            </a:r>
            <a:r>
              <a:rPr lang="en-US" altLang="zh-TW" dirty="0"/>
              <a:t>Risk Radar : Forecasting Credit Card Default</a:t>
            </a:r>
          </a:p>
          <a:p>
            <a:endParaRPr lang="en-US" altLang="zh-TW" dirty="0"/>
          </a:p>
          <a:p>
            <a:endParaRPr dirty="0"/>
          </a:p>
        </p:txBody>
      </p:sp>
      <p:pic>
        <p:nvPicPr>
          <p:cNvPr id="4" name="圖片 3">
            <a:extLst>
              <a:ext uri="{FF2B5EF4-FFF2-40B4-BE49-F238E27FC236}">
                <a16:creationId xmlns:a16="http://schemas.microsoft.com/office/drawing/2014/main" id="{4E83930F-A544-45B7-B979-953C3901F310}"/>
              </a:ext>
            </a:extLst>
          </p:cNvPr>
          <p:cNvPicPr>
            <a:picLocks noChangeAspect="1"/>
          </p:cNvPicPr>
          <p:nvPr/>
        </p:nvPicPr>
        <p:blipFill>
          <a:blip r:embed="rId2"/>
          <a:stretch>
            <a:fillRect/>
          </a:stretch>
        </p:blipFill>
        <p:spPr>
          <a:xfrm>
            <a:off x="618166" y="4410741"/>
            <a:ext cx="6916692" cy="4279610"/>
          </a:xfrm>
          <a:prstGeom prst="rect">
            <a:avLst/>
          </a:prstGeom>
        </p:spPr>
      </p:pic>
      <p:sp>
        <p:nvSpPr>
          <p:cNvPr id="2" name="文字方塊 1">
            <a:extLst>
              <a:ext uri="{FF2B5EF4-FFF2-40B4-BE49-F238E27FC236}">
                <a16:creationId xmlns:a16="http://schemas.microsoft.com/office/drawing/2014/main" id="{FC03DE4B-1D83-4F51-A8B1-9723DAEF8BEF}"/>
              </a:ext>
            </a:extLst>
          </p:cNvPr>
          <p:cNvSpPr txBox="1"/>
          <p:nvPr/>
        </p:nvSpPr>
        <p:spPr>
          <a:xfrm>
            <a:off x="773350" y="4410740"/>
            <a:ext cx="2971799" cy="6589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t">
            <a:norm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altLang="zh-TW" sz="3200" b="1" i="0" u="none" strike="noStrike" cap="none" spc="0" normalizeH="0" baseline="0" dirty="0">
                <a:ln>
                  <a:noFill/>
                </a:ln>
                <a:solidFill>
                  <a:schemeClr val="bg2">
                    <a:lumMod val="75000"/>
                  </a:schemeClr>
                </a:solidFill>
                <a:effectLst/>
                <a:uFillTx/>
                <a:latin typeface="Helvetica Neue Light"/>
                <a:ea typeface="Helvetica Neue Light"/>
                <a:cs typeface="Helvetica Neue Light"/>
                <a:sym typeface="Helvetica Neue Light"/>
              </a:rPr>
              <a:t>Ting </a:t>
            </a:r>
            <a:r>
              <a:rPr kumimoji="0" lang="en-US" altLang="zh-TW" sz="3200" b="1" i="0" u="none" strike="noStrike" cap="none" spc="0" normalizeH="0" baseline="0" dirty="0" err="1">
                <a:ln>
                  <a:noFill/>
                </a:ln>
                <a:solidFill>
                  <a:schemeClr val="bg2">
                    <a:lumMod val="75000"/>
                  </a:schemeClr>
                </a:solidFill>
                <a:effectLst/>
                <a:uFillTx/>
                <a:latin typeface="Helvetica Neue Light"/>
                <a:ea typeface="Helvetica Neue Light"/>
                <a:cs typeface="Helvetica Neue Light"/>
                <a:sym typeface="Helvetica Neue Light"/>
              </a:rPr>
              <a:t>Siou</a:t>
            </a:r>
            <a:r>
              <a:rPr kumimoji="0" lang="en-US" altLang="zh-TW" sz="3200" b="1" i="0" u="none" strike="noStrike" cap="none" spc="0" normalizeH="0" baseline="0" dirty="0">
                <a:ln>
                  <a:noFill/>
                </a:ln>
                <a:solidFill>
                  <a:schemeClr val="bg2">
                    <a:lumMod val="75000"/>
                  </a:schemeClr>
                </a:solidFill>
                <a:effectLst/>
                <a:uFillTx/>
                <a:latin typeface="Helvetica Neue Light"/>
                <a:ea typeface="Helvetica Neue Light"/>
                <a:cs typeface="Helvetica Neue Light"/>
                <a:sym typeface="Helvetica Neue Light"/>
              </a:rPr>
              <a:t> Chen</a:t>
            </a:r>
            <a:endParaRPr kumimoji="0" lang="zh-TW" altLang="en-US" sz="3200" b="1" i="0" u="none" strike="noStrike" cap="none" spc="0" normalizeH="0" baseline="0" dirty="0">
              <a:ln>
                <a:noFill/>
              </a:ln>
              <a:solidFill>
                <a:schemeClr val="bg2">
                  <a:lumMod val="75000"/>
                </a:schemeClr>
              </a:solidFill>
              <a:effectLst/>
              <a:uFillTx/>
              <a:latin typeface="Helvetica Neue Light"/>
              <a:ea typeface="Helvetica Neue Light"/>
              <a:cs typeface="Helvetica Neue Light"/>
              <a:sym typeface="Helvetica Neue Light"/>
            </a:endParaRPr>
          </a:p>
        </p:txBody>
      </p:sp>
      <p:sp>
        <p:nvSpPr>
          <p:cNvPr id="8" name="TEN Template">
            <a:extLst>
              <a:ext uri="{FF2B5EF4-FFF2-40B4-BE49-F238E27FC236}">
                <a16:creationId xmlns:a16="http://schemas.microsoft.com/office/drawing/2014/main" id="{182E3F45-EE09-40A1-A753-6D055B727FAC}"/>
              </a:ext>
            </a:extLst>
          </p:cNvPr>
          <p:cNvSpPr txBox="1">
            <a:spLocks/>
          </p:cNvSpPr>
          <p:nvPr/>
        </p:nvSpPr>
        <p:spPr>
          <a:xfrm>
            <a:off x="773350" y="2649953"/>
            <a:ext cx="11458100" cy="17607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lnSpcReduction="10000"/>
          </a:bodyPr>
          <a:lstStyle>
            <a:lvl1pPr marL="0" marR="0" indent="0" algn="l" defTabSz="584200" latinLnBrk="0">
              <a:lnSpc>
                <a:spcPct val="100000"/>
              </a:lnSpc>
              <a:spcBef>
                <a:spcPts val="0"/>
              </a:spcBef>
              <a:spcAft>
                <a:spcPts val="0"/>
              </a:spcAft>
              <a:buClrTx/>
              <a:buSzTx/>
              <a:buFontTx/>
              <a:buNone/>
              <a:tabLst/>
              <a:defRPr sz="5500" b="0" i="0" u="none" strike="noStrike" cap="none" spc="0" baseline="0">
                <a:solidFill>
                  <a:srgbClr val="D30F11"/>
                </a:solidFill>
                <a:uFillTx/>
                <a:latin typeface="Helvetica Neue Light"/>
                <a:ea typeface="Helvetica Neue Light"/>
                <a:cs typeface="Helvetica Neue Light"/>
                <a:sym typeface="Helvetica Neue Light"/>
              </a:defRPr>
            </a:lvl1pPr>
            <a:lvl2pPr marL="0" marR="0" indent="228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2pPr>
            <a:lvl3pPr marL="0" marR="0" indent="457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3pPr>
            <a:lvl4pPr marL="0" marR="0" indent="685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4pPr>
            <a:lvl5pPr marL="0" marR="0" indent="9144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5pPr>
            <a:lvl6pPr marL="0" marR="0" indent="11430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6pPr>
            <a:lvl7pPr marL="0" marR="0" indent="1371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7pPr>
            <a:lvl8pPr marL="0" marR="0" indent="1600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8pPr>
            <a:lvl9pPr marL="0" marR="0" indent="1828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9pPr>
          </a:lstStyle>
          <a:p>
            <a:pPr hangingPunct="1"/>
            <a:r>
              <a:rPr lang="en-US" altLang="zh-TW" dirty="0"/>
              <a:t>Risk Radar : </a:t>
            </a:r>
          </a:p>
          <a:p>
            <a:pPr hangingPunct="1"/>
            <a:r>
              <a:rPr lang="en-US" altLang="zh-TW" dirty="0"/>
              <a:t>Forecasting Credit Card Default</a:t>
            </a:r>
            <a:endParaRPr lang="en-US" dirty="0"/>
          </a:p>
        </p:txBody>
      </p:sp>
    </p:spTree>
    <p:extLst>
      <p:ext uri="{BB962C8B-B14F-4D97-AF65-F5344CB8AC3E}">
        <p14:creationId xmlns:p14="http://schemas.microsoft.com/office/powerpoint/2010/main" val="52294579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IDA Template"/>
          <p:cNvSpPr txBox="1">
            <a:spLocks noGrp="1"/>
          </p:cNvSpPr>
          <p:nvPr>
            <p:ph type="body" idx="21"/>
          </p:nvPr>
        </p:nvSpPr>
        <p:spPr>
          <a:prstGeom prst="rect">
            <a:avLst/>
          </a:prstGeom>
        </p:spPr>
        <p:txBody>
          <a:bodyPr/>
          <a:lstStyle/>
          <a:p>
            <a:r>
              <a:t>IDA Template</a:t>
            </a:r>
          </a:p>
        </p:txBody>
      </p:sp>
      <p:sp>
        <p:nvSpPr>
          <p:cNvPr id="79" name="Motivation ✓…"/>
          <p:cNvSpPr txBox="1">
            <a:spLocks noGrp="1"/>
          </p:cNvSpPr>
          <p:nvPr>
            <p:ph type="body" idx="22"/>
          </p:nvPr>
        </p:nvSpPr>
        <p:spPr>
          <a:xfrm>
            <a:off x="761999" y="1581811"/>
            <a:ext cx="11467783" cy="347877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444500" indent="-444500">
              <a:lnSpc>
                <a:spcPct val="150000"/>
              </a:lnSpc>
              <a:buClr>
                <a:srgbClr val="5A5F5E"/>
              </a:buClr>
              <a:buSzPct val="100000"/>
              <a:buAutoNum type="arabicPeriod"/>
              <a:defRPr sz="3000">
                <a:solidFill>
                  <a:srgbClr val="5A5F5E"/>
                </a:solidFill>
              </a:defRPr>
            </a:pPr>
            <a:r>
              <a:rPr dirty="0"/>
              <a:t>Motivation </a:t>
            </a:r>
            <a:r>
              <a:rPr lang="en-US" altLang="zh-TW" dirty="0"/>
              <a:t>&amp;</a:t>
            </a:r>
            <a:r>
              <a:rPr lang="zh-TW" altLang="en-US" dirty="0"/>
              <a:t> </a:t>
            </a:r>
            <a:r>
              <a:rPr lang="en-US" altLang="zh-TW" dirty="0"/>
              <a:t>Goal</a:t>
            </a:r>
            <a:endParaRPr lang="en-US" dirty="0"/>
          </a:p>
          <a:p>
            <a:pPr marL="444500" indent="-444500">
              <a:lnSpc>
                <a:spcPct val="150000"/>
              </a:lnSpc>
              <a:buClr>
                <a:srgbClr val="5A5F5E"/>
              </a:buClr>
              <a:buSzPct val="100000"/>
              <a:buAutoNum type="arabicPeriod"/>
              <a:defRPr sz="3000">
                <a:solidFill>
                  <a:srgbClr val="5A5F5E"/>
                </a:solidFill>
              </a:defRPr>
            </a:pPr>
            <a:r>
              <a:rPr lang="en-US" altLang="zh-TW" sz="3000" dirty="0">
                <a:solidFill>
                  <a:srgbClr val="5A5F5E"/>
                </a:solidFill>
                <a:sym typeface="Lucida Grande"/>
              </a:rPr>
              <a:t>Flowchart</a:t>
            </a:r>
          </a:p>
          <a:p>
            <a:pPr marL="444500" indent="-444500">
              <a:lnSpc>
                <a:spcPct val="150000"/>
              </a:lnSpc>
              <a:buClr>
                <a:srgbClr val="5A5F5E"/>
              </a:buClr>
              <a:buSzPct val="100000"/>
              <a:buAutoNum type="arabicPeriod"/>
              <a:defRPr sz="3000">
                <a:solidFill>
                  <a:srgbClr val="5A5F5E"/>
                </a:solidFill>
              </a:defRPr>
            </a:pPr>
            <a:r>
              <a:rPr lang="en-US" altLang="zh-TW" dirty="0"/>
              <a:t>Exploratory Data Analysis (EDA)</a:t>
            </a:r>
          </a:p>
          <a:p>
            <a:pPr marL="444500" indent="-444500">
              <a:lnSpc>
                <a:spcPct val="150000"/>
              </a:lnSpc>
              <a:buClr>
                <a:srgbClr val="5A5F5E"/>
              </a:buClr>
              <a:buSzPct val="100000"/>
              <a:buAutoNum type="arabicPeriod"/>
              <a:defRPr sz="3000">
                <a:solidFill>
                  <a:srgbClr val="5A5F5E"/>
                </a:solidFill>
              </a:defRPr>
            </a:pPr>
            <a:r>
              <a:rPr lang="en-US" altLang="zh-TW" dirty="0"/>
              <a:t>Result</a:t>
            </a:r>
          </a:p>
          <a:p>
            <a:pPr marL="444500" indent="-444500">
              <a:lnSpc>
                <a:spcPct val="150000"/>
              </a:lnSpc>
              <a:buClr>
                <a:srgbClr val="5A5F5E"/>
              </a:buClr>
              <a:buSzPct val="100000"/>
              <a:buAutoNum type="arabicPeriod"/>
              <a:defRPr sz="3000">
                <a:solidFill>
                  <a:srgbClr val="5A5F5E"/>
                </a:solidFill>
              </a:defRPr>
            </a:pPr>
            <a:endParaRPr dirty="0"/>
          </a:p>
        </p:txBody>
      </p:sp>
    </p:spTree>
    <p:extLst>
      <p:ext uri="{BB962C8B-B14F-4D97-AF65-F5344CB8AC3E}">
        <p14:creationId xmlns:p14="http://schemas.microsoft.com/office/powerpoint/2010/main" val="79328477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幻燈片編號"/>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pPr marL="0" marR="0" lvl="0" indent="0" algn="r" defTabSz="457200" rtl="0" eaLnBrk="1" fontAlgn="auto" latinLnBrk="0" hangingPunct="0">
              <a:lnSpc>
                <a:spcPct val="100000"/>
              </a:lnSpc>
              <a:spcBef>
                <a:spcPts val="1200"/>
              </a:spcBef>
              <a:spcAft>
                <a:spcPts val="0"/>
              </a:spcAft>
              <a:buClrTx/>
              <a:buSzTx/>
              <a:buFontTx/>
              <a:buNone/>
              <a:tabLst/>
              <a:defRPr/>
            </a:pPr>
            <a:fld id="{86CB4B4D-7CA3-9044-876B-883B54F8677D}" type="slidenum">
              <a:rPr kumimoji="0" sz="2000" b="0" i="0" u="none" strike="noStrike" kern="0" cap="none" spc="0" normalizeH="0" baseline="0" noProof="0">
                <a:ln>
                  <a:noFill/>
                </a:ln>
                <a:solidFill>
                  <a:srgbClr val="5A5F5E"/>
                </a:solidFill>
                <a:effectLst/>
                <a:uLnTx/>
                <a:uFillTx/>
                <a:latin typeface="Helvetica Neue Thin"/>
                <a:sym typeface="Helvetica Neue Thin"/>
              </a:rPr>
              <a:pPr marL="0" marR="0" lvl="0" indent="0" algn="r" defTabSz="457200" rtl="0" eaLnBrk="1" fontAlgn="auto" latinLnBrk="0" hangingPunct="0">
                <a:lnSpc>
                  <a:spcPct val="100000"/>
                </a:lnSpc>
                <a:spcBef>
                  <a:spcPts val="1200"/>
                </a:spcBef>
                <a:spcAft>
                  <a:spcPts val="0"/>
                </a:spcAft>
                <a:buClrTx/>
                <a:buSzTx/>
                <a:buFontTx/>
                <a:buNone/>
                <a:tabLst/>
                <a:defRPr/>
              </a:pPr>
              <a:t>3</a:t>
            </a:fld>
            <a:endParaRPr kumimoji="0" sz="2000" b="0" i="0" u="none" strike="noStrike" kern="0" cap="none" spc="0" normalizeH="0" baseline="0" noProof="0">
              <a:ln>
                <a:noFill/>
              </a:ln>
              <a:solidFill>
                <a:srgbClr val="5A5F5E"/>
              </a:solidFill>
              <a:effectLst/>
              <a:uLnTx/>
              <a:uFillTx/>
              <a:latin typeface="Helvetica Neue Thin"/>
              <a:sym typeface="Helvetica Neue Thin"/>
            </a:endParaRPr>
          </a:p>
        </p:txBody>
      </p:sp>
      <p:sp>
        <p:nvSpPr>
          <p:cNvPr id="71" name="Motivation"/>
          <p:cNvSpPr txBox="1">
            <a:spLocks noGrp="1"/>
          </p:cNvSpPr>
          <p:nvPr>
            <p:ph type="body" idx="21"/>
          </p:nvPr>
        </p:nvSpPr>
        <p:spPr>
          <a:prstGeom prst="rect">
            <a:avLst/>
          </a:prstGeom>
        </p:spPr>
        <p:txBody>
          <a:bodyPr/>
          <a:lstStyle/>
          <a:p>
            <a:r>
              <a:t>Motivation</a:t>
            </a:r>
          </a:p>
        </p:txBody>
      </p:sp>
      <p:sp>
        <p:nvSpPr>
          <p:cNvPr id="72" name="Motivation"/>
          <p:cNvSpPr txBox="1">
            <a:spLocks noGrp="1"/>
          </p:cNvSpPr>
          <p:nvPr>
            <p:ph type="body" idx="22"/>
          </p:nvPr>
        </p:nvSpPr>
        <p:spPr>
          <a:prstGeom prst="rect">
            <a:avLst/>
          </a:prstGeom>
        </p:spPr>
        <p:txBody>
          <a:bodyPr>
            <a:normAutofit lnSpcReduction="10000"/>
          </a:bodyPr>
          <a:lstStyle/>
          <a:p>
            <a:r>
              <a:t>Motivation</a:t>
            </a:r>
          </a:p>
        </p:txBody>
      </p:sp>
      <p:sp>
        <p:nvSpPr>
          <p:cNvPr id="73" name="Motivate your presentation on 3-10 slides…"/>
          <p:cNvSpPr txBox="1">
            <a:spLocks noGrp="1"/>
          </p:cNvSpPr>
          <p:nvPr>
            <p:ph type="body" idx="23"/>
          </p:nvPr>
        </p:nvSpPr>
        <p:spPr>
          <a:xfrm>
            <a:off x="761999" y="1581811"/>
            <a:ext cx="11467783" cy="177638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444500" indent="-444500">
              <a:lnSpc>
                <a:spcPts val="4500"/>
              </a:lnSpc>
              <a:buClr>
                <a:srgbClr val="00599E"/>
              </a:buClr>
              <a:buSzPct val="100000"/>
              <a:buChar char="⊡"/>
              <a:defRPr sz="3000">
                <a:solidFill>
                  <a:srgbClr val="5A5F5E"/>
                </a:solidFill>
              </a:defRPr>
            </a:pPr>
            <a:r>
              <a:rPr lang="en-US" dirty="0"/>
              <a:t>Risk management and loss </a:t>
            </a:r>
            <a:r>
              <a:rPr lang="en-US" altLang="zh-TW" dirty="0"/>
              <a:t>prevention</a:t>
            </a:r>
            <a:endParaRPr lang="en-US" dirty="0"/>
          </a:p>
          <a:p>
            <a:pPr marL="444500" indent="-444500">
              <a:lnSpc>
                <a:spcPts val="4500"/>
              </a:lnSpc>
              <a:buClr>
                <a:srgbClr val="00599E"/>
              </a:buClr>
              <a:buSzPct val="100000"/>
              <a:buChar char="⊡"/>
              <a:defRPr sz="3000">
                <a:solidFill>
                  <a:srgbClr val="5A5F5E"/>
                </a:solidFill>
              </a:defRPr>
            </a:pPr>
            <a:r>
              <a:rPr lang="en-US" altLang="zh-TW" dirty="0"/>
              <a:t>Efficient resource allocation</a:t>
            </a:r>
          </a:p>
          <a:p>
            <a:pPr marL="444500" indent="-444500">
              <a:lnSpc>
                <a:spcPts val="4500"/>
              </a:lnSpc>
              <a:buClr>
                <a:srgbClr val="00599E"/>
              </a:buClr>
              <a:buSzPct val="100000"/>
              <a:buChar char="⊡"/>
              <a:defRPr sz="3000">
                <a:solidFill>
                  <a:srgbClr val="5A5F5E"/>
                </a:solidFill>
              </a:defRPr>
            </a:pPr>
            <a:r>
              <a:rPr lang="en-US" altLang="zh-TW" dirty="0"/>
              <a:t>Customer segmentation and tailored services</a:t>
            </a:r>
            <a:endParaRPr lang="en-US" dirty="0"/>
          </a:p>
        </p:txBody>
      </p:sp>
      <p:sp>
        <p:nvSpPr>
          <p:cNvPr id="74" name="IDA Template"/>
          <p:cNvSpPr txBox="1">
            <a:spLocks noGrp="1"/>
          </p:cNvSpPr>
          <p:nvPr>
            <p:ph type="body" idx="24"/>
          </p:nvPr>
        </p:nvSpPr>
        <p:spPr>
          <a:prstGeom prst="rect">
            <a:avLst/>
          </a:prstGeom>
        </p:spPr>
        <p:txBody>
          <a:bodyPr/>
          <a:lstStyle/>
          <a:p>
            <a:r>
              <a:t>IDA Template</a:t>
            </a:r>
          </a:p>
        </p:txBody>
      </p:sp>
      <p:sp>
        <p:nvSpPr>
          <p:cNvPr id="7" name="Slide Title">
            <a:extLst>
              <a:ext uri="{FF2B5EF4-FFF2-40B4-BE49-F238E27FC236}">
                <a16:creationId xmlns:a16="http://schemas.microsoft.com/office/drawing/2014/main" id="{91331226-98C7-4BF4-86B4-31C9D2F7EA3D}"/>
              </a:ext>
            </a:extLst>
          </p:cNvPr>
          <p:cNvSpPr txBox="1">
            <a:spLocks/>
          </p:cNvSpPr>
          <p:nvPr/>
        </p:nvSpPr>
        <p:spPr>
          <a:xfrm>
            <a:off x="753630" y="3728935"/>
            <a:ext cx="11467783" cy="6098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lnSpcReduction="10000"/>
          </a:bodyPr>
          <a:lstStyle>
            <a:lvl1pPr marL="0" marR="0" indent="0" algn="l" defTabSz="584200" latinLnBrk="0">
              <a:lnSpc>
                <a:spcPct val="100000"/>
              </a:lnSpc>
              <a:spcBef>
                <a:spcPts val="0"/>
              </a:spcBef>
              <a:spcAft>
                <a:spcPts val="0"/>
              </a:spcAft>
              <a:buClrTx/>
              <a:buSzTx/>
              <a:buFontTx/>
              <a:buNone/>
              <a:tabLst/>
              <a:defRPr sz="3500" b="0" i="0" u="none" strike="noStrike" cap="none" spc="0" baseline="0">
                <a:solidFill>
                  <a:srgbClr val="D30F11"/>
                </a:solidFill>
                <a:uFillTx/>
                <a:latin typeface="+mn-lt"/>
                <a:ea typeface="+mn-ea"/>
                <a:cs typeface="+mn-cs"/>
                <a:sym typeface="Helvetica Neue"/>
              </a:defRPr>
            </a:lvl1pPr>
            <a:lvl2pPr marL="0" marR="0" indent="228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2pPr>
            <a:lvl3pPr marL="0" marR="0" indent="457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3pPr>
            <a:lvl4pPr marL="0" marR="0" indent="685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4pPr>
            <a:lvl5pPr marL="0" marR="0" indent="9144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5pPr>
            <a:lvl6pPr marL="0" marR="0" indent="11430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6pPr>
            <a:lvl7pPr marL="0" marR="0" indent="1371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7pPr>
            <a:lvl8pPr marL="0" marR="0" indent="1600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8pPr>
            <a:lvl9pPr marL="0" marR="0" indent="1828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9pPr>
          </a:lstStyle>
          <a:p>
            <a:pPr hangingPunct="1"/>
            <a:r>
              <a:rPr lang="en-US" altLang="zh-TW"/>
              <a:t>Goal</a:t>
            </a:r>
            <a:endParaRPr lang="en-US" dirty="0"/>
          </a:p>
        </p:txBody>
      </p:sp>
      <p:sp>
        <p:nvSpPr>
          <p:cNvPr id="8" name="Use…">
            <a:extLst>
              <a:ext uri="{FF2B5EF4-FFF2-40B4-BE49-F238E27FC236}">
                <a16:creationId xmlns:a16="http://schemas.microsoft.com/office/drawing/2014/main" id="{38341D46-65B5-4E70-91F7-CB16609BD555}"/>
              </a:ext>
            </a:extLst>
          </p:cNvPr>
          <p:cNvSpPr txBox="1">
            <a:spLocks/>
          </p:cNvSpPr>
          <p:nvPr/>
        </p:nvSpPr>
        <p:spPr>
          <a:xfrm>
            <a:off x="753630" y="4351653"/>
            <a:ext cx="11467783" cy="36230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marL="0" marR="0" indent="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1pPr>
            <a:lvl2pPr marL="0" marR="0" indent="228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2pPr>
            <a:lvl3pPr marL="0" marR="0" indent="457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3pPr>
            <a:lvl4pPr marL="0" marR="0" indent="685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4pPr>
            <a:lvl5pPr marL="0" marR="0" indent="9144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5pPr>
            <a:lvl6pPr marL="0" marR="0" indent="11430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6pPr>
            <a:lvl7pPr marL="0" marR="0" indent="1371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7pPr>
            <a:lvl8pPr marL="0" marR="0" indent="1600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8pPr>
            <a:lvl9pPr marL="0" marR="0" indent="1828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9pPr>
          </a:lstStyle>
          <a:p>
            <a:pPr marL="444500" indent="-444500" hangingPunct="1">
              <a:lnSpc>
                <a:spcPts val="4500"/>
              </a:lnSpc>
              <a:buClr>
                <a:srgbClr val="00599E"/>
              </a:buClr>
              <a:buSzPct val="100000"/>
              <a:buFontTx/>
              <a:buChar char="⊡"/>
              <a:defRPr sz="3000">
                <a:solidFill>
                  <a:srgbClr val="5A5F5E"/>
                </a:solidFill>
              </a:defRPr>
            </a:pPr>
            <a:r>
              <a:rPr lang="en-US" altLang="zh-TW" sz="3000" dirty="0">
                <a:solidFill>
                  <a:srgbClr val="5A5F5E"/>
                </a:solidFill>
              </a:rPr>
              <a:t>Develop a predictive model </a:t>
            </a:r>
          </a:p>
          <a:p>
            <a:pPr marL="444500" indent="-444500" hangingPunct="1">
              <a:lnSpc>
                <a:spcPts val="4500"/>
              </a:lnSpc>
              <a:buClr>
                <a:srgbClr val="00599E"/>
              </a:buClr>
              <a:buSzPct val="100000"/>
              <a:buFontTx/>
              <a:buChar char="⊡"/>
              <a:defRPr sz="3000">
                <a:solidFill>
                  <a:srgbClr val="5A5F5E"/>
                </a:solidFill>
              </a:defRPr>
            </a:pPr>
            <a:r>
              <a:rPr lang="en-US" altLang="zh-TW" sz="3000" dirty="0">
                <a:solidFill>
                  <a:srgbClr val="5A5F5E"/>
                </a:solidFill>
              </a:rPr>
              <a:t>Accurately identifies customers with a high risk of default</a:t>
            </a:r>
          </a:p>
          <a:p>
            <a:pPr marL="444500" indent="-444500" hangingPunct="1">
              <a:lnSpc>
                <a:spcPts val="4500"/>
              </a:lnSpc>
              <a:buClr>
                <a:srgbClr val="00599E"/>
              </a:buClr>
              <a:buSzPct val="100000"/>
              <a:buFontTx/>
              <a:buChar char="⊡"/>
              <a:defRPr sz="3000">
                <a:solidFill>
                  <a:srgbClr val="5A5F5E"/>
                </a:solidFill>
              </a:defRPr>
            </a:pPr>
            <a:r>
              <a:rPr lang="en-US" altLang="zh-TW" sz="3000" dirty="0">
                <a:solidFill>
                  <a:srgbClr val="5A5F5E"/>
                </a:solidFill>
              </a:rPr>
              <a:t>Allowing financial institutions to minimize losses and optimize credit strategies.</a:t>
            </a:r>
          </a:p>
          <a:p>
            <a:pPr hangingPunct="1">
              <a:lnSpc>
                <a:spcPct val="150000"/>
              </a:lnSpc>
              <a:buClr>
                <a:srgbClr val="5A5F5E"/>
              </a:buClr>
              <a:buSzPct val="100000"/>
              <a:defRPr sz="3000">
                <a:solidFill>
                  <a:srgbClr val="5A5F5E"/>
                </a:solidFill>
              </a:defRPr>
            </a:pPr>
            <a:endParaRPr lang="en-US" altLang="zh-TW" sz="3000" dirty="0">
              <a:solidFill>
                <a:srgbClr val="5A5F5E"/>
              </a:solidFill>
            </a:endParaRPr>
          </a:p>
          <a:p>
            <a:pPr marL="444500" lvl="1" indent="0" hangingPunct="1">
              <a:lnSpc>
                <a:spcPts val="4500"/>
              </a:lnSpc>
              <a:buClr>
                <a:srgbClr val="00599E"/>
              </a:buClr>
              <a:buSzPct val="80000"/>
              <a:defRPr sz="3000">
                <a:solidFill>
                  <a:srgbClr val="5A5F5E"/>
                </a:solidFill>
              </a:defRPr>
            </a:pPr>
            <a:endParaRPr lang="en-US" sz="3000" dirty="0">
              <a:solidFill>
                <a:srgbClr val="5A5F5E"/>
              </a:solidFill>
            </a:endParaRPr>
          </a:p>
        </p:txBody>
      </p:sp>
    </p:spTree>
    <p:extLst>
      <p:ext uri="{BB962C8B-B14F-4D97-AF65-F5344CB8AC3E}">
        <p14:creationId xmlns:p14="http://schemas.microsoft.com/office/powerpoint/2010/main" val="9113108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幻燈片編號"/>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pPr marL="0" marR="0" lvl="0" indent="0" algn="r" defTabSz="457200" rtl="0" eaLnBrk="1" fontAlgn="auto" latinLnBrk="0" hangingPunct="0">
              <a:lnSpc>
                <a:spcPct val="100000"/>
              </a:lnSpc>
              <a:spcBef>
                <a:spcPts val="1200"/>
              </a:spcBef>
              <a:spcAft>
                <a:spcPts val="0"/>
              </a:spcAft>
              <a:buClrTx/>
              <a:buSzTx/>
              <a:buFontTx/>
              <a:buNone/>
              <a:tabLst/>
              <a:defRPr/>
            </a:pPr>
            <a:fld id="{86CB4B4D-7CA3-9044-876B-883B54F8677D}" type="slidenum">
              <a:rPr kumimoji="0" sz="2000" b="0" i="0" u="none" strike="noStrike" kern="0" cap="none" spc="0" normalizeH="0" baseline="0" noProof="0">
                <a:ln>
                  <a:noFill/>
                </a:ln>
                <a:solidFill>
                  <a:srgbClr val="5A5F5E"/>
                </a:solidFill>
                <a:effectLst/>
                <a:uLnTx/>
                <a:uFillTx/>
                <a:latin typeface="Helvetica Neue Thin"/>
                <a:sym typeface="Helvetica Neue Thin"/>
              </a:rPr>
              <a:pPr marL="0" marR="0" lvl="0" indent="0" algn="r" defTabSz="457200" rtl="0" eaLnBrk="1" fontAlgn="auto" latinLnBrk="0" hangingPunct="0">
                <a:lnSpc>
                  <a:spcPct val="100000"/>
                </a:lnSpc>
                <a:spcBef>
                  <a:spcPts val="1200"/>
                </a:spcBef>
                <a:spcAft>
                  <a:spcPts val="0"/>
                </a:spcAft>
                <a:buClrTx/>
                <a:buSzTx/>
                <a:buFontTx/>
                <a:buNone/>
                <a:tabLst/>
                <a:defRPr/>
              </a:pPr>
              <a:t>4</a:t>
            </a:fld>
            <a:endParaRPr kumimoji="0" sz="2000" b="0" i="0" u="none" strike="noStrike" kern="0" cap="none" spc="0" normalizeH="0" baseline="0" noProof="0">
              <a:ln>
                <a:noFill/>
              </a:ln>
              <a:solidFill>
                <a:srgbClr val="5A5F5E"/>
              </a:solidFill>
              <a:effectLst/>
              <a:uLnTx/>
              <a:uFillTx/>
              <a:latin typeface="Helvetica Neue Thin"/>
              <a:sym typeface="Helvetica Neue Thin"/>
            </a:endParaRPr>
          </a:p>
        </p:txBody>
      </p:sp>
      <p:sp>
        <p:nvSpPr>
          <p:cNvPr id="82" name="Section Title"/>
          <p:cNvSpPr txBox="1">
            <a:spLocks noGrp="1"/>
          </p:cNvSpPr>
          <p:nvPr>
            <p:ph type="body" idx="21"/>
          </p:nvPr>
        </p:nvSpPr>
        <p:spPr>
          <a:prstGeom prst="rect">
            <a:avLst/>
          </a:prstGeom>
        </p:spPr>
        <p:txBody>
          <a:bodyPr/>
          <a:lstStyle/>
          <a:p>
            <a:r>
              <a:t>Section Title</a:t>
            </a:r>
          </a:p>
        </p:txBody>
      </p:sp>
      <p:sp>
        <p:nvSpPr>
          <p:cNvPr id="83" name="Slide Title"/>
          <p:cNvSpPr txBox="1">
            <a:spLocks noGrp="1"/>
          </p:cNvSpPr>
          <p:nvPr>
            <p:ph type="body" idx="22"/>
          </p:nvPr>
        </p:nvSpPr>
        <p:spPr>
          <a:prstGeom prst="rect">
            <a:avLst/>
          </a:prstGeom>
        </p:spPr>
        <p:txBody>
          <a:bodyPr>
            <a:normAutofit lnSpcReduction="10000"/>
          </a:bodyPr>
          <a:lstStyle/>
          <a:p>
            <a:r>
              <a:rPr lang="en-US" altLang="zh-TW" dirty="0"/>
              <a:t>Flowchart</a:t>
            </a:r>
            <a:endParaRPr dirty="0"/>
          </a:p>
        </p:txBody>
      </p:sp>
      <p:sp>
        <p:nvSpPr>
          <p:cNvPr id="85" name="Title"/>
          <p:cNvSpPr txBox="1">
            <a:spLocks noGrp="1"/>
          </p:cNvSpPr>
          <p:nvPr>
            <p:ph type="body" idx="24"/>
          </p:nvPr>
        </p:nvSpPr>
        <p:spPr>
          <a:prstGeom prst="rect">
            <a:avLst/>
          </a:prstGeom>
        </p:spPr>
        <p:txBody>
          <a:bodyPr/>
          <a:lstStyle/>
          <a:p>
            <a:r>
              <a:t>Title</a:t>
            </a:r>
          </a:p>
        </p:txBody>
      </p:sp>
      <p:grpSp>
        <p:nvGrpSpPr>
          <p:cNvPr id="8" name="群組 7">
            <a:extLst>
              <a:ext uri="{FF2B5EF4-FFF2-40B4-BE49-F238E27FC236}">
                <a16:creationId xmlns:a16="http://schemas.microsoft.com/office/drawing/2014/main" id="{BD570610-0307-4B28-8056-7737A7A94F90}"/>
              </a:ext>
            </a:extLst>
          </p:cNvPr>
          <p:cNvGrpSpPr/>
          <p:nvPr/>
        </p:nvGrpSpPr>
        <p:grpSpPr>
          <a:xfrm>
            <a:off x="26684" y="1935222"/>
            <a:ext cx="12978116" cy="6388611"/>
            <a:chOff x="26684" y="1920707"/>
            <a:chExt cx="12978116" cy="6388611"/>
          </a:xfrm>
        </p:grpSpPr>
        <p:pic>
          <p:nvPicPr>
            <p:cNvPr id="5" name="圖片 4">
              <a:extLst>
                <a:ext uri="{FF2B5EF4-FFF2-40B4-BE49-F238E27FC236}">
                  <a16:creationId xmlns:a16="http://schemas.microsoft.com/office/drawing/2014/main" id="{25F1EEA1-E97E-4590-ACDA-2BB588D26815}"/>
                </a:ext>
              </a:extLst>
            </p:cNvPr>
            <p:cNvPicPr>
              <a:picLocks noChangeAspect="1"/>
            </p:cNvPicPr>
            <p:nvPr/>
          </p:nvPicPr>
          <p:blipFill rotWithShape="1">
            <a:blip r:embed="rId2">
              <a:extLst>
                <a:ext uri="{28A0092B-C50C-407E-A947-70E740481C1C}">
                  <a14:useLocalDpi xmlns:a14="http://schemas.microsoft.com/office/drawing/2010/main" val="0"/>
                </a:ext>
              </a:extLst>
            </a:blip>
            <a:srcRect b="51464"/>
            <a:stretch/>
          </p:blipFill>
          <p:spPr>
            <a:xfrm>
              <a:off x="26684" y="1920707"/>
              <a:ext cx="12978116" cy="6388611"/>
            </a:xfrm>
            <a:prstGeom prst="rect">
              <a:avLst/>
            </a:prstGeom>
          </p:spPr>
        </p:pic>
        <p:pic>
          <p:nvPicPr>
            <p:cNvPr id="7" name="圖片 6">
              <a:extLst>
                <a:ext uri="{FF2B5EF4-FFF2-40B4-BE49-F238E27FC236}">
                  <a16:creationId xmlns:a16="http://schemas.microsoft.com/office/drawing/2014/main" id="{1AED3C5A-3478-44F5-A135-5A015186A434}"/>
                </a:ext>
              </a:extLst>
            </p:cNvPr>
            <p:cNvPicPr>
              <a:picLocks noChangeAspect="1"/>
            </p:cNvPicPr>
            <p:nvPr/>
          </p:nvPicPr>
          <p:blipFill rotWithShape="1">
            <a:blip r:embed="rId2">
              <a:extLst>
                <a:ext uri="{28A0092B-C50C-407E-A947-70E740481C1C}">
                  <a14:useLocalDpi xmlns:a14="http://schemas.microsoft.com/office/drawing/2010/main" val="0"/>
                </a:ext>
              </a:extLst>
            </a:blip>
            <a:srcRect l="71849" t="15602" b="53422"/>
            <a:stretch/>
          </p:blipFill>
          <p:spPr>
            <a:xfrm>
              <a:off x="10043883" y="1920707"/>
              <a:ext cx="2946399" cy="3021296"/>
            </a:xfrm>
            <a:prstGeom prst="rect">
              <a:avLst/>
            </a:prstGeom>
          </p:spPr>
        </p:pic>
      </p:grpSp>
    </p:spTree>
    <p:extLst>
      <p:ext uri="{BB962C8B-B14F-4D97-AF65-F5344CB8AC3E}">
        <p14:creationId xmlns:p14="http://schemas.microsoft.com/office/powerpoint/2010/main" val="290673558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幻燈片編號"/>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pPr marL="0" marR="0" lvl="0" indent="0" algn="r" defTabSz="457200" rtl="0" eaLnBrk="1" fontAlgn="auto" latinLnBrk="0" hangingPunct="0">
              <a:lnSpc>
                <a:spcPct val="100000"/>
              </a:lnSpc>
              <a:spcBef>
                <a:spcPts val="1200"/>
              </a:spcBef>
              <a:spcAft>
                <a:spcPts val="0"/>
              </a:spcAft>
              <a:buClrTx/>
              <a:buSzTx/>
              <a:buFontTx/>
              <a:buNone/>
              <a:tabLst/>
              <a:defRPr/>
            </a:pPr>
            <a:fld id="{86CB4B4D-7CA3-9044-876B-883B54F8677D}" type="slidenum">
              <a:rPr kumimoji="0" sz="2000" b="0" i="0" u="none" strike="noStrike" kern="0" cap="none" spc="0" normalizeH="0" baseline="0" noProof="0">
                <a:ln>
                  <a:noFill/>
                </a:ln>
                <a:solidFill>
                  <a:srgbClr val="5A5F5E"/>
                </a:solidFill>
                <a:effectLst/>
                <a:uLnTx/>
                <a:uFillTx/>
                <a:latin typeface="Helvetica Neue Thin"/>
                <a:sym typeface="Helvetica Neue Thin"/>
              </a:rPr>
              <a:pPr marL="0" marR="0" lvl="0" indent="0" algn="r" defTabSz="457200" rtl="0" eaLnBrk="1" fontAlgn="auto" latinLnBrk="0" hangingPunct="0">
                <a:lnSpc>
                  <a:spcPct val="100000"/>
                </a:lnSpc>
                <a:spcBef>
                  <a:spcPts val="1200"/>
                </a:spcBef>
                <a:spcAft>
                  <a:spcPts val="0"/>
                </a:spcAft>
                <a:buClrTx/>
                <a:buSzTx/>
                <a:buFontTx/>
                <a:buNone/>
                <a:tabLst/>
                <a:defRPr/>
              </a:pPr>
              <a:t>5</a:t>
            </a:fld>
            <a:endParaRPr kumimoji="0" sz="2000" b="0" i="0" u="none" strike="noStrike" kern="0" cap="none" spc="0" normalizeH="0" baseline="0" noProof="0">
              <a:ln>
                <a:noFill/>
              </a:ln>
              <a:solidFill>
                <a:srgbClr val="5A5F5E"/>
              </a:solidFill>
              <a:effectLst/>
              <a:uLnTx/>
              <a:uFillTx/>
              <a:latin typeface="Helvetica Neue Thin"/>
              <a:sym typeface="Helvetica Neue Thin"/>
            </a:endParaRPr>
          </a:p>
        </p:txBody>
      </p:sp>
      <p:sp>
        <p:nvSpPr>
          <p:cNvPr id="82" name="Section Title"/>
          <p:cNvSpPr txBox="1">
            <a:spLocks noGrp="1"/>
          </p:cNvSpPr>
          <p:nvPr>
            <p:ph type="body" idx="21"/>
          </p:nvPr>
        </p:nvSpPr>
        <p:spPr>
          <a:prstGeom prst="rect">
            <a:avLst/>
          </a:prstGeom>
        </p:spPr>
        <p:txBody>
          <a:bodyPr/>
          <a:lstStyle/>
          <a:p>
            <a:r>
              <a:t>Section Title</a:t>
            </a:r>
          </a:p>
        </p:txBody>
      </p:sp>
      <p:sp>
        <p:nvSpPr>
          <p:cNvPr id="83" name="Slide Title"/>
          <p:cNvSpPr txBox="1">
            <a:spLocks noGrp="1"/>
          </p:cNvSpPr>
          <p:nvPr>
            <p:ph type="body" idx="22"/>
          </p:nvPr>
        </p:nvSpPr>
        <p:spPr>
          <a:prstGeom prst="rect">
            <a:avLst/>
          </a:prstGeom>
        </p:spPr>
        <p:txBody>
          <a:bodyPr>
            <a:normAutofit lnSpcReduction="10000"/>
          </a:bodyPr>
          <a:lstStyle/>
          <a:p>
            <a:r>
              <a:rPr lang="en-US" altLang="zh-TW" dirty="0"/>
              <a:t>Flowchart</a:t>
            </a:r>
            <a:endParaRPr dirty="0"/>
          </a:p>
        </p:txBody>
      </p:sp>
      <p:sp>
        <p:nvSpPr>
          <p:cNvPr id="85" name="Title"/>
          <p:cNvSpPr txBox="1">
            <a:spLocks noGrp="1"/>
          </p:cNvSpPr>
          <p:nvPr>
            <p:ph type="body" idx="24"/>
          </p:nvPr>
        </p:nvSpPr>
        <p:spPr>
          <a:prstGeom prst="rect">
            <a:avLst/>
          </a:prstGeom>
        </p:spPr>
        <p:txBody>
          <a:bodyPr/>
          <a:lstStyle/>
          <a:p>
            <a:r>
              <a:t>Title</a:t>
            </a:r>
          </a:p>
        </p:txBody>
      </p:sp>
      <p:pic>
        <p:nvPicPr>
          <p:cNvPr id="5" name="圖片 4">
            <a:extLst>
              <a:ext uri="{FF2B5EF4-FFF2-40B4-BE49-F238E27FC236}">
                <a16:creationId xmlns:a16="http://schemas.microsoft.com/office/drawing/2014/main" id="{25F1EEA1-E97E-4590-ACDA-2BB588D26815}"/>
              </a:ext>
            </a:extLst>
          </p:cNvPr>
          <p:cNvPicPr>
            <a:picLocks noChangeAspect="1"/>
          </p:cNvPicPr>
          <p:nvPr/>
        </p:nvPicPr>
        <p:blipFill rotWithShape="1">
          <a:blip r:embed="rId2">
            <a:extLst>
              <a:ext uri="{28A0092B-C50C-407E-A947-70E740481C1C}">
                <a14:useLocalDpi xmlns:a14="http://schemas.microsoft.com/office/drawing/2010/main" val="0"/>
              </a:ext>
            </a:extLst>
          </a:blip>
          <a:srcRect t="44612" b="-1"/>
          <a:stretch/>
        </p:blipFill>
        <p:spPr>
          <a:xfrm>
            <a:off x="26684" y="1521675"/>
            <a:ext cx="12978116" cy="7290565"/>
          </a:xfrm>
          <a:prstGeom prst="rect">
            <a:avLst/>
          </a:prstGeom>
        </p:spPr>
      </p:pic>
    </p:spTree>
    <p:extLst>
      <p:ext uri="{BB962C8B-B14F-4D97-AF65-F5344CB8AC3E}">
        <p14:creationId xmlns:p14="http://schemas.microsoft.com/office/powerpoint/2010/main" val="76860112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幻燈片編號"/>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fld id="{86CB4B4D-7CA3-9044-876B-883B54F8677D}" type="slidenum">
              <a:t>6</a:t>
            </a:fld>
            <a:endParaRPr/>
          </a:p>
        </p:txBody>
      </p:sp>
      <p:sp>
        <p:nvSpPr>
          <p:cNvPr id="71" name="Motivation"/>
          <p:cNvSpPr txBox="1">
            <a:spLocks noGrp="1"/>
          </p:cNvSpPr>
          <p:nvPr>
            <p:ph type="body" idx="21"/>
          </p:nvPr>
        </p:nvSpPr>
        <p:spPr>
          <a:xfrm>
            <a:off x="755809" y="213147"/>
            <a:ext cx="9502858" cy="410369"/>
          </a:xfrm>
          <a:prstGeom prst="rect">
            <a:avLst/>
          </a:prstGeom>
        </p:spPr>
        <p:txBody>
          <a:bodyPr/>
          <a:lstStyle/>
          <a:p>
            <a:r>
              <a:rPr lang="en-US" dirty="0"/>
              <a:t>EDA</a:t>
            </a:r>
            <a:endParaRPr dirty="0"/>
          </a:p>
        </p:txBody>
      </p:sp>
      <p:sp>
        <p:nvSpPr>
          <p:cNvPr id="72" name="Motivation"/>
          <p:cNvSpPr txBox="1">
            <a:spLocks noGrp="1"/>
          </p:cNvSpPr>
          <p:nvPr>
            <p:ph type="body" idx="22"/>
          </p:nvPr>
        </p:nvSpPr>
        <p:spPr>
          <a:xfrm>
            <a:off x="762000" y="762000"/>
            <a:ext cx="11467783" cy="660400"/>
          </a:xfrm>
          <a:prstGeom prst="rect">
            <a:avLst/>
          </a:prstGeom>
        </p:spPr>
        <p:txBody>
          <a:bodyPr>
            <a:normAutofit fontScale="92500" lnSpcReduction="10000"/>
          </a:bodyPr>
          <a:lstStyle/>
          <a:p>
            <a:r>
              <a:rPr lang="en-US" altLang="zh-TW" sz="4000" dirty="0"/>
              <a:t>EDA-data</a:t>
            </a:r>
            <a:endParaRPr sz="4000" dirty="0"/>
          </a:p>
        </p:txBody>
      </p:sp>
      <p:sp>
        <p:nvSpPr>
          <p:cNvPr id="73" name="Motivate your presentation on 3-10 slides…"/>
          <p:cNvSpPr txBox="1">
            <a:spLocks noGrp="1"/>
          </p:cNvSpPr>
          <p:nvPr>
            <p:ph type="body" idx="23"/>
          </p:nvPr>
        </p:nvSpPr>
        <p:spPr>
          <a:xfrm>
            <a:off x="761999" y="1581811"/>
            <a:ext cx="11467783" cy="3513462"/>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444500" indent="-444500">
              <a:lnSpc>
                <a:spcPts val="4500"/>
              </a:lnSpc>
              <a:buClr>
                <a:srgbClr val="00599E"/>
              </a:buClr>
              <a:buSzPct val="100000"/>
              <a:buChar char="⊡"/>
              <a:defRPr sz="3000">
                <a:solidFill>
                  <a:srgbClr val="5A5F5E"/>
                </a:solidFill>
              </a:defRPr>
            </a:pPr>
            <a:r>
              <a:rPr lang="en-US" sz="3200" dirty="0"/>
              <a:t>Dataset</a:t>
            </a:r>
          </a:p>
          <a:p>
            <a:pPr>
              <a:lnSpc>
                <a:spcPts val="4500"/>
              </a:lnSpc>
              <a:buClr>
                <a:srgbClr val="00599E"/>
              </a:buClr>
              <a:buSzPct val="100000"/>
              <a:defRPr sz="3000">
                <a:solidFill>
                  <a:srgbClr val="5A5F5E"/>
                </a:solidFill>
              </a:defRPr>
            </a:pPr>
            <a:r>
              <a:rPr lang="en-US" sz="3200" dirty="0"/>
              <a:t>    Contains demographic and credit behavior data from credit </a:t>
            </a:r>
          </a:p>
          <a:p>
            <a:pPr>
              <a:lnSpc>
                <a:spcPts val="4500"/>
              </a:lnSpc>
              <a:buClr>
                <a:srgbClr val="00599E"/>
              </a:buClr>
              <a:buSzPct val="100000"/>
              <a:defRPr sz="3000">
                <a:solidFill>
                  <a:srgbClr val="5A5F5E"/>
                </a:solidFill>
              </a:defRPr>
            </a:pPr>
            <a:r>
              <a:rPr lang="en-US" sz="3200" dirty="0"/>
              <a:t>    card applicants, divided into : </a:t>
            </a:r>
            <a:r>
              <a:rPr lang="en-US" sz="3200" b="1" dirty="0"/>
              <a:t>application_record.csv</a:t>
            </a:r>
            <a:r>
              <a:rPr lang="en-US" sz="3200" dirty="0"/>
              <a:t>, </a:t>
            </a:r>
          </a:p>
          <a:p>
            <a:pPr>
              <a:lnSpc>
                <a:spcPts val="4500"/>
              </a:lnSpc>
              <a:buClr>
                <a:srgbClr val="00599E"/>
              </a:buClr>
              <a:buSzPct val="100000"/>
              <a:defRPr sz="3000">
                <a:solidFill>
                  <a:srgbClr val="5A5F5E"/>
                </a:solidFill>
              </a:defRPr>
            </a:pPr>
            <a:r>
              <a:rPr lang="en-US" sz="3200" b="1" dirty="0"/>
              <a:t>    credit_record.csv</a:t>
            </a:r>
          </a:p>
          <a:p>
            <a:pPr marL="444500" indent="-444500">
              <a:lnSpc>
                <a:spcPts val="4500"/>
              </a:lnSpc>
              <a:buClr>
                <a:srgbClr val="00599E"/>
              </a:buClr>
              <a:buSzPct val="100000"/>
              <a:buChar char="⊡"/>
              <a:defRPr sz="3000">
                <a:solidFill>
                  <a:srgbClr val="5A5F5E"/>
                </a:solidFill>
              </a:defRPr>
            </a:pPr>
            <a:r>
              <a:rPr lang="en-US" altLang="zh-TW" sz="3200" dirty="0"/>
              <a:t>Source</a:t>
            </a:r>
          </a:p>
          <a:p>
            <a:pPr>
              <a:lnSpc>
                <a:spcPts val="4500"/>
              </a:lnSpc>
              <a:buClr>
                <a:srgbClr val="00599E"/>
              </a:buClr>
              <a:buSzPct val="100000"/>
              <a:defRPr sz="3000">
                <a:solidFill>
                  <a:srgbClr val="5A5F5E"/>
                </a:solidFill>
              </a:defRPr>
            </a:pPr>
            <a:r>
              <a:rPr lang="en-US" altLang="zh-TW" sz="3200" dirty="0"/>
              <a:t>    Kaggle - </a:t>
            </a:r>
            <a:r>
              <a:rPr lang="en-US" altLang="zh-TW" sz="3200" dirty="0">
                <a:hlinkClick r:id="rId2"/>
              </a:rPr>
              <a:t>Credit Card Approval Prediction Dataset</a:t>
            </a:r>
            <a:endParaRPr lang="en-US" sz="3200" b="1" dirty="0"/>
          </a:p>
        </p:txBody>
      </p:sp>
      <p:sp>
        <p:nvSpPr>
          <p:cNvPr id="74" name="IDA Template"/>
          <p:cNvSpPr txBox="1">
            <a:spLocks noGrp="1"/>
          </p:cNvSpPr>
          <p:nvPr>
            <p:ph type="body" idx="24"/>
          </p:nvPr>
        </p:nvSpPr>
        <p:spPr>
          <a:prstGeom prst="rect">
            <a:avLst/>
          </a:prstGeom>
        </p:spPr>
        <p:txBody>
          <a:bodyPr/>
          <a:lstStyle/>
          <a:p>
            <a:r>
              <a:t>IDA Template</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幻燈片編號"/>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fld id="{86CB4B4D-7CA3-9044-876B-883B54F8677D}" type="slidenum">
              <a:t>7</a:t>
            </a:fld>
            <a:endParaRPr/>
          </a:p>
        </p:txBody>
      </p:sp>
      <p:sp>
        <p:nvSpPr>
          <p:cNvPr id="71" name="Motivation"/>
          <p:cNvSpPr txBox="1">
            <a:spLocks noGrp="1"/>
          </p:cNvSpPr>
          <p:nvPr>
            <p:ph type="body" idx="21"/>
          </p:nvPr>
        </p:nvSpPr>
        <p:spPr>
          <a:xfrm>
            <a:off x="755809" y="213147"/>
            <a:ext cx="9502858" cy="410369"/>
          </a:xfrm>
          <a:prstGeom prst="rect">
            <a:avLst/>
          </a:prstGeom>
        </p:spPr>
        <p:txBody>
          <a:bodyPr/>
          <a:lstStyle/>
          <a:p>
            <a:r>
              <a:rPr lang="en-US" dirty="0"/>
              <a:t>EDA</a:t>
            </a:r>
            <a:endParaRPr dirty="0"/>
          </a:p>
        </p:txBody>
      </p:sp>
      <p:sp>
        <p:nvSpPr>
          <p:cNvPr id="72" name="Motivation"/>
          <p:cNvSpPr txBox="1">
            <a:spLocks noGrp="1"/>
          </p:cNvSpPr>
          <p:nvPr>
            <p:ph type="body" idx="22"/>
          </p:nvPr>
        </p:nvSpPr>
        <p:spPr>
          <a:prstGeom prst="rect">
            <a:avLst/>
          </a:prstGeom>
        </p:spPr>
        <p:txBody>
          <a:bodyPr>
            <a:normAutofit fontScale="92500" lnSpcReduction="10000"/>
          </a:bodyPr>
          <a:lstStyle/>
          <a:p>
            <a:r>
              <a:rPr lang="en-US" altLang="zh-TW" sz="4000" dirty="0"/>
              <a:t>EDA-data</a:t>
            </a:r>
            <a:endParaRPr dirty="0"/>
          </a:p>
        </p:txBody>
      </p:sp>
      <p:sp>
        <p:nvSpPr>
          <p:cNvPr id="73" name="Motivate your presentation on 3-10 slides…"/>
          <p:cNvSpPr txBox="1">
            <a:spLocks noGrp="1"/>
          </p:cNvSpPr>
          <p:nvPr>
            <p:ph type="body" idx="23"/>
          </p:nvPr>
        </p:nvSpPr>
        <p:spPr>
          <a:xfrm>
            <a:off x="761999" y="1581811"/>
            <a:ext cx="11467783" cy="23534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444500" indent="-444500">
              <a:lnSpc>
                <a:spcPts val="4500"/>
              </a:lnSpc>
              <a:buClr>
                <a:srgbClr val="00599E"/>
              </a:buClr>
              <a:buSzPct val="100000"/>
              <a:buChar char="⊡"/>
              <a:defRPr sz="3000">
                <a:solidFill>
                  <a:srgbClr val="5A5F5E"/>
                </a:solidFill>
              </a:defRPr>
            </a:pPr>
            <a:r>
              <a:rPr lang="en-US" sz="3200" dirty="0"/>
              <a:t>Sample Size (n): 36457</a:t>
            </a:r>
          </a:p>
          <a:p>
            <a:pPr marL="444500" indent="-444500">
              <a:lnSpc>
                <a:spcPts val="4500"/>
              </a:lnSpc>
              <a:buClr>
                <a:srgbClr val="00599E"/>
              </a:buClr>
              <a:buSzPct val="100000"/>
              <a:buChar char="⊡"/>
              <a:defRPr sz="3000">
                <a:solidFill>
                  <a:srgbClr val="5A5F5E"/>
                </a:solidFill>
              </a:defRPr>
            </a:pPr>
            <a:r>
              <a:rPr lang="en-US" sz="3200" dirty="0"/>
              <a:t>Number of </a:t>
            </a:r>
            <a:r>
              <a:rPr lang="en-US" altLang="zh-TW" sz="3200" dirty="0"/>
              <a:t>Features</a:t>
            </a:r>
            <a:r>
              <a:rPr lang="en-US" sz="3200" dirty="0"/>
              <a:t> (p): 41 </a:t>
            </a:r>
            <a:r>
              <a:rPr lang="en-US" altLang="zh-TW" sz="3200" dirty="0"/>
              <a:t>features</a:t>
            </a:r>
            <a:endParaRPr lang="en-US" sz="3200" dirty="0"/>
          </a:p>
          <a:p>
            <a:pPr marL="444500" indent="-444500">
              <a:lnSpc>
                <a:spcPts val="4500"/>
              </a:lnSpc>
              <a:buClr>
                <a:srgbClr val="00599E"/>
              </a:buClr>
              <a:buSzPct val="100000"/>
              <a:buChar char="⊡"/>
              <a:defRPr sz="3000">
                <a:solidFill>
                  <a:srgbClr val="5A5F5E"/>
                </a:solidFill>
              </a:defRPr>
            </a:pPr>
            <a:r>
              <a:rPr lang="en-US" sz="3200" dirty="0"/>
              <a:t>Data Categories</a:t>
            </a:r>
          </a:p>
          <a:p>
            <a:pPr>
              <a:lnSpc>
                <a:spcPts val="4500"/>
              </a:lnSpc>
              <a:buClr>
                <a:srgbClr val="00599E"/>
              </a:buClr>
              <a:buSzPct val="100000"/>
              <a:defRPr sz="3000">
                <a:solidFill>
                  <a:srgbClr val="5A5F5E"/>
                </a:solidFill>
              </a:defRPr>
            </a:pPr>
            <a:r>
              <a:rPr lang="en-US" sz="3200" dirty="0"/>
              <a:t>    Demographics, Financial status, Past credit behaviors</a:t>
            </a:r>
          </a:p>
        </p:txBody>
      </p:sp>
      <p:sp>
        <p:nvSpPr>
          <p:cNvPr id="74" name="IDA Template"/>
          <p:cNvSpPr txBox="1">
            <a:spLocks noGrp="1"/>
          </p:cNvSpPr>
          <p:nvPr>
            <p:ph type="body" idx="24"/>
          </p:nvPr>
        </p:nvSpPr>
        <p:spPr>
          <a:prstGeom prst="rect">
            <a:avLst/>
          </a:prstGeom>
        </p:spPr>
        <p:txBody>
          <a:bodyPr/>
          <a:lstStyle/>
          <a:p>
            <a:r>
              <a:t>IDA Template</a:t>
            </a:r>
          </a:p>
        </p:txBody>
      </p:sp>
    </p:spTree>
    <p:extLst>
      <p:ext uri="{BB962C8B-B14F-4D97-AF65-F5344CB8AC3E}">
        <p14:creationId xmlns:p14="http://schemas.microsoft.com/office/powerpoint/2010/main" val="349648557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幻燈片編號"/>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fld id="{86CB4B4D-7CA3-9044-876B-883B54F8677D}" type="slidenum">
              <a:t>8</a:t>
            </a:fld>
            <a:endParaRPr/>
          </a:p>
        </p:txBody>
      </p:sp>
      <p:sp>
        <p:nvSpPr>
          <p:cNvPr id="71" name="Motivation"/>
          <p:cNvSpPr txBox="1">
            <a:spLocks noGrp="1"/>
          </p:cNvSpPr>
          <p:nvPr>
            <p:ph type="body" idx="21"/>
          </p:nvPr>
        </p:nvSpPr>
        <p:spPr>
          <a:xfrm>
            <a:off x="755809" y="213147"/>
            <a:ext cx="9502858" cy="410369"/>
          </a:xfrm>
          <a:prstGeom prst="rect">
            <a:avLst/>
          </a:prstGeom>
        </p:spPr>
        <p:txBody>
          <a:bodyPr/>
          <a:lstStyle/>
          <a:p>
            <a:r>
              <a:rPr lang="en-US" dirty="0"/>
              <a:t>EDA</a:t>
            </a:r>
            <a:endParaRPr dirty="0"/>
          </a:p>
        </p:txBody>
      </p:sp>
      <p:sp>
        <p:nvSpPr>
          <p:cNvPr id="72" name="Motivation"/>
          <p:cNvSpPr txBox="1">
            <a:spLocks noGrp="1"/>
          </p:cNvSpPr>
          <p:nvPr>
            <p:ph type="body" idx="22"/>
          </p:nvPr>
        </p:nvSpPr>
        <p:spPr>
          <a:prstGeom prst="rect">
            <a:avLst/>
          </a:prstGeom>
        </p:spPr>
        <p:txBody>
          <a:bodyPr>
            <a:normAutofit fontScale="92500" lnSpcReduction="10000"/>
          </a:bodyPr>
          <a:lstStyle/>
          <a:p>
            <a:r>
              <a:rPr lang="en-US" altLang="zh-TW" sz="4000" dirty="0"/>
              <a:t>EDA-data</a:t>
            </a:r>
            <a:endParaRPr sz="4000" dirty="0"/>
          </a:p>
        </p:txBody>
      </p:sp>
      <p:sp>
        <p:nvSpPr>
          <p:cNvPr id="74" name="IDA Template"/>
          <p:cNvSpPr txBox="1">
            <a:spLocks noGrp="1"/>
          </p:cNvSpPr>
          <p:nvPr>
            <p:ph type="body" idx="24"/>
          </p:nvPr>
        </p:nvSpPr>
        <p:spPr>
          <a:prstGeom prst="rect">
            <a:avLst/>
          </a:prstGeom>
        </p:spPr>
        <p:txBody>
          <a:bodyPr/>
          <a:lstStyle/>
          <a:p>
            <a:r>
              <a:t>IDA Template</a:t>
            </a:r>
          </a:p>
        </p:txBody>
      </p:sp>
      <p:pic>
        <p:nvPicPr>
          <p:cNvPr id="5" name="圖片 4">
            <a:extLst>
              <a:ext uri="{FF2B5EF4-FFF2-40B4-BE49-F238E27FC236}">
                <a16:creationId xmlns:a16="http://schemas.microsoft.com/office/drawing/2014/main" id="{77C0B705-3F72-42A0-A532-74447B7868E9}"/>
              </a:ext>
            </a:extLst>
          </p:cNvPr>
          <p:cNvPicPr>
            <a:picLocks noChangeAspect="1"/>
          </p:cNvPicPr>
          <p:nvPr/>
        </p:nvPicPr>
        <p:blipFill rotWithShape="1">
          <a:blip r:embed="rId2"/>
          <a:srcRect l="56250" t="30953" r="10714" b="10314"/>
          <a:stretch/>
        </p:blipFill>
        <p:spPr>
          <a:xfrm>
            <a:off x="3280230" y="687090"/>
            <a:ext cx="8461649" cy="8462143"/>
          </a:xfrm>
          <a:prstGeom prst="rect">
            <a:avLst/>
          </a:prstGeom>
        </p:spPr>
      </p:pic>
    </p:spTree>
    <p:extLst>
      <p:ext uri="{BB962C8B-B14F-4D97-AF65-F5344CB8AC3E}">
        <p14:creationId xmlns:p14="http://schemas.microsoft.com/office/powerpoint/2010/main" val="346094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幻燈片編號"/>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fld id="{86CB4B4D-7CA3-9044-876B-883B54F8677D}" type="slidenum">
              <a:t>9</a:t>
            </a:fld>
            <a:endParaRPr/>
          </a:p>
        </p:txBody>
      </p:sp>
      <p:sp>
        <p:nvSpPr>
          <p:cNvPr id="71" name="Motivation"/>
          <p:cNvSpPr txBox="1">
            <a:spLocks noGrp="1"/>
          </p:cNvSpPr>
          <p:nvPr>
            <p:ph type="body" idx="21"/>
          </p:nvPr>
        </p:nvSpPr>
        <p:spPr>
          <a:xfrm>
            <a:off x="755809" y="213147"/>
            <a:ext cx="9502858" cy="410369"/>
          </a:xfrm>
          <a:prstGeom prst="rect">
            <a:avLst/>
          </a:prstGeom>
        </p:spPr>
        <p:txBody>
          <a:bodyPr/>
          <a:lstStyle/>
          <a:p>
            <a:r>
              <a:rPr lang="en-US" dirty="0"/>
              <a:t>EDA</a:t>
            </a:r>
            <a:endParaRPr dirty="0"/>
          </a:p>
        </p:txBody>
      </p:sp>
      <p:sp>
        <p:nvSpPr>
          <p:cNvPr id="72" name="Motivation"/>
          <p:cNvSpPr txBox="1">
            <a:spLocks noGrp="1"/>
          </p:cNvSpPr>
          <p:nvPr>
            <p:ph type="body" idx="22"/>
          </p:nvPr>
        </p:nvSpPr>
        <p:spPr>
          <a:prstGeom prst="rect">
            <a:avLst/>
          </a:prstGeom>
        </p:spPr>
        <p:txBody>
          <a:bodyPr>
            <a:normAutofit fontScale="92500" lnSpcReduction="10000"/>
          </a:bodyPr>
          <a:lstStyle/>
          <a:p>
            <a:r>
              <a:rPr lang="en-US" altLang="zh-TW" sz="4000" dirty="0"/>
              <a:t>EDA</a:t>
            </a:r>
            <a:endParaRPr sz="4000" dirty="0"/>
          </a:p>
        </p:txBody>
      </p:sp>
      <p:sp>
        <p:nvSpPr>
          <p:cNvPr id="74" name="IDA Template"/>
          <p:cNvSpPr txBox="1">
            <a:spLocks noGrp="1"/>
          </p:cNvSpPr>
          <p:nvPr>
            <p:ph type="body" idx="24"/>
          </p:nvPr>
        </p:nvSpPr>
        <p:spPr>
          <a:prstGeom prst="rect">
            <a:avLst/>
          </a:prstGeom>
        </p:spPr>
        <p:txBody>
          <a:bodyPr/>
          <a:lstStyle/>
          <a:p>
            <a:r>
              <a:t>IDA Template</a:t>
            </a:r>
          </a:p>
        </p:txBody>
      </p:sp>
      <p:sp>
        <p:nvSpPr>
          <p:cNvPr id="7" name="Motivate your presentation on 3-10 slides…">
            <a:extLst>
              <a:ext uri="{FF2B5EF4-FFF2-40B4-BE49-F238E27FC236}">
                <a16:creationId xmlns:a16="http://schemas.microsoft.com/office/drawing/2014/main" id="{9A968231-F7B9-47F8-A2B0-1DA52A38A71E}"/>
              </a:ext>
            </a:extLst>
          </p:cNvPr>
          <p:cNvSpPr txBox="1">
            <a:spLocks noGrp="1"/>
          </p:cNvSpPr>
          <p:nvPr>
            <p:ph type="body" idx="23"/>
          </p:nvPr>
        </p:nvSpPr>
        <p:spPr>
          <a:xfrm>
            <a:off x="761999" y="1581811"/>
            <a:ext cx="11467783" cy="62805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444500" indent="-444500">
              <a:lnSpc>
                <a:spcPts val="4500"/>
              </a:lnSpc>
              <a:buClr>
                <a:srgbClr val="00599E"/>
              </a:buClr>
              <a:buSzPct val="100000"/>
              <a:buChar char="⊡"/>
              <a:defRPr sz="3000">
                <a:solidFill>
                  <a:srgbClr val="5A5F5E"/>
                </a:solidFill>
              </a:defRPr>
            </a:pPr>
            <a:r>
              <a:rPr lang="en-US" sz="3200" dirty="0"/>
              <a:t>Categorical variable </a:t>
            </a:r>
          </a:p>
        </p:txBody>
      </p:sp>
      <p:pic>
        <p:nvPicPr>
          <p:cNvPr id="9" name="圖片 8">
            <a:extLst>
              <a:ext uri="{FF2B5EF4-FFF2-40B4-BE49-F238E27FC236}">
                <a16:creationId xmlns:a16="http://schemas.microsoft.com/office/drawing/2014/main" id="{5165D77E-A238-4B8B-84EE-6916AD13447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27530"/>
          <a:stretch/>
        </p:blipFill>
        <p:spPr>
          <a:xfrm>
            <a:off x="1228040" y="2195482"/>
            <a:ext cx="10548720" cy="6880214"/>
          </a:xfrm>
          <a:prstGeom prst="rect">
            <a:avLst/>
          </a:prstGeom>
        </p:spPr>
      </p:pic>
    </p:spTree>
    <p:extLst>
      <p:ext uri="{BB962C8B-B14F-4D97-AF65-F5344CB8AC3E}">
        <p14:creationId xmlns:p14="http://schemas.microsoft.com/office/powerpoint/2010/main" val="310467710"/>
      </p:ext>
    </p:extLst>
  </p:cSld>
  <p:clrMapOvr>
    <a:masterClrMapping/>
  </p:clrMapOvr>
  <p:transition spd="med"/>
</p:sld>
</file>

<file path=ppt/theme/theme1.xml><?xml version="1.0" encoding="utf-8"?>
<a:theme xmlns:a="http://schemas.openxmlformats.org/drawingml/2006/main" name="Showroom">
  <a:themeElements>
    <a:clrScheme name="Showroom">
      <a:dk1>
        <a:srgbClr val="C4D3D3"/>
      </a:dk1>
      <a:lt1>
        <a:srgbClr val="D30F11"/>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Helvetica Neue"/>
        <a:ea typeface="Helvetica Neue"/>
        <a:cs typeface="Helvetica Neue"/>
      </a:majorFont>
      <a:minorFont>
        <a:latin typeface="Helvetica Neue"/>
        <a:ea typeface="Helvetica Neue"/>
        <a:cs typeface="Helvetica Neue"/>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t">
        <a:normAutofit/>
      </a:bodyPr>
      <a:lstStyle>
        <a:defPPr marL="0" marR="0" indent="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Showroom">
  <a:themeElements>
    <a:clrScheme name="Showroom">
      <a:dk1>
        <a:srgbClr val="C4D3D3"/>
      </a:dk1>
      <a:lt1>
        <a:srgbClr val="D30F11"/>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Helvetica Neue"/>
        <a:ea typeface="Helvetica Neue"/>
        <a:cs typeface="Helvetica Neue"/>
      </a:majorFont>
      <a:minorFont>
        <a:latin typeface="Helvetica Neue"/>
        <a:ea typeface="Helvetica Neue"/>
        <a:cs typeface="Helvetica Neue"/>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t">
        <a:normAutofit/>
      </a:bodyPr>
      <a:lstStyle>
        <a:defPPr marL="0" marR="0" indent="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Showroom">
  <a:themeElements>
    <a:clrScheme name="Showroom">
      <a:dk1>
        <a:srgbClr val="000000"/>
      </a:dk1>
      <a:lt1>
        <a:srgbClr val="FFFFFF"/>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Helvetica Neue"/>
        <a:ea typeface="Helvetica Neue"/>
        <a:cs typeface="Helvetica Neue"/>
      </a:majorFont>
      <a:minorFont>
        <a:latin typeface="Helvetica Neue"/>
        <a:ea typeface="Helvetica Neue"/>
        <a:cs typeface="Helvetica Neue"/>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t">
        <a:normAutofit/>
      </a:bodyPr>
      <a:lstStyle>
        <a:defPPr marL="0" marR="0" indent="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3022</TotalTime>
  <Words>410</Words>
  <Application>Microsoft Office PowerPoint</Application>
  <PresentationFormat>自訂</PresentationFormat>
  <Paragraphs>108</Paragraphs>
  <Slides>19</Slides>
  <Notes>1</Notes>
  <HiddenSlides>0</HiddenSlides>
  <MMClips>0</MMClips>
  <ScaleCrop>false</ScaleCrop>
  <HeadingPairs>
    <vt:vector size="6" baseType="variant">
      <vt:variant>
        <vt:lpstr>使用字型</vt:lpstr>
      </vt:variant>
      <vt:variant>
        <vt:i4>4</vt:i4>
      </vt:variant>
      <vt:variant>
        <vt:lpstr>佈景主題</vt:lpstr>
      </vt:variant>
      <vt:variant>
        <vt:i4>2</vt:i4>
      </vt:variant>
      <vt:variant>
        <vt:lpstr>投影片標題</vt:lpstr>
      </vt:variant>
      <vt:variant>
        <vt:i4>19</vt:i4>
      </vt:variant>
    </vt:vector>
  </HeadingPairs>
  <TitlesOfParts>
    <vt:vector size="25" baseType="lpstr">
      <vt:lpstr>Avenir Roman</vt:lpstr>
      <vt:lpstr>Helvetica Neue</vt:lpstr>
      <vt:lpstr>Helvetica Neue Light</vt:lpstr>
      <vt:lpstr>Helvetica Neue Thin</vt:lpstr>
      <vt:lpstr>Showroom</vt:lpstr>
      <vt:lpstr>1_Showroom</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USER</cp:lastModifiedBy>
  <cp:revision>44</cp:revision>
  <dcterms:modified xsi:type="dcterms:W3CDTF">2024-12-30T11:34:19Z</dcterms:modified>
</cp:coreProperties>
</file>