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9753600" cx="13004800"/>
  <p:notesSz cx="6858000" cy="9144000"/>
  <p:embeddedFontLst>
    <p:embeddedFont>
      <p:font typeface="Helvetica Neue"/>
      <p:regular r:id="rId48"/>
      <p:bold r:id="rId49"/>
      <p:italic r:id="rId50"/>
      <p:boldItalic r:id="rId51"/>
    </p:embeddedFont>
    <p:embeddedFont>
      <p:font typeface="Helvetica Neue Light"/>
      <p:regular r:id="rId52"/>
      <p:bold r:id="rId53"/>
      <p:italic r:id="rId54"/>
      <p:boldItalic r:id="rId55"/>
    </p:embeddedFont>
    <p:embeddedFont>
      <p:font typeface="Roboto Mon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0" roundtripDataSignature="AMtx7mjJ1OSAx1y2tNbK1X2lKWgO6Mvq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5AA956-3695-4275-9332-31192B383597}">
  <a:tblStyle styleId="{615AA956-3695-4275-9332-31192B383597}" styleName="Table_0">
    <a:wholeTbl>
      <a:tcTxStyle b="off" i="off">
        <a:font>
          <a:latin typeface="Helvetica Neue"/>
          <a:ea typeface="Helvetica Neue"/>
          <a:cs typeface="Helvetica Neue"/>
        </a:font>
        <a:schemeClr val="lt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regular.fntdata"/><Relationship Id="rId47" Type="http://schemas.openxmlformats.org/officeDocument/2006/relationships/slide" Target="slides/slide42.xml"/><Relationship Id="rId49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customschemas.google.com/relationships/presentationmetadata" Target="meta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boldItalic.fntdata"/><Relationship Id="rId50" Type="http://schemas.openxmlformats.org/officeDocument/2006/relationships/font" Target="fonts/HelveticaNeue-italic.fntdata"/><Relationship Id="rId53" Type="http://schemas.openxmlformats.org/officeDocument/2006/relationships/font" Target="fonts/HelveticaNeueLight-bold.fntdata"/><Relationship Id="rId52" Type="http://schemas.openxmlformats.org/officeDocument/2006/relationships/font" Target="fonts/HelveticaNeueLight-regular.fntdata"/><Relationship Id="rId11" Type="http://schemas.openxmlformats.org/officeDocument/2006/relationships/slide" Target="slides/slide6.xml"/><Relationship Id="rId55" Type="http://schemas.openxmlformats.org/officeDocument/2006/relationships/font" Target="fonts/HelveticaNeueLight-boldItalic.fntdata"/><Relationship Id="rId10" Type="http://schemas.openxmlformats.org/officeDocument/2006/relationships/slide" Target="slides/slide5.xml"/><Relationship Id="rId54" Type="http://schemas.openxmlformats.org/officeDocument/2006/relationships/font" Target="fonts/HelveticaNeueLight-italic.fntdata"/><Relationship Id="rId13" Type="http://schemas.openxmlformats.org/officeDocument/2006/relationships/slide" Target="slides/slide8.xml"/><Relationship Id="rId57" Type="http://schemas.openxmlformats.org/officeDocument/2006/relationships/font" Target="fonts/RobotoMono-bold.fntdata"/><Relationship Id="rId12" Type="http://schemas.openxmlformats.org/officeDocument/2006/relationships/slide" Target="slides/slide7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d01485948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1d01485948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d01485948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1d01485948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d01485948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1d01485948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d01485948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1d01485948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d01485948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1d01485948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d01485948_0_1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31d01485948_0_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d01485948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1d01485948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01485948_0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31d01485948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1d111cb4c3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31d111cb4c3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d01485948_0_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31d01485948_0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1d01485948_0_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31d01485948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1d01485948_0_2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31d01485948_0_2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1d111cb4c3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31d111cb4c3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1d111cb4c3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31d111cb4c3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1d111cb4c3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31d111cb4c3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1d01485948_0_2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31d01485948_0_2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1d0d0f2541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31d0d0f2541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1d111cb4c3_0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31d111cb4c3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copy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idx="1" type="body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500"/>
              <a:buFont typeface="Helvetica Neue Light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" showMasterSp="0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/>
          </a:p>
        </p:txBody>
      </p:sp>
      <p:cxnSp>
        <p:nvCxnSpPr>
          <p:cNvPr id="18" name="Google Shape;18;p27"/>
          <p:cNvCxnSpPr/>
          <p:nvPr/>
        </p:nvCxnSpPr>
        <p:spPr>
          <a:xfrm>
            <a:off x="761999" y="624879"/>
            <a:ext cx="11474292" cy="1"/>
          </a:xfrm>
          <a:prstGeom prst="straightConnector1">
            <a:avLst/>
          </a:prstGeom>
          <a:noFill/>
          <a:ln cap="flat" cmpd="sng" w="25400">
            <a:solidFill>
              <a:srgbClr val="5A5F5E">
                <a:alpha val="15686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755809" y="213147"/>
            <a:ext cx="9502858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3" type="body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23" name="Google Shape;23;p27"/>
          <p:cNvCxnSpPr/>
          <p:nvPr/>
        </p:nvCxnSpPr>
        <p:spPr>
          <a:xfrm>
            <a:off x="700892" y="9159279"/>
            <a:ext cx="10543492" cy="1"/>
          </a:xfrm>
          <a:prstGeom prst="straightConnector1">
            <a:avLst/>
          </a:prstGeom>
          <a:noFill/>
          <a:ln cap="flat" cmpd="sng" w="25400">
            <a:solidFill>
              <a:srgbClr val="5A5F5E">
                <a:alpha val="15686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norm_quant.jpg" id="24" name="Google Shape;24;p27"/>
          <p:cNvPicPr preferRelativeResize="0"/>
          <p:nvPr/>
        </p:nvPicPr>
        <p:blipFill rotWithShape="1">
          <a:blip r:embed="rId2">
            <a:alphaModFix/>
          </a:blip>
          <a:srcRect b="13992" l="7684" r="6266" t="12299"/>
          <a:stretch/>
        </p:blipFill>
        <p:spPr>
          <a:xfrm>
            <a:off x="11456784" y="8603504"/>
            <a:ext cx="1259216" cy="763127"/>
          </a:xfrm>
          <a:custGeom>
            <a:rect b="b" l="l" r="r" t="t"/>
            <a:pathLst>
              <a:path extrusionOk="0" h="21575" w="21588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ted-image.png" id="6" name="Google Shape;6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7950" y="217680"/>
            <a:ext cx="2370215" cy="22989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5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55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Google Shape;8;p25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3000"/>
              <a:buFont typeface="Helvetica Neue"/>
              <a:buNone/>
            </a:pPr>
            <a:r>
              <a:rPr b="0" i="0" lang="en" sz="3000" u="none" cap="none" strike="noStrike">
                <a:solidFill>
                  <a:srgbClr val="5A5F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Name</a:t>
            </a:r>
            <a:endParaRPr/>
          </a:p>
        </p:txBody>
      </p:sp>
      <p:sp>
        <p:nvSpPr>
          <p:cNvPr id="9" name="Google Shape;9;p25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3000"/>
              <a:buFont typeface="Helvetica Neue"/>
              <a:buNone/>
            </a:pPr>
            <a:r>
              <a:rPr b="0" i="0" lang="en" sz="3000" u="none" cap="none" strike="noStrike">
                <a:solidFill>
                  <a:srgbClr val="5A5F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affiliation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5694"/>
              </a:buClr>
              <a:buSzPts val="3000"/>
              <a:buFont typeface="Helvetica Neue"/>
              <a:buNone/>
            </a:pPr>
            <a:r>
              <a:rPr b="0" i="0" lang="en" sz="3000" u="none" cap="none" strike="noStrike">
                <a:solidFill>
                  <a:srgbClr val="0A56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Webpage</a:t>
            </a:r>
            <a:endParaRPr/>
          </a:p>
        </p:txBody>
      </p:sp>
      <p:sp>
        <p:nvSpPr>
          <p:cNvPr id="10" name="Google Shape;10;p25"/>
          <p:cNvSpPr txBox="1"/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26.png"/><Relationship Id="rId5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colab.research.google.com/drive/1qisyzdtg_6noBucy7kgTU5wvBv9KcMgp?usp=sharing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Relationship Id="rId4" Type="http://schemas.openxmlformats.org/officeDocument/2006/relationships/hyperlink" Target="https://colab.research.google.com/drive/1qisyzdtg_6noBucy7kgTU5wvBv9KcMgp?usp=sharing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Relationship Id="rId4" Type="http://schemas.openxmlformats.org/officeDocument/2006/relationships/hyperlink" Target="https://colab.research.google.com/drive/1qisyzdtg_6noBucy7kgTU5wvBv9KcMgp?usp=sharin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hyperlink" Target="https://colab.research.google.com/drive/1qisyzdtg_6noBucy7kgTU5wvBv9KcMgp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Relationship Id="rId6" Type="http://schemas.openxmlformats.org/officeDocument/2006/relationships/hyperlink" Target="https://colab.research.google.com/drive/1qisyzdtg_6noBucy7kgTU5wvBv9KcMgp?usp=sharing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Relationship Id="rId6" Type="http://schemas.openxmlformats.org/officeDocument/2006/relationships/hyperlink" Target="https://colab.research.google.com/drive/1qisyzdtg_6noBucy7kgTU5wvBv9KcMgp?usp=sharing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Relationship Id="rId6" Type="http://schemas.openxmlformats.org/officeDocument/2006/relationships/hyperlink" Target="https://colab.research.google.com/drive/1qisyzdtg_6noBucy7kgTU5wvBv9KcMgp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/>
          <p:nvPr>
            <p:ph idx="1" type="body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rPr lang="en"/>
              <a:t>Forecasting Consumer Spending Amounts Using Machine Learning and Time Series Analysis</a:t>
            </a:r>
            <a:endParaRPr/>
          </a:p>
        </p:txBody>
      </p:sp>
      <p:sp>
        <p:nvSpPr>
          <p:cNvPr id="30" name="Google Shape;30;p1"/>
          <p:cNvSpPr txBox="1"/>
          <p:nvPr/>
        </p:nvSpPr>
        <p:spPr>
          <a:xfrm>
            <a:off x="9519751" y="9237870"/>
            <a:ext cx="3163634" cy="3246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500"/>
              <a:buFont typeface="Helvetica Neue Light"/>
              <a:buNone/>
            </a:pPr>
            <a:r>
              <a:rPr b="0" i="0" lang="en" sz="15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20241007</a:t>
            </a:r>
            <a:endParaRPr b="0" i="0" sz="1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2398426" y="479685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424066" y="4631961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2518348" y="4691921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985211" y="486075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79884" y="7736305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720516" y="157613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2430379" y="143175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一張含有 白色, 設計 的圖片&#10;&#10;自動產生的描述" id="38" name="Google Shape;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350" y="4410740"/>
            <a:ext cx="5232400" cy="395765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"/>
          <p:cNvSpPr txBox="1"/>
          <p:nvPr/>
        </p:nvSpPr>
        <p:spPr>
          <a:xfrm>
            <a:off x="1032890" y="5429153"/>
            <a:ext cx="1718819" cy="7258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Roy</a:t>
            </a:r>
            <a:endParaRPr b="0" i="0" sz="32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9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27" name="Google Shape;127;p9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8" name="Google Shape;128;p9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Google Shape;129;p9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One-hot encoding：age group</a:t>
            </a:r>
            <a:endParaRPr/>
          </a:p>
        </p:txBody>
      </p:sp>
      <p:sp>
        <p:nvSpPr>
          <p:cNvPr id="130" name="Google Shape;130;p9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One-Hot Encoding</a:t>
            </a:r>
            <a:r>
              <a:rPr lang="en" sz="1600">
                <a:solidFill>
                  <a:srgbClr val="FF0000"/>
                </a:solidFill>
              </a:rPr>
              <a:t> </a:t>
            </a:r>
            <a:r>
              <a:rPr lang="en" sz="1600"/>
              <a:t>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descr="一張含有 文字, 螢幕擷取畫面, 功能表, 數字 的圖片&#10;&#10;自動產生的描述" id="131" name="Google Shape;1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0" y="1624495"/>
            <a:ext cx="6781800" cy="78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9"/>
          <p:cNvSpPr/>
          <p:nvPr/>
        </p:nvSpPr>
        <p:spPr>
          <a:xfrm>
            <a:off x="3246425" y="5935100"/>
            <a:ext cx="5663400" cy="3232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3246425" y="3813575"/>
            <a:ext cx="5663400" cy="1649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3246425" y="5463275"/>
            <a:ext cx="5663400" cy="471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0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41" name="Google Shape;141;p10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Google Shape;143;p10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One-hot encoding：income group</a:t>
            </a:r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One-Hot Encoding</a:t>
            </a:r>
            <a:r>
              <a:rPr lang="en" sz="1600">
                <a:solidFill>
                  <a:srgbClr val="FF0000"/>
                </a:solidFill>
              </a:rPr>
              <a:t> </a:t>
            </a:r>
            <a:r>
              <a:rPr lang="en" sz="1600"/>
              <a:t>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descr="一張含有 文字, 螢幕擷取畫面, 功能表, 文件 的圖片&#10;&#10;自動產生的描述" id="145" name="Google Shape;1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553" y="1420656"/>
            <a:ext cx="7622206" cy="776602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"/>
          <p:cNvSpPr/>
          <p:nvPr/>
        </p:nvSpPr>
        <p:spPr>
          <a:xfrm>
            <a:off x="2383550" y="5735000"/>
            <a:ext cx="7622100" cy="471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2383600" y="6206900"/>
            <a:ext cx="7622100" cy="2159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2383550" y="3861400"/>
            <a:ext cx="7622100" cy="18735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11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55" name="Google Shape;155;p11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11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One-hot encoding：education level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One-Hot Encoding</a:t>
            </a:r>
            <a:r>
              <a:rPr lang="en" sz="1600">
                <a:solidFill>
                  <a:srgbClr val="FF0000"/>
                </a:solidFill>
              </a:rPr>
              <a:t> </a:t>
            </a:r>
            <a:r>
              <a:rPr lang="en" sz="1600"/>
              <a:t>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descr="一張含有 文字, 螢幕擷取畫面, 功能表, 字型 的圖片&#10;&#10;自動產生的描述"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9011" y="1695450"/>
            <a:ext cx="8066778" cy="754002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/>
          <p:nvPr/>
        </p:nvSpPr>
        <p:spPr>
          <a:xfrm>
            <a:off x="2369250" y="4204625"/>
            <a:ext cx="7622100" cy="1974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2369250" y="6179525"/>
            <a:ext cx="7622100" cy="595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2369250" y="6774725"/>
            <a:ext cx="7622100" cy="1605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12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69" name="Google Shape;169;p12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1" name="Google Shape;171;p12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Data cleaning</a:t>
            </a:r>
            <a:r>
              <a:rPr lang="en"/>
              <a:t>（’other’ features）</a:t>
            </a:r>
            <a:endParaRPr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</a:t>
            </a:r>
            <a:r>
              <a:rPr b="1" lang="en" sz="1600"/>
              <a:t>-&gt; </a:t>
            </a:r>
            <a:r>
              <a:rPr lang="en" sz="1600"/>
              <a:t>One-Hot Encoding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/>
              <a:t> </a:t>
            </a:r>
            <a:r>
              <a:rPr b="1" lang="en" sz="1600">
                <a:solidFill>
                  <a:srgbClr val="FF0000"/>
                </a:solidFill>
              </a:rPr>
              <a:t>Data Cleaning </a:t>
            </a:r>
            <a:r>
              <a:rPr lang="en" sz="1600"/>
              <a:t>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descr="一張含有 文字, 螢幕擷取畫面, 功能表, 文件 的圖片&#10;&#10;自動產生的描述" id="173" name="Google Shape;1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876" y="1488949"/>
            <a:ext cx="7603049" cy="774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2"/>
          <p:cNvSpPr/>
          <p:nvPr/>
        </p:nvSpPr>
        <p:spPr>
          <a:xfrm>
            <a:off x="2805949" y="5226025"/>
            <a:ext cx="7497900" cy="2724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5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d01485948_0_9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g31d01485948_0_9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81" name="Google Shape;181;g31d01485948_0_9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2" name="Google Shape;182;g31d01485948_0_9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g31d01485948_0_9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Data cleaning(outlier)</a:t>
            </a:r>
            <a:endParaRPr/>
          </a:p>
        </p:txBody>
      </p:sp>
      <p:sp>
        <p:nvSpPr>
          <p:cNvPr id="184" name="Google Shape;184;g31d01485948_0_9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</a:t>
            </a:r>
            <a:r>
              <a:rPr b="1" lang="en" sz="1600"/>
              <a:t>-&gt; </a:t>
            </a:r>
            <a:r>
              <a:rPr lang="en" sz="1600"/>
              <a:t>One-Hot Encoding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/>
              <a:t> </a:t>
            </a:r>
            <a:r>
              <a:rPr b="1" lang="en" sz="1600">
                <a:solidFill>
                  <a:srgbClr val="FF0000"/>
                </a:solidFill>
              </a:rPr>
              <a:t>Data Cleaning </a:t>
            </a:r>
            <a:r>
              <a:rPr lang="en" sz="1600"/>
              <a:t>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id="185" name="Google Shape;185;g31d01485948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38" y="1405006"/>
            <a:ext cx="9749675" cy="757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d01485948_0_46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g31d01485948_0_46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92" name="Google Shape;192;g31d01485948_0_46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3" name="Google Shape;193;g31d01485948_0_46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4" name="Google Shape;194;g31d01485948_0_46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cleaning(outlier)</a:t>
            </a:r>
            <a:endParaRPr/>
          </a:p>
        </p:txBody>
      </p:sp>
      <p:sp>
        <p:nvSpPr>
          <p:cNvPr id="195" name="Google Shape;195;g31d01485948_0_46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</a:t>
            </a:r>
            <a:r>
              <a:rPr b="1" lang="en" sz="1600"/>
              <a:t>-&gt; </a:t>
            </a:r>
            <a:r>
              <a:rPr lang="en" sz="1600"/>
              <a:t>One-Hot Encoding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/>
              <a:t> </a:t>
            </a:r>
            <a:r>
              <a:rPr b="1" lang="en" sz="1600">
                <a:solidFill>
                  <a:srgbClr val="FF0000"/>
                </a:solidFill>
              </a:rPr>
              <a:t>Data Cleaning </a:t>
            </a:r>
            <a:r>
              <a:rPr lang="en" sz="1600"/>
              <a:t>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id="196" name="Google Shape;196;g31d01485948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38" y="1405006"/>
            <a:ext cx="9749675" cy="757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31d01485948_0_46"/>
          <p:cNvSpPr/>
          <p:nvPr/>
        </p:nvSpPr>
        <p:spPr>
          <a:xfrm>
            <a:off x="6871600" y="5732000"/>
            <a:ext cx="5017800" cy="28575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8" name="Google Shape;198;g31d01485948_0_46"/>
          <p:cNvSpPr/>
          <p:nvPr/>
        </p:nvSpPr>
        <p:spPr>
          <a:xfrm>
            <a:off x="3299725" y="2012525"/>
            <a:ext cx="782400" cy="6576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" name="Google Shape;199;g31d01485948_0_46"/>
          <p:cNvSpPr/>
          <p:nvPr/>
        </p:nvSpPr>
        <p:spPr>
          <a:xfrm>
            <a:off x="4570075" y="2443750"/>
            <a:ext cx="7171800" cy="302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0" name="Google Shape;200;g31d01485948_0_46"/>
          <p:cNvSpPr txBox="1"/>
          <p:nvPr/>
        </p:nvSpPr>
        <p:spPr>
          <a:xfrm>
            <a:off x="4636450" y="2478100"/>
            <a:ext cx="71718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IQR (Interquartile Range)</a:t>
            </a:r>
            <a:r>
              <a:rPr lang="en" sz="1800"/>
              <a:t>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Compute Q1 and Q3 for the transaction amount (Transaction Amount (NTD)) in each industry.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 the range to [Q1 - 1.5 * IQR, Q3 + 1.5 * IQR].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Additionally, exclude transaction amounts lower than 5,000 NTD.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Reason</a:t>
            </a:r>
            <a:r>
              <a:rPr lang="en" sz="1800"/>
              <a:t>: To reduce the influence of extreme values on the model and improve model stability and generalization.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d01485948_0_21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g31d01485948_0_21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07" name="Google Shape;207;g31d01485948_0_21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8" name="Google Shape;208;g31d01485948_0_21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9" name="Google Shape;209;g31d01485948_0_21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cleaning(outlier)</a:t>
            </a:r>
            <a:endParaRPr/>
          </a:p>
        </p:txBody>
      </p:sp>
      <p:sp>
        <p:nvSpPr>
          <p:cNvPr id="210" name="Google Shape;210;g31d01485948_0_21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</a:t>
            </a:r>
            <a:r>
              <a:rPr b="1" lang="en" sz="1600"/>
              <a:t>-&gt; </a:t>
            </a:r>
            <a:r>
              <a:rPr lang="en" sz="1600"/>
              <a:t>One-Hot Encoding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/>
              <a:t> </a:t>
            </a:r>
            <a:r>
              <a:rPr b="1" lang="en" sz="1600">
                <a:solidFill>
                  <a:srgbClr val="FF0000"/>
                </a:solidFill>
              </a:rPr>
              <a:t>Data Cleaning </a:t>
            </a:r>
            <a:r>
              <a:rPr lang="en" sz="1600"/>
              <a:t>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id="211" name="Google Shape;211;g31d01485948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38" y="1405006"/>
            <a:ext cx="9749675" cy="757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31d01485948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050" y="1405006"/>
            <a:ext cx="9749650" cy="7575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d01485948_0_58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g31d01485948_0_58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19" name="Google Shape;219;g31d01485948_0_58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0" name="Google Shape;220;g31d01485948_0_58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1" name="Google Shape;221;g31d01485948_0_58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cleaning(transform)</a:t>
            </a:r>
            <a:endParaRPr/>
          </a:p>
        </p:txBody>
      </p:sp>
      <p:sp>
        <p:nvSpPr>
          <p:cNvPr id="222" name="Google Shape;222;g31d01485948_0_58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</a:t>
            </a:r>
            <a:r>
              <a:rPr b="1" lang="en" sz="1600"/>
              <a:t>-&gt; </a:t>
            </a:r>
            <a:r>
              <a:rPr lang="en" sz="1600"/>
              <a:t>One-Hot Encoding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/>
              <a:t> </a:t>
            </a:r>
            <a:r>
              <a:rPr b="1" lang="en" sz="1600">
                <a:solidFill>
                  <a:srgbClr val="FF0000"/>
                </a:solidFill>
              </a:rPr>
              <a:t>Data Cleaning </a:t>
            </a:r>
            <a:r>
              <a:rPr lang="en" sz="1600"/>
              <a:t>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id="223" name="Google Shape;223;g31d01485948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38" y="1405006"/>
            <a:ext cx="9749675" cy="757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31d01485948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050" y="1405006"/>
            <a:ext cx="9749650" cy="757536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31d01485948_0_58"/>
          <p:cNvSpPr/>
          <p:nvPr/>
        </p:nvSpPr>
        <p:spPr>
          <a:xfrm>
            <a:off x="2500300" y="8028225"/>
            <a:ext cx="9463500" cy="833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d01485948_0_34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g31d01485948_0_34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32" name="Google Shape;232;g31d01485948_0_34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" name="Google Shape;233;g31d01485948_0_34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4" name="Google Shape;234;g31d01485948_0_34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cleaning(transform)</a:t>
            </a:r>
            <a:endParaRPr/>
          </a:p>
        </p:txBody>
      </p:sp>
      <p:sp>
        <p:nvSpPr>
          <p:cNvPr id="235" name="Google Shape;235;g31d01485948_0_34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</a:t>
            </a:r>
            <a:r>
              <a:rPr b="1" lang="en" sz="1600"/>
              <a:t>-&gt; </a:t>
            </a:r>
            <a:r>
              <a:rPr lang="en" sz="1600"/>
              <a:t>One-Hot Encoding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/>
              <a:t> </a:t>
            </a:r>
            <a:r>
              <a:rPr b="1" lang="en" sz="1600">
                <a:solidFill>
                  <a:srgbClr val="FF0000"/>
                </a:solidFill>
              </a:rPr>
              <a:t>Data Cleaning </a:t>
            </a:r>
            <a:r>
              <a:rPr lang="en" sz="1600"/>
              <a:t>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id="236" name="Google Shape;236;g31d01485948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38" y="1405006"/>
            <a:ext cx="9749675" cy="757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31d01485948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050" y="1405006"/>
            <a:ext cx="9749650" cy="757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31d01485948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4050" y="1405006"/>
            <a:ext cx="9749650" cy="757536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31d01485948_0_34"/>
          <p:cNvSpPr/>
          <p:nvPr/>
        </p:nvSpPr>
        <p:spPr>
          <a:xfrm>
            <a:off x="3249725" y="2186450"/>
            <a:ext cx="5280900" cy="254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" name="Google Shape;240;g31d01485948_0_34"/>
          <p:cNvSpPr txBox="1"/>
          <p:nvPr/>
        </p:nvSpPr>
        <p:spPr>
          <a:xfrm>
            <a:off x="3249725" y="2283200"/>
            <a:ext cx="52809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Log Transformation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Target Variable</a:t>
            </a:r>
            <a:r>
              <a:rPr lang="en" sz="1800"/>
              <a:t>: Transaction Amount (NTD).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Apply a logarithmic transformation (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log1p</a:t>
            </a:r>
            <a:r>
              <a:rPr lang="en" sz="1800"/>
              <a:t>) to handle the skewed distribution of transaction amounts and reduce the impact of high-value transactions.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13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47" name="Google Shape;247;p13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8" name="Google Shape;248;p13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9" name="Google Shape;249;p13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250" name="Google Shape;250;p13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251" name="Google Shape;251;p13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846675" y="2645550"/>
            <a:ext cx="117387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variables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(e.g., Age, Income, Education)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significantly impact the target variable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(transaction amount)?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800"/>
              <a:buFont typeface="Helvetica Neue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industries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influence the relationship between key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and the target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800"/>
              <a:buFont typeface="Helvetica Neue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Does the distribution of industries across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key variables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consistent patterns in their contribution to transaction amounts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800"/>
              <a:buFont typeface="Helvetica Neue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target variable exhibit any cyclical patterns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over time?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2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46" name="Google Shape;46;p2"/>
          <p:cNvSpPr txBox="1"/>
          <p:nvPr>
            <p:ph idx="2" type="body"/>
          </p:nvPr>
        </p:nvSpPr>
        <p:spPr>
          <a:xfrm>
            <a:off x="762000" y="13716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</a:t>
            </a:r>
            <a:endParaRPr/>
          </a:p>
        </p:txBody>
      </p:sp>
      <p:sp>
        <p:nvSpPr>
          <p:cNvPr id="47" name="Google Shape;47;p2"/>
          <p:cNvSpPr txBox="1"/>
          <p:nvPr/>
        </p:nvSpPr>
        <p:spPr>
          <a:xfrm>
            <a:off x="14726653" y="20052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" name="Google Shape;48;p2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49" name="Google Shape;49;p2"/>
          <p:cNvSpPr txBox="1"/>
          <p:nvPr/>
        </p:nvSpPr>
        <p:spPr>
          <a:xfrm>
            <a:off x="715400" y="1981450"/>
            <a:ext cx="110265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To predict the credit card transaction amounts for the upcoming month across various industries based on different age, income, and education groups, providing precise support for marketing and resource allocation decisions.</a:t>
            </a:r>
            <a:endParaRPr sz="2400"/>
          </a:p>
        </p:txBody>
      </p:sp>
      <p:sp>
        <p:nvSpPr>
          <p:cNvPr id="50" name="Google Shape;50;p2"/>
          <p:cNvSpPr txBox="1"/>
          <p:nvPr>
            <p:ph idx="2" type="body"/>
          </p:nvPr>
        </p:nvSpPr>
        <p:spPr>
          <a:xfrm>
            <a:off x="761975" y="3869975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Applications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715400" y="4805950"/>
            <a:ext cx="120903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Marketing Strategy Optimization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Deliver customized promotional campaigns targeting specific income and education groups to improve market response rates.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Credit Card Business Innovation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Design specialized credit card products for specific age and income groups (e.g., education industry cards, entertainment spending cards).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Adjust credit limits based on consumption predictions to mitigate financial risks.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14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59" name="Google Shape;259;p14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14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262" name="Google Shape;262;p14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263" name="Google Shape;263;p14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872900" y="2633475"/>
            <a:ext cx="115566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Correlation Analysis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</a:t>
            </a:r>
            <a:r>
              <a:rPr b="1" lang="en" sz="28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Variables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Amounts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Correlation Analysis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Industry Categories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Amounts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Impact of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Variables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Industry Categories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ransaction Amounts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Series Analysis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 Identify Cycles and Evaluate the Importance of Dates for Accurate Data Splitting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15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71" name="Google Shape;271;p15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15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274" name="Google Shape;274;p15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275" name="Google Shape;275;p15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一張含有 文字, 螢幕擷取畫面, 數字, 繪圖 的圖片&#10;&#10;自動產生的描述" id="276" name="Google Shape;2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0" y="1066927"/>
            <a:ext cx="7823201" cy="682629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5"/>
          <p:cNvSpPr txBox="1"/>
          <p:nvPr/>
        </p:nvSpPr>
        <p:spPr>
          <a:xfrm>
            <a:off x="1930400" y="11684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274075" y="8025700"/>
            <a:ext cx="1146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AutoNum type="arabicPeriod"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Correlation Analysis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</a:t>
            </a:r>
            <a:r>
              <a:rPr b="1" lang="en" sz="32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ey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16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85" name="Google Shape;285;p16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7" name="Google Shape;287;p16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EDA：income group</a:t>
            </a:r>
            <a:endParaRPr/>
          </a:p>
        </p:txBody>
      </p:sp>
      <p:sp>
        <p:nvSpPr>
          <p:cNvPr id="288" name="Google Shape;288;p16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289" name="Google Shape;289;p16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一張含有 文字, 螢幕擷取畫面, 圖表, 平行 的圖片&#10;&#10;自動產生的描述" id="290" name="Google Shape;2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4454" y="1488958"/>
            <a:ext cx="6387425" cy="584939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6"/>
          <p:cNvSpPr txBox="1"/>
          <p:nvPr/>
        </p:nvSpPr>
        <p:spPr>
          <a:xfrm>
            <a:off x="279400" y="7665819"/>
            <a:ext cx="7366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AutoNum type="arabicPeriod"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Correlation and Distribution Analysis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Individual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17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98" name="Google Shape;298;p17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17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EDA：education level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02" name="Google Shape;302;p17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一張含有 文字, 螢幕擷取畫面, 圖表, 設計 的圖片&#10;&#10;自動產生的描述" id="303" name="Google Shape;3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9219" y="1270255"/>
            <a:ext cx="6129866" cy="57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/>
        </p:nvSpPr>
        <p:spPr>
          <a:xfrm>
            <a:off x="279400" y="7665819"/>
            <a:ext cx="7366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AutoNum type="arabicPeriod"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Correlation and Distribution Analysis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Individual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18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11" name="Google Shape;311;p18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18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</a:t>
            </a:r>
            <a:endParaRPr b="1" sz="2800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15" name="Google Shape;315;p18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279400" y="7665819"/>
            <a:ext cx="7366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 Correlation and Distribution Analysis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螢幕擷取畫面, 圖表, Rectangle 的圖片&#10;&#10;自動產生的描述" id="317" name="Google Shape;3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1379" y="1635937"/>
            <a:ext cx="5880100" cy="576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螢幕擷取畫面, 圖表, 設計 的圖片&#10;&#10;自動產生的描述" id="318" name="Google Shape;3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1635937"/>
            <a:ext cx="5880100" cy="57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19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25" name="Google Shape;325;p19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7" name="Google Shape;327;p19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</a:t>
            </a:r>
            <a:endParaRPr/>
          </a:p>
        </p:txBody>
      </p:sp>
      <p:sp>
        <p:nvSpPr>
          <p:cNvPr id="328" name="Google Shape;328;p19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29" name="Google Shape;329;p19"/>
          <p:cNvSpPr txBox="1"/>
          <p:nvPr/>
        </p:nvSpPr>
        <p:spPr>
          <a:xfrm>
            <a:off x="58674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279400" y="7665819"/>
            <a:ext cx="7366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 Correlation and Distribution Analysis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螢幕擷取畫面, 圖表, 設計 的圖片&#10;&#10;自動產生的描述" id="331" name="Google Shape;3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35937"/>
            <a:ext cx="5880100" cy="576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螢幕擷取畫面, 圖表, Rectangle 的圖片&#10;&#10;自動產生的描述" id="332" name="Google Shape;33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1379" y="1635937"/>
            <a:ext cx="5880100" cy="576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螢幕擷取畫面, 圖表, 設計 的圖片&#10;&#10;自動產生的描述" id="333" name="Google Shape;33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1375" y="1635932"/>
            <a:ext cx="5880100" cy="57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20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40" name="Google Shape;340;p20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2" name="Google Shape;342;p20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343" name="Google Shape;343;p20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44" name="Google Shape;344;p20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312250" y="7946638"/>
            <a:ext cx="1290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Impact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圖表, 螢幕擷取畫面, 行 的圖片&#10;&#10;自動產生的描述" id="346" name="Google Shape;3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0" cy="624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d01485948_0_180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g31d01485948_0_180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53" name="Google Shape;353;g31d01485948_0_180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4" name="Google Shape;354;g31d01485948_0_180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5" name="Google Shape;355;g31d01485948_0_180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356" name="Google Shape;356;g31d01485948_0_180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57" name="Google Shape;357;g31d01485948_0_180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8" name="Google Shape;358;g31d01485948_0_180"/>
          <p:cNvSpPr txBox="1"/>
          <p:nvPr/>
        </p:nvSpPr>
        <p:spPr>
          <a:xfrm>
            <a:off x="312250" y="7946638"/>
            <a:ext cx="1290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Impact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圖表, 螢幕擷取畫面, 行 的圖片&#10;&#10;自動產生的描述" id="359" name="Google Shape;359;g31d01485948_0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1" cy="62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31d01485948_0_180"/>
          <p:cNvSpPr/>
          <p:nvPr/>
        </p:nvSpPr>
        <p:spPr>
          <a:xfrm>
            <a:off x="5214525" y="1824275"/>
            <a:ext cx="629700" cy="247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d01485948_0_99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g31d01485948_0_99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67" name="Google Shape;367;g31d01485948_0_99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8" name="Google Shape;368;g31d01485948_0_99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9" name="Google Shape;369;g31d01485948_0_99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370" name="Google Shape;370;g31d01485948_0_99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71" name="Google Shape;371;g31d01485948_0_99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2" name="Google Shape;372;g31d01485948_0_99"/>
          <p:cNvSpPr txBox="1"/>
          <p:nvPr/>
        </p:nvSpPr>
        <p:spPr>
          <a:xfrm>
            <a:off x="312250" y="7946638"/>
            <a:ext cx="1290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Impact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圖表, 螢幕擷取畫面, 行 的圖片&#10;&#10;自動產生的描述" id="373" name="Google Shape;373;g31d01485948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1" cy="62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31d01485948_0_99"/>
          <p:cNvSpPr/>
          <p:nvPr/>
        </p:nvSpPr>
        <p:spPr>
          <a:xfrm>
            <a:off x="5214525" y="1824275"/>
            <a:ext cx="629700" cy="247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5" name="Google Shape;375;g31d01485948_0_99"/>
          <p:cNvSpPr/>
          <p:nvPr/>
        </p:nvSpPr>
        <p:spPr>
          <a:xfrm>
            <a:off x="5214525" y="4295675"/>
            <a:ext cx="629700" cy="803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1d01485948_0_129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g31d01485948_0_129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82" name="Google Shape;382;g31d01485948_0_129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3" name="Google Shape;383;g31d01485948_0_129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g31d01485948_0_129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385" name="Google Shape;385;g31d01485948_0_129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86" name="Google Shape;386;g31d01485948_0_129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7" name="Google Shape;387;g31d01485948_0_129"/>
          <p:cNvSpPr txBox="1"/>
          <p:nvPr/>
        </p:nvSpPr>
        <p:spPr>
          <a:xfrm>
            <a:off x="312250" y="7946638"/>
            <a:ext cx="1290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Impact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圖表, 螢幕擷取畫面, 行 的圖片&#10;&#10;自動產生的描述" id="388" name="Google Shape;388;g31d01485948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1" cy="62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31d01485948_0_129"/>
          <p:cNvSpPr/>
          <p:nvPr/>
        </p:nvSpPr>
        <p:spPr>
          <a:xfrm>
            <a:off x="5214525" y="1824275"/>
            <a:ext cx="629700" cy="247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0" name="Google Shape;390;g31d01485948_0_129"/>
          <p:cNvSpPr/>
          <p:nvPr/>
        </p:nvSpPr>
        <p:spPr>
          <a:xfrm>
            <a:off x="5214525" y="4295675"/>
            <a:ext cx="629700" cy="803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1" name="Google Shape;391;g31d01485948_0_129"/>
          <p:cNvSpPr/>
          <p:nvPr/>
        </p:nvSpPr>
        <p:spPr>
          <a:xfrm>
            <a:off x="5214525" y="5098775"/>
            <a:ext cx="629700" cy="399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d111cb4c3_0_70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g31d111cb4c3_0_70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58" name="Google Shape;58;g31d111cb4c3_0_70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Flow chart</a:t>
            </a:r>
            <a:endParaRPr/>
          </a:p>
        </p:txBody>
      </p:sp>
      <p:sp>
        <p:nvSpPr>
          <p:cNvPr id="59" name="Google Shape;59;g31d111cb4c3_0_70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" name="Google Shape;60;g31d111cb4c3_0_70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id="61" name="Google Shape;61;g31d111cb4c3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850" y="1476150"/>
            <a:ext cx="8501772" cy="760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d01485948_0_146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g31d01485948_0_146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98" name="Google Shape;398;g31d01485948_0_146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9" name="Google Shape;399;g31d01485948_0_146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g31d01485948_0_146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401" name="Google Shape;401;g31d01485948_0_146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402" name="Google Shape;402;g31d01485948_0_146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3" name="Google Shape;403;g31d01485948_0_146"/>
          <p:cNvSpPr txBox="1"/>
          <p:nvPr/>
        </p:nvSpPr>
        <p:spPr>
          <a:xfrm>
            <a:off x="312250" y="7946638"/>
            <a:ext cx="1290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Impact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圖表, 螢幕擷取畫面, 行 的圖片&#10;&#10;自動產生的描述" id="404" name="Google Shape;404;g31d01485948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1" cy="62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31d01485948_0_146"/>
          <p:cNvSpPr/>
          <p:nvPr/>
        </p:nvSpPr>
        <p:spPr>
          <a:xfrm>
            <a:off x="5214525" y="1824275"/>
            <a:ext cx="629700" cy="247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6" name="Google Shape;406;g31d01485948_0_146"/>
          <p:cNvSpPr/>
          <p:nvPr/>
        </p:nvSpPr>
        <p:spPr>
          <a:xfrm>
            <a:off x="5214525" y="4295675"/>
            <a:ext cx="629700" cy="803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7" name="Google Shape;407;g31d01485948_0_146"/>
          <p:cNvSpPr/>
          <p:nvPr/>
        </p:nvSpPr>
        <p:spPr>
          <a:xfrm>
            <a:off x="5214525" y="5098775"/>
            <a:ext cx="629700" cy="399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8" name="Google Shape;408;g31d01485948_0_146"/>
          <p:cNvSpPr/>
          <p:nvPr/>
        </p:nvSpPr>
        <p:spPr>
          <a:xfrm>
            <a:off x="5214525" y="5475050"/>
            <a:ext cx="629700" cy="249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1d01485948_0_163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g31d01485948_0_163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415" name="Google Shape;415;g31d01485948_0_163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6" name="Google Shape;416;g31d01485948_0_163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7" name="Google Shape;417;g31d01485948_0_163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418" name="Google Shape;418;g31d01485948_0_163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419" name="Google Shape;419;g31d01485948_0_163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0" name="Google Shape;420;g31d01485948_0_163"/>
          <p:cNvSpPr txBox="1"/>
          <p:nvPr/>
        </p:nvSpPr>
        <p:spPr>
          <a:xfrm>
            <a:off x="312250" y="7946638"/>
            <a:ext cx="1290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Impact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圖表, 螢幕擷取畫面, 行 的圖片&#10;&#10;自動產生的描述" id="421" name="Google Shape;421;g31d01485948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1" cy="62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31d01485948_0_163"/>
          <p:cNvSpPr/>
          <p:nvPr/>
        </p:nvSpPr>
        <p:spPr>
          <a:xfrm>
            <a:off x="5214525" y="1824275"/>
            <a:ext cx="629700" cy="247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3" name="Google Shape;423;g31d01485948_0_163"/>
          <p:cNvSpPr/>
          <p:nvPr/>
        </p:nvSpPr>
        <p:spPr>
          <a:xfrm>
            <a:off x="5214525" y="4295675"/>
            <a:ext cx="629700" cy="803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4" name="Google Shape;424;g31d01485948_0_163"/>
          <p:cNvSpPr/>
          <p:nvPr/>
        </p:nvSpPr>
        <p:spPr>
          <a:xfrm>
            <a:off x="5214525" y="5098775"/>
            <a:ext cx="629700" cy="399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5" name="Google Shape;425;g31d01485948_0_163"/>
          <p:cNvSpPr/>
          <p:nvPr/>
        </p:nvSpPr>
        <p:spPr>
          <a:xfrm>
            <a:off x="5214525" y="5475050"/>
            <a:ext cx="629700" cy="249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g31d01485948_0_163"/>
          <p:cNvSpPr/>
          <p:nvPr/>
        </p:nvSpPr>
        <p:spPr>
          <a:xfrm>
            <a:off x="5214525" y="5724350"/>
            <a:ext cx="629700" cy="595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21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433" name="Google Shape;433;p21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4" name="Google Shape;434;p21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5" name="Google Shape;435;p21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436" name="Google Shape;436;p21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437" name="Google Shape;437;p21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279400" y="7946638"/>
            <a:ext cx="12316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Time Series Analysis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 Identify Cycles and Evaluate the Importance of Dates for Accurate Data Splitting</a:t>
            </a:r>
            <a:endParaRPr/>
          </a:p>
        </p:txBody>
      </p:sp>
      <p:pic>
        <p:nvPicPr>
          <p:cNvPr descr="一張含有 文字, 圖表, 螢幕擷取畫面, 行 的圖片&#10;&#10;自動產生的描述" id="439" name="Google Shape;4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0" cy="6246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行, 繪圖, 圖表 的圖片&#10;&#10;自動產生的描述" id="440" name="Google Shape;44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400" y="1386008"/>
            <a:ext cx="12654606" cy="636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22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447" name="Google Shape;447;p22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9" name="Google Shape;449;p22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Helvetica Neue"/>
              <a:buNone/>
            </a:pPr>
            <a:r>
              <a:rPr lang="en" sz="3600"/>
              <a:t>Data Splitting</a:t>
            </a:r>
            <a:r>
              <a:rPr lang="en" sz="3600"/>
              <a:t>（industries）</a:t>
            </a:r>
            <a:endParaRPr/>
          </a:p>
        </p:txBody>
      </p:sp>
      <p:sp>
        <p:nvSpPr>
          <p:cNvPr id="450" name="Google Shape;450;p22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451" name="Google Shape;451;p22"/>
          <p:cNvGraphicFramePr/>
          <p:nvPr/>
        </p:nvGraphicFramePr>
        <p:xfrm>
          <a:off x="2160956" y="1981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{615AA956-3695-4275-9332-31192B383597}</a:tableStyleId>
              </a:tblPr>
              <a:tblGrid>
                <a:gridCol w="1238550"/>
                <a:gridCol w="1238550"/>
                <a:gridCol w="1238550"/>
                <a:gridCol w="1238550"/>
                <a:gridCol w="1238550"/>
                <a:gridCol w="1238550"/>
                <a:gridCol w="1238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date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f3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…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fn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target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…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x30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52" name="Google Shape;452;p22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</a:t>
            </a:r>
            <a:r>
              <a:rPr b="1" lang="en" sz="1600">
                <a:solidFill>
                  <a:schemeClr val="lt1"/>
                </a:solidFill>
              </a:rPr>
              <a:t>-&gt; Data Splitting </a:t>
            </a:r>
            <a:r>
              <a:rPr lang="en" sz="1600"/>
              <a:t>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cxnSp>
        <p:nvCxnSpPr>
          <p:cNvPr id="453" name="Google Shape;453;p22"/>
          <p:cNvCxnSpPr/>
          <p:nvPr/>
        </p:nvCxnSpPr>
        <p:spPr>
          <a:xfrm>
            <a:off x="843900" y="2723375"/>
            <a:ext cx="14100" cy="551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2"/>
          <p:cNvCxnSpPr/>
          <p:nvPr/>
        </p:nvCxnSpPr>
        <p:spPr>
          <a:xfrm>
            <a:off x="843900" y="2723375"/>
            <a:ext cx="1262700" cy="1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22"/>
          <p:cNvSpPr txBox="1"/>
          <p:nvPr>
            <p:ph idx="2" type="body"/>
          </p:nvPr>
        </p:nvSpPr>
        <p:spPr>
          <a:xfrm>
            <a:off x="99525" y="4635225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Helvetica Neue"/>
              <a:buNone/>
            </a:pPr>
            <a:r>
              <a:rPr lang="en" sz="3600"/>
              <a:t>industry</a:t>
            </a:r>
            <a:endParaRPr/>
          </a:p>
        </p:txBody>
      </p:sp>
      <p:graphicFrame>
        <p:nvGraphicFramePr>
          <p:cNvPr id="456" name="Google Shape;456;p22"/>
          <p:cNvGraphicFramePr/>
          <p:nvPr/>
        </p:nvGraphicFramePr>
        <p:xfrm>
          <a:off x="2160943" y="6805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{615AA956-3695-4275-9332-31192B383597}</a:tableStyleId>
              </a:tblPr>
              <a:tblGrid>
                <a:gridCol w="576250"/>
                <a:gridCol w="576250"/>
                <a:gridCol w="576250"/>
                <a:gridCol w="576250"/>
                <a:gridCol w="576250"/>
                <a:gridCol w="576250"/>
                <a:gridCol w="576250"/>
              </a:tblGrid>
              <a:tr h="43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date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f3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…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fn-</a:t>
                      </a:r>
                      <a:r>
                        <a:rPr lang="en" sz="1600"/>
                        <a:t>5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target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3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3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3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…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3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x30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57" name="Google Shape;457;p22"/>
          <p:cNvCxnSpPr/>
          <p:nvPr/>
        </p:nvCxnSpPr>
        <p:spPr>
          <a:xfrm>
            <a:off x="843900" y="8237675"/>
            <a:ext cx="1262700" cy="1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22"/>
          <p:cNvSpPr txBox="1"/>
          <p:nvPr>
            <p:ph idx="2" type="body"/>
          </p:nvPr>
        </p:nvSpPr>
        <p:spPr>
          <a:xfrm>
            <a:off x="6255188" y="85085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Helvetica Neue"/>
              <a:buNone/>
            </a:pPr>
            <a:r>
              <a:rPr lang="en" sz="3600"/>
              <a:t>*6 </a:t>
            </a:r>
            <a:r>
              <a:rPr lang="en" sz="3600"/>
              <a:t>data sets</a:t>
            </a:r>
            <a:endParaRPr/>
          </a:p>
        </p:txBody>
      </p:sp>
      <p:sp>
        <p:nvSpPr>
          <p:cNvPr id="459" name="Google Shape;459;p22"/>
          <p:cNvSpPr txBox="1"/>
          <p:nvPr/>
        </p:nvSpPr>
        <p:spPr>
          <a:xfrm>
            <a:off x="2106600" y="4539975"/>
            <a:ext cx="867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clothing、department store、education、food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、housing、transportation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1d01485948_0_206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g31d01485948_0_206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466" name="Google Shape;466;g31d01485948_0_206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7" name="Google Shape;467;g31d01485948_0_206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8" name="Google Shape;468;g31d01485948_0_206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Helvetica Neue"/>
              <a:buNone/>
            </a:pPr>
            <a:r>
              <a:rPr lang="en" sz="3600"/>
              <a:t>Data Splitting</a:t>
            </a:r>
            <a:r>
              <a:rPr lang="en" sz="3600"/>
              <a:t>（rolling windows）</a:t>
            </a:r>
            <a:endParaRPr/>
          </a:p>
        </p:txBody>
      </p:sp>
      <p:sp>
        <p:nvSpPr>
          <p:cNvPr id="469" name="Google Shape;469;g31d01485948_0_206"/>
          <p:cNvSpPr txBox="1"/>
          <p:nvPr/>
        </p:nvSpPr>
        <p:spPr>
          <a:xfrm>
            <a:off x="4648200" y="46397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0" name="Google Shape;470;g31d01485948_0_206"/>
          <p:cNvSpPr txBox="1"/>
          <p:nvPr/>
        </p:nvSpPr>
        <p:spPr>
          <a:xfrm>
            <a:off x="4590691" y="2394659"/>
            <a:ext cx="76776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200"/>
              <a:buFont typeface="Helvetica Neue Light"/>
              <a:buNone/>
            </a:pPr>
            <a:r>
              <a:rPr b="0" i="1" lang="en" sz="32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Utilize 80% of the data for training and 20% for testing.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200"/>
              <a:buFont typeface="Helvetica Neue Light"/>
              <a:buNone/>
            </a:pPr>
            <a:r>
              <a:rPr b="0" i="1" lang="en" sz="32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Set </a:t>
            </a:r>
            <a:r>
              <a:rPr b="1" i="1" lang="en" sz="32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window size of 30 days for feature framing.</a:t>
            </a:r>
            <a:endParaRPr b="0" i="0" sz="32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471" name="Google Shape;471;g31d01485948_0_206"/>
          <p:cNvGraphicFramePr/>
          <p:nvPr/>
        </p:nvGraphicFramePr>
        <p:xfrm>
          <a:off x="1634068" y="5298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{615AA956-3695-4275-9332-31192B383597}</a:tableStyleId>
              </a:tblPr>
              <a:tblGrid>
                <a:gridCol w="1238550"/>
                <a:gridCol w="1238550"/>
                <a:gridCol w="1238550"/>
                <a:gridCol w="1238550"/>
                <a:gridCol w="1238550"/>
                <a:gridCol w="1238550"/>
                <a:gridCol w="1238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date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f3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…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fn-5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target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…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x30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72" name="Google Shape;472;g31d01485948_0_206"/>
          <p:cNvGraphicFramePr/>
          <p:nvPr/>
        </p:nvGraphicFramePr>
        <p:xfrm>
          <a:off x="1634068" y="80951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{615AA956-3695-4275-9332-31192B383597}</a:tableStyleId>
              </a:tblPr>
              <a:tblGrid>
                <a:gridCol w="1238550"/>
                <a:gridCol w="1238550"/>
                <a:gridCol w="1238550"/>
                <a:gridCol w="1238550"/>
                <a:gridCol w="1238550"/>
                <a:gridCol w="1238550"/>
                <a:gridCol w="1238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x31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target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73" name="Google Shape;473;g31d01485948_0_206"/>
          <p:cNvCxnSpPr/>
          <p:nvPr/>
        </p:nvCxnSpPr>
        <p:spPr>
          <a:xfrm>
            <a:off x="6555548" y="7152914"/>
            <a:ext cx="3169800" cy="942300"/>
          </a:xfrm>
          <a:prstGeom prst="straightConnector1">
            <a:avLst/>
          </a:prstGeom>
          <a:noFill/>
          <a:ln cap="flat" cmpd="sng" w="25400">
            <a:solidFill>
              <a:srgbClr val="5A5F5E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4" name="Google Shape;474;g31d01485948_0_206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</a:t>
            </a:r>
            <a:r>
              <a:rPr b="1" lang="en" sz="1600">
                <a:solidFill>
                  <a:schemeClr val="lt1"/>
                </a:solidFill>
              </a:rPr>
              <a:t>-&gt; Data Splitting </a:t>
            </a:r>
            <a:r>
              <a:rPr lang="en" sz="1600"/>
              <a:t>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23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481" name="Google Shape;481;p23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2" name="Google Shape;482;p23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3" name="Google Shape;483;p23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Helvetica Neue"/>
              <a:buNone/>
            </a:pPr>
            <a:r>
              <a:rPr lang="en" sz="3600"/>
              <a:t>Data selection</a:t>
            </a:r>
            <a:endParaRPr/>
          </a:p>
        </p:txBody>
      </p:sp>
      <p:sp>
        <p:nvSpPr>
          <p:cNvPr id="484" name="Google Shape;484;p23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</a:t>
            </a:r>
            <a:r>
              <a:rPr b="1" lang="en" sz="1600">
                <a:solidFill>
                  <a:schemeClr val="lt1"/>
                </a:solidFill>
              </a:rPr>
              <a:t> -&gt; Feature Selection </a:t>
            </a:r>
            <a:r>
              <a:rPr lang="en" sz="1600"/>
              <a:t>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485" name="Google Shape;485;p23"/>
          <p:cNvSpPr txBox="1"/>
          <p:nvPr/>
        </p:nvSpPr>
        <p:spPr>
          <a:xfrm>
            <a:off x="1367567" y="2405055"/>
            <a:ext cx="12217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Top feature names: 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" sz="3600" u="none" cap="none" strike="noStrike">
                <a:solidFill>
                  <a:srgbClr val="D30F11"/>
                </a:solidFill>
              </a:rPr>
              <a:t>Transaction Count_t-29’,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30F11"/>
                </a:solidFill>
              </a:rPr>
              <a:t> 'Transaction Count_t-28’,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 'AgeGroup_45-50_t-29’,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'AgeGroup_40-45_t-29’,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 'AgeGroup_35-40_t-29’, 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'AgeGroup_30-35_t-29’,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 'AgeGroup_50-55_t-29’</a:t>
            </a:r>
            <a:r>
              <a:rPr lang="en" sz="3600">
                <a:solidFill>
                  <a:srgbClr val="D30F11"/>
                </a:solidFill>
              </a:rPr>
              <a:t>...</a:t>
            </a: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 ] </a:t>
            </a:r>
            <a:endParaRPr/>
          </a:p>
        </p:txBody>
      </p:sp>
      <p:sp>
        <p:nvSpPr>
          <p:cNvPr id="486" name="Google Shape;486;p23"/>
          <p:cNvSpPr txBox="1"/>
          <p:nvPr/>
        </p:nvSpPr>
        <p:spPr>
          <a:xfrm>
            <a:off x="990900" y="8185372"/>
            <a:ext cx="107509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Correlation values: [0.21883816467937536, 0.12935893926542502, 0.09250959148474633, 0.09097169679091024, 0.08300890956894194, 0.07668582728125771, 0.07527391774477073, 0.0733772624264886, 0.07300706512182722, 0.07223371419053244]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4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2" name="Google Shape;492;p24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493" name="Google Shape;493;p24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494" name="Google Shape;494;p24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b="1" lang="en" sz="1600">
                <a:solidFill>
                  <a:schemeClr val="lt1"/>
                </a:solidFill>
              </a:rPr>
              <a:t> Model Training</a:t>
            </a:r>
            <a:r>
              <a:rPr lang="en" sz="1600"/>
              <a:t> -&gt; Model Evaluation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95" name="Google Shape;495;p24"/>
          <p:cNvSpPr/>
          <p:nvPr/>
        </p:nvSpPr>
        <p:spPr>
          <a:xfrm>
            <a:off x="1201325" y="3540050"/>
            <a:ext cx="2464200" cy="2831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BFBFB"/>
                </a:highlight>
              </a:rPr>
              <a:t>Model Training</a:t>
            </a:r>
            <a:endParaRPr b="1" sz="2400">
              <a:highlight>
                <a:srgbClr val="FBFBFB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highlight>
                  <a:srgbClr val="FBFBFB"/>
                </a:highlight>
              </a:rPr>
              <a:t>regression</a:t>
            </a:r>
            <a:endParaRPr b="1" sz="2400">
              <a:highlight>
                <a:srgbClr val="FBFBFB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highlight>
                  <a:srgbClr val="FBFBFB"/>
                </a:highlight>
              </a:rPr>
              <a:t>KNN</a:t>
            </a:r>
            <a:endParaRPr b="1" sz="2400">
              <a:highlight>
                <a:srgbClr val="FBFBFB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highlight>
                  <a:srgbClr val="FBFBFB"/>
                </a:highlight>
              </a:rPr>
              <a:t>LSTM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6" name="Google Shape;496;p24"/>
          <p:cNvSpPr/>
          <p:nvPr/>
        </p:nvSpPr>
        <p:spPr>
          <a:xfrm>
            <a:off x="6702475" y="3540050"/>
            <a:ext cx="5325000" cy="2831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BFBFB"/>
                </a:highlight>
              </a:rPr>
              <a:t>Model Evaluation: </a:t>
            </a:r>
            <a:r>
              <a:rPr lang="en" sz="2400">
                <a:highlight>
                  <a:srgbClr val="FBFBFB"/>
                </a:highlight>
              </a:rPr>
              <a:t>Evaluate the trained models by calculating the </a:t>
            </a:r>
            <a:r>
              <a:rPr b="1" lang="en" sz="2400">
                <a:highlight>
                  <a:srgbClr val="FBFBFB"/>
                </a:highlight>
              </a:rPr>
              <a:t>MSE</a:t>
            </a:r>
            <a:r>
              <a:rPr lang="en" sz="2400">
                <a:highlight>
                  <a:srgbClr val="FBFBFB"/>
                </a:highlight>
              </a:rPr>
              <a:t> on predicted transaction amounts to assess performance.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97" name="Google Shape;497;p24"/>
          <p:cNvCxnSpPr>
            <a:stCxn id="495" idx="3"/>
            <a:endCxn id="496" idx="1"/>
          </p:cNvCxnSpPr>
          <p:nvPr/>
        </p:nvCxnSpPr>
        <p:spPr>
          <a:xfrm>
            <a:off x="3665525" y="4955900"/>
            <a:ext cx="303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8" name="Google Shape;498;p24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1d111cb4c3_0_2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4" name="Google Shape;504;g31d111cb4c3_0_2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505" name="Google Shape;505;g31d111cb4c3_0_2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training (linear regression)</a:t>
            </a:r>
            <a:endParaRPr/>
          </a:p>
        </p:txBody>
      </p:sp>
      <p:sp>
        <p:nvSpPr>
          <p:cNvPr id="506" name="Google Shape;506;g31d111cb4c3_0_2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507" name="Google Shape;507;g31d111cb4c3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195" y="1830400"/>
            <a:ext cx="7857074" cy="6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31d111cb4c3_0_2"/>
          <p:cNvSpPr txBox="1"/>
          <p:nvPr/>
        </p:nvSpPr>
        <p:spPr>
          <a:xfrm>
            <a:off x="4012213" y="83949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MSE Linear regression</a:t>
            </a:r>
            <a:r>
              <a:rPr lang="en" sz="2100"/>
              <a:t>: 0.32144337522340805</a:t>
            </a:r>
            <a:endParaRPr sz="2100"/>
          </a:p>
        </p:txBody>
      </p:sp>
      <p:sp>
        <p:nvSpPr>
          <p:cNvPr id="509" name="Google Shape;509;g31d111cb4c3_0_2"/>
          <p:cNvSpPr txBox="1"/>
          <p:nvPr/>
        </p:nvSpPr>
        <p:spPr>
          <a:xfrm>
            <a:off x="3419238" y="226902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Regression</a:t>
            </a:r>
            <a:endParaRPr sz="2100"/>
          </a:p>
        </p:txBody>
      </p:sp>
      <p:sp>
        <p:nvSpPr>
          <p:cNvPr id="510" name="Google Shape;510;g31d111cb4c3_0_2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1d111cb4c3_0_30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6" name="Google Shape;516;g31d111cb4c3_0_30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517" name="Google Shape;517;g31d111cb4c3_0_30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training (KNN)</a:t>
            </a:r>
            <a:endParaRPr/>
          </a:p>
        </p:txBody>
      </p:sp>
      <p:sp>
        <p:nvSpPr>
          <p:cNvPr id="518" name="Google Shape;518;g31d111cb4c3_0_30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19" name="Google Shape;519;g31d111cb4c3_0_30"/>
          <p:cNvSpPr txBox="1"/>
          <p:nvPr/>
        </p:nvSpPr>
        <p:spPr>
          <a:xfrm>
            <a:off x="4012213" y="83949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MSE KNN</a:t>
            </a:r>
            <a:r>
              <a:rPr lang="en" sz="2100"/>
              <a:t>:</a:t>
            </a:r>
            <a:r>
              <a:rPr lang="en" sz="2100"/>
              <a:t>0.05634154516565565</a:t>
            </a:r>
            <a:endParaRPr sz="2100"/>
          </a:p>
        </p:txBody>
      </p:sp>
      <p:sp>
        <p:nvSpPr>
          <p:cNvPr id="520" name="Google Shape;520;g31d111cb4c3_0_30"/>
          <p:cNvSpPr txBox="1"/>
          <p:nvPr/>
        </p:nvSpPr>
        <p:spPr>
          <a:xfrm>
            <a:off x="3419238" y="226902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Regression</a:t>
            </a:r>
            <a:endParaRPr sz="2100"/>
          </a:p>
        </p:txBody>
      </p:sp>
      <p:pic>
        <p:nvPicPr>
          <p:cNvPr id="521" name="Google Shape;521;g31d111cb4c3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200" y="1830400"/>
            <a:ext cx="6683956" cy="6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g31d111cb4c3_0_30"/>
          <p:cNvSpPr txBox="1"/>
          <p:nvPr/>
        </p:nvSpPr>
        <p:spPr>
          <a:xfrm>
            <a:off x="3191540" y="2262799"/>
            <a:ext cx="824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sp>
        <p:nvSpPr>
          <p:cNvPr id="523" name="Google Shape;523;g31d111cb4c3_0_30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1d111cb4c3_0_44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9" name="Google Shape;529;g31d111cb4c3_0_44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530" name="Google Shape;530;g31d111cb4c3_0_44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training (LSTM)</a:t>
            </a:r>
            <a:endParaRPr/>
          </a:p>
        </p:txBody>
      </p:sp>
      <p:sp>
        <p:nvSpPr>
          <p:cNvPr id="531" name="Google Shape;531;g31d111cb4c3_0_44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32" name="Google Shape;532;g31d111cb4c3_0_44"/>
          <p:cNvSpPr txBox="1"/>
          <p:nvPr/>
        </p:nvSpPr>
        <p:spPr>
          <a:xfrm>
            <a:off x="4012213" y="83949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MSE LSTM</a:t>
            </a:r>
            <a:r>
              <a:rPr lang="en" sz="2100"/>
              <a:t>:</a:t>
            </a:r>
            <a:r>
              <a:rPr lang="en" sz="2100"/>
              <a:t>0.1283684630656452</a:t>
            </a:r>
            <a:endParaRPr sz="2100"/>
          </a:p>
        </p:txBody>
      </p:sp>
      <p:sp>
        <p:nvSpPr>
          <p:cNvPr id="533" name="Google Shape;533;g31d111cb4c3_0_44"/>
          <p:cNvSpPr txBox="1"/>
          <p:nvPr/>
        </p:nvSpPr>
        <p:spPr>
          <a:xfrm>
            <a:off x="3419238" y="226902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Regression</a:t>
            </a:r>
            <a:endParaRPr sz="2100"/>
          </a:p>
        </p:txBody>
      </p:sp>
      <p:pic>
        <p:nvPicPr>
          <p:cNvPr id="534" name="Google Shape;534;g31d111cb4c3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200" y="1830400"/>
            <a:ext cx="6683956" cy="6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g31d111cb4c3_0_44"/>
          <p:cNvSpPr txBox="1"/>
          <p:nvPr/>
        </p:nvSpPr>
        <p:spPr>
          <a:xfrm>
            <a:off x="3191540" y="2262799"/>
            <a:ext cx="824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pic>
        <p:nvPicPr>
          <p:cNvPr id="536" name="Google Shape;536;g31d111cb4c3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200" y="1830400"/>
            <a:ext cx="7959471" cy="6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g31d111cb4c3_0_44"/>
          <p:cNvSpPr txBox="1"/>
          <p:nvPr/>
        </p:nvSpPr>
        <p:spPr>
          <a:xfrm>
            <a:off x="3543276" y="226902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LSTM</a:t>
            </a:r>
            <a:endParaRPr sz="2100"/>
          </a:p>
        </p:txBody>
      </p:sp>
      <p:sp>
        <p:nvSpPr>
          <p:cNvPr id="538" name="Google Shape;538;g31d111cb4c3_0_44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3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68" name="Google Shape;68;p3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Data (data.gov.tw)</a:t>
            </a:r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935666" y="3780173"/>
            <a:ext cx="1182257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ageGroupFemaleConsumption：</a:t>
            </a:r>
            <a:r>
              <a:rPr b="1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各年齡層</a:t>
            </a: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女性持卡人於各行業別總簽帳金額及筆數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ageGroupMaleConsumption：</a:t>
            </a:r>
            <a:r>
              <a:rPr b="1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各年齡層</a:t>
            </a: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男性持卡人於各行業別總簽帳金額及筆數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incomeGroupMaleConsumption：</a:t>
            </a:r>
            <a:r>
              <a:rPr b="1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各年收入</a:t>
            </a: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族群男性持卡人於各行業別總簽帳金額及筆數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incomeGroupFemaleConsumption：</a:t>
            </a:r>
            <a:r>
              <a:rPr b="1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各年收入</a:t>
            </a: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族群女性持卡人於各行業別總簽帳金額及筆數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educationLevelMaleConsumption：</a:t>
            </a:r>
            <a:r>
              <a:rPr b="1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各教育程度</a:t>
            </a: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男性持卡人於六都消費樣態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educationLevelFemaleConsumption：</a:t>
            </a:r>
            <a:r>
              <a:rPr b="1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各教育程度</a:t>
            </a: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女性持卡人於六都消費樣態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755809" y="213147"/>
            <a:ext cx="9502858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1d01485948_0_220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4" name="Google Shape;544;g31d01485948_0_220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545" name="Google Shape;545;g31d01485948_0_220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training (linear regression, KNN, LSTM)</a:t>
            </a:r>
            <a:endParaRPr/>
          </a:p>
        </p:txBody>
      </p:sp>
      <p:sp>
        <p:nvSpPr>
          <p:cNvPr id="546" name="Google Shape;546;g31d01485948_0_220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547" name="Google Shape;547;g31d01485948_0_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48" y="1488850"/>
            <a:ext cx="5194325" cy="411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g31d01485948_0_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075" y="1488850"/>
            <a:ext cx="5014774" cy="40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g31d01485948_0_2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50" y="5600725"/>
            <a:ext cx="5262021" cy="4111876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g31d01485948_0_220"/>
          <p:cNvSpPr txBox="1"/>
          <p:nvPr/>
        </p:nvSpPr>
        <p:spPr>
          <a:xfrm>
            <a:off x="1140288" y="17684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Regression</a:t>
            </a:r>
            <a:endParaRPr sz="2100"/>
          </a:p>
        </p:txBody>
      </p:sp>
      <p:sp>
        <p:nvSpPr>
          <p:cNvPr id="551" name="Google Shape;551;g31d01485948_0_220"/>
          <p:cNvSpPr txBox="1"/>
          <p:nvPr/>
        </p:nvSpPr>
        <p:spPr>
          <a:xfrm>
            <a:off x="6255313" y="17684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sp>
        <p:nvSpPr>
          <p:cNvPr id="552" name="Google Shape;552;g31d01485948_0_220"/>
          <p:cNvSpPr txBox="1"/>
          <p:nvPr/>
        </p:nvSpPr>
        <p:spPr>
          <a:xfrm>
            <a:off x="1201988" y="58705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LSTM</a:t>
            </a:r>
            <a:endParaRPr sz="2100"/>
          </a:p>
        </p:txBody>
      </p:sp>
      <p:sp>
        <p:nvSpPr>
          <p:cNvPr id="553" name="Google Shape;553;g31d01485948_0_220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31d01485948_0_220"/>
          <p:cNvSpPr txBox="1"/>
          <p:nvPr/>
        </p:nvSpPr>
        <p:spPr>
          <a:xfrm>
            <a:off x="6463263" y="6584675"/>
            <a:ext cx="6153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MSE: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Linear regression: 0.32144337522340805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KNN: 0.05634154516565565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LSTM: 0.1283684630656452</a:t>
            </a:r>
            <a:endParaRPr sz="23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1d0d0f2541_0_18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0" name="Google Shape;560;g31d0d0f2541_0_18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561" name="Google Shape;561;g31d0d0f2541_0_18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training (linear regression, KNN, LSTM)</a:t>
            </a:r>
            <a:endParaRPr/>
          </a:p>
        </p:txBody>
      </p:sp>
      <p:sp>
        <p:nvSpPr>
          <p:cNvPr id="562" name="Google Shape;562;g31d0d0f2541_0_18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</a:t>
            </a:r>
            <a:r>
              <a:rPr lang="en" sz="1600"/>
              <a:t>Tables</a:t>
            </a:r>
            <a:r>
              <a:rPr lang="en" sz="1600"/>
              <a:t>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563" name="Google Shape;563;g31d0d0f254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48" y="1488850"/>
            <a:ext cx="5194325" cy="411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g31d0d0f2541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075" y="1488850"/>
            <a:ext cx="5014774" cy="40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g31d0d0f2541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50" y="5600725"/>
            <a:ext cx="5262021" cy="4111876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g31d0d0f2541_0_18"/>
          <p:cNvSpPr txBox="1"/>
          <p:nvPr/>
        </p:nvSpPr>
        <p:spPr>
          <a:xfrm>
            <a:off x="6463263" y="6584675"/>
            <a:ext cx="6153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MSE: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Linear regression: 0.32144337522340805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KNN: 0.05634154516565565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LSTM: 0.1283684630656452</a:t>
            </a:r>
            <a:endParaRPr sz="2300"/>
          </a:p>
        </p:txBody>
      </p:sp>
      <p:sp>
        <p:nvSpPr>
          <p:cNvPr id="567" name="Google Shape;567;g31d0d0f2541_0_18"/>
          <p:cNvSpPr txBox="1"/>
          <p:nvPr/>
        </p:nvSpPr>
        <p:spPr>
          <a:xfrm>
            <a:off x="1140288" y="17684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Regression</a:t>
            </a:r>
            <a:endParaRPr sz="2100"/>
          </a:p>
        </p:txBody>
      </p:sp>
      <p:sp>
        <p:nvSpPr>
          <p:cNvPr id="568" name="Google Shape;568;g31d0d0f2541_0_18"/>
          <p:cNvSpPr txBox="1"/>
          <p:nvPr/>
        </p:nvSpPr>
        <p:spPr>
          <a:xfrm>
            <a:off x="6255313" y="17684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sp>
        <p:nvSpPr>
          <p:cNvPr id="569" name="Google Shape;569;g31d0d0f2541_0_18"/>
          <p:cNvSpPr txBox="1"/>
          <p:nvPr/>
        </p:nvSpPr>
        <p:spPr>
          <a:xfrm>
            <a:off x="1201988" y="58705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LSTM</a:t>
            </a:r>
            <a:endParaRPr sz="2100"/>
          </a:p>
        </p:txBody>
      </p:sp>
      <p:sp>
        <p:nvSpPr>
          <p:cNvPr id="570" name="Google Shape;570;g31d0d0f2541_0_18"/>
          <p:cNvSpPr/>
          <p:nvPr/>
        </p:nvSpPr>
        <p:spPr>
          <a:xfrm>
            <a:off x="4876225" y="6018125"/>
            <a:ext cx="854400" cy="2682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1" name="Google Shape;571;g31d0d0f2541_0_18"/>
          <p:cNvSpPr/>
          <p:nvPr/>
        </p:nvSpPr>
        <p:spPr>
          <a:xfrm>
            <a:off x="2384375" y="2448250"/>
            <a:ext cx="2292900" cy="2385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2" name="Google Shape;572;g31d0d0f2541_0_18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1d111cb4c3_0_126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8" name="Google Shape;578;g31d111cb4c3_0_126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579" name="Google Shape;579;g31d111cb4c3_0_126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training (linear regression, KNN, LSTM)</a:t>
            </a:r>
            <a:endParaRPr/>
          </a:p>
        </p:txBody>
      </p:sp>
      <p:sp>
        <p:nvSpPr>
          <p:cNvPr id="580" name="Google Shape;580;g31d111cb4c3_0_126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581" name="Google Shape;581;g31d111cb4c3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48" y="1488850"/>
            <a:ext cx="5194325" cy="411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g31d111cb4c3_0_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075" y="1488850"/>
            <a:ext cx="5014774" cy="40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g31d111cb4c3_0_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50" y="5600725"/>
            <a:ext cx="5262021" cy="4111876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g31d111cb4c3_0_126"/>
          <p:cNvSpPr txBox="1"/>
          <p:nvPr/>
        </p:nvSpPr>
        <p:spPr>
          <a:xfrm>
            <a:off x="1140288" y="17684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Regression</a:t>
            </a:r>
            <a:endParaRPr sz="2100"/>
          </a:p>
        </p:txBody>
      </p:sp>
      <p:sp>
        <p:nvSpPr>
          <p:cNvPr id="585" name="Google Shape;585;g31d111cb4c3_0_126"/>
          <p:cNvSpPr txBox="1"/>
          <p:nvPr/>
        </p:nvSpPr>
        <p:spPr>
          <a:xfrm>
            <a:off x="6255313" y="17684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sp>
        <p:nvSpPr>
          <p:cNvPr id="586" name="Google Shape;586;g31d111cb4c3_0_126"/>
          <p:cNvSpPr txBox="1"/>
          <p:nvPr/>
        </p:nvSpPr>
        <p:spPr>
          <a:xfrm>
            <a:off x="1201988" y="58705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LSTM</a:t>
            </a:r>
            <a:endParaRPr sz="2100"/>
          </a:p>
        </p:txBody>
      </p:sp>
      <p:sp>
        <p:nvSpPr>
          <p:cNvPr id="587" name="Google Shape;587;g31d111cb4c3_0_126"/>
          <p:cNvSpPr/>
          <p:nvPr/>
        </p:nvSpPr>
        <p:spPr>
          <a:xfrm>
            <a:off x="1202000" y="8054825"/>
            <a:ext cx="2898000" cy="1494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8" name="Google Shape;588;g31d111cb4c3_0_126"/>
          <p:cNvSpPr/>
          <p:nvPr/>
        </p:nvSpPr>
        <p:spPr>
          <a:xfrm>
            <a:off x="8965925" y="1768475"/>
            <a:ext cx="1898400" cy="11925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9" name="Google Shape;589;g31d111cb4c3_0_126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31d111cb4c3_0_126"/>
          <p:cNvSpPr txBox="1"/>
          <p:nvPr/>
        </p:nvSpPr>
        <p:spPr>
          <a:xfrm>
            <a:off x="7831975" y="7379613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3025"/>
                </a:solidFill>
                <a:highlight>
                  <a:srgbClr val="FFFFFF"/>
                </a:highlight>
              </a:rPr>
              <a:t>Ensemble Learning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4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768508" y="457928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5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6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94" name="Google Shape;94;p6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Merged table：Age Group</a:t>
            </a:r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一張含有 文字, 螢幕擷取畫面, 數字, 字型 的圖片&#10;&#10;自動產生的描述" id="96" name="Google Shape;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09" y="1773958"/>
            <a:ext cx="11129871" cy="695440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6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elvetica Neue Light"/>
              <a:buNone/>
            </a:pPr>
            <a:r>
              <a:rPr b="1" lang="en" sz="1600">
                <a:solidFill>
                  <a:srgbClr val="FF0000"/>
                </a:solidFill>
              </a:rPr>
              <a:t>Merge Tables </a:t>
            </a:r>
            <a:r>
              <a:rPr lang="en" sz="1600"/>
              <a:t>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7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04" name="Google Shape;104;p7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Merged table：Income Group</a:t>
            </a:r>
            <a:endParaRPr/>
          </a:p>
        </p:txBody>
      </p:sp>
      <p:sp>
        <p:nvSpPr>
          <p:cNvPr id="105" name="Google Shape;105;p7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3491345" y="1094509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elvetica Neue Light"/>
              <a:buNone/>
            </a:pPr>
            <a:r>
              <a:rPr b="1" lang="en" sz="1600">
                <a:solidFill>
                  <a:srgbClr val="FF0000"/>
                </a:solidFill>
              </a:rPr>
              <a:t>Merge Tables </a:t>
            </a:r>
            <a:r>
              <a:rPr lang="en" sz="1600"/>
              <a:t>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descr="一張含有 文字, 螢幕擷取畫面, 數字, 字型 的圖片&#10;&#10;自動產生的描述"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09" y="1773958"/>
            <a:ext cx="11129871" cy="69544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螢幕擷取畫面, 數字, 功能表 的圖片&#10;&#10;自動產生的描述" id="109" name="Google Shape;10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800" y="1786100"/>
            <a:ext cx="11209079" cy="69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8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16" name="Google Shape;116;p8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Merged table：Education Level</a:t>
            </a:r>
            <a:endParaRPr/>
          </a:p>
        </p:txBody>
      </p:sp>
      <p:sp>
        <p:nvSpPr>
          <p:cNvPr id="117" name="Google Shape;117;p8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一張含有 文字, 螢幕擷取畫面, 數字, 功能表 的圖片&#10;&#10;自動產生的描述"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653" y="1780887"/>
            <a:ext cx="11552130" cy="691976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elvetica Neue Light"/>
              <a:buNone/>
            </a:pPr>
            <a:r>
              <a:rPr b="1" lang="en" sz="1600">
                <a:solidFill>
                  <a:srgbClr val="FF0000"/>
                </a:solidFill>
              </a:rPr>
              <a:t>Merge Tables </a:t>
            </a:r>
            <a:r>
              <a:rPr lang="en" sz="1600"/>
              <a:t>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