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13004800" cy="97536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1388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30F1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30F1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30F1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799" cy="97535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61999" y="624879"/>
            <a:ext cx="11474450" cy="0"/>
          </a:xfrm>
          <a:custGeom>
            <a:avLst/>
            <a:gdLst/>
            <a:ahLst/>
            <a:cxnLst/>
            <a:rect l="l" t="t" r="r" b="b"/>
            <a:pathLst>
              <a:path w="11474450">
                <a:moveTo>
                  <a:pt x="0" y="0"/>
                </a:moveTo>
                <a:lnTo>
                  <a:pt x="11474291" y="0"/>
                </a:lnTo>
              </a:path>
            </a:pathLst>
          </a:custGeom>
          <a:ln w="25400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00892" y="9159279"/>
            <a:ext cx="10543540" cy="0"/>
          </a:xfrm>
          <a:custGeom>
            <a:avLst/>
            <a:gdLst/>
            <a:ahLst/>
            <a:cxnLst/>
            <a:rect l="l" t="t" r="r" b="b"/>
            <a:pathLst>
              <a:path w="10543540">
                <a:moveTo>
                  <a:pt x="0" y="0"/>
                </a:moveTo>
                <a:lnTo>
                  <a:pt x="10543490" y="0"/>
                </a:lnTo>
              </a:path>
            </a:pathLst>
          </a:custGeom>
          <a:ln w="25400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3004799" cy="97535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083353" y="484223"/>
            <a:ext cx="1477406" cy="14555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99733" y="473320"/>
            <a:ext cx="1477304" cy="147730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27422" y="463628"/>
            <a:ext cx="1496696" cy="14966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9191" y="347753"/>
            <a:ext cx="2369080" cy="16741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391942" y="400014"/>
            <a:ext cx="1618226" cy="156959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44894" y="463605"/>
            <a:ext cx="1178260" cy="149674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122892" y="436440"/>
            <a:ext cx="969606" cy="149676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555820" y="7642180"/>
            <a:ext cx="3091496" cy="8379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1450" y="2663365"/>
            <a:ext cx="11381898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D30F1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2243328"/>
            <a:ext cx="1170432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10" Type="http://schemas.openxmlformats.org/officeDocument/2006/relationships/image" Target="../media/image31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450" y="2596644"/>
            <a:ext cx="7538084" cy="168058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5000" spc="-40" dirty="0"/>
              <a:t>Map,</a:t>
            </a:r>
            <a:r>
              <a:rPr sz="5000" spc="-15" dirty="0"/>
              <a:t> </a:t>
            </a:r>
            <a:r>
              <a:rPr sz="5000" spc="-55" dirty="0"/>
              <a:t>Food,</a:t>
            </a:r>
            <a:r>
              <a:rPr sz="5000" spc="-15" dirty="0"/>
              <a:t> </a:t>
            </a:r>
            <a:r>
              <a:rPr sz="5000" spc="-280" dirty="0"/>
              <a:t>&amp;</a:t>
            </a:r>
            <a:r>
              <a:rPr sz="5000" spc="-15" dirty="0"/>
              <a:t> </a:t>
            </a:r>
            <a:r>
              <a:rPr sz="5000" spc="-140" dirty="0"/>
              <a:t>Smiles</a:t>
            </a:r>
            <a:endParaRPr sz="5000" dirty="0"/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5000" spc="-90" dirty="0"/>
              <a:t>T2,</a:t>
            </a:r>
            <a:r>
              <a:rPr lang="en-US" sz="5000" spc="-25" dirty="0"/>
              <a:t> </a:t>
            </a:r>
            <a:r>
              <a:rPr lang="en-US" altLang="zh-TW" sz="5000" spc="-90" dirty="0"/>
              <a:t>Yu-Hung</a:t>
            </a:r>
            <a:r>
              <a:rPr lang="zh-TW" altLang="en-US" sz="5000" spc="-90" dirty="0"/>
              <a:t> </a:t>
            </a:r>
            <a:r>
              <a:rPr lang="en-US" altLang="zh-TW" sz="5000" spc="-90" dirty="0"/>
              <a:t>Wang</a:t>
            </a:r>
            <a:r>
              <a:rPr sz="5000" spc="-225" dirty="0"/>
              <a:t>,</a:t>
            </a:r>
            <a:r>
              <a:rPr sz="5000" spc="-25" dirty="0"/>
              <a:t> </a:t>
            </a:r>
            <a:r>
              <a:rPr lang="zh-TW" altLang="en-US" sz="5000" spc="5" dirty="0">
                <a:latin typeface="Microsoft JhengHei UI Light"/>
              </a:rPr>
              <a:t>汪兪宏</a:t>
            </a:r>
            <a:endParaRPr sz="5000" dirty="0">
              <a:latin typeface="Microsoft JhengHei UI Light"/>
              <a:cs typeface="Microsoft JhengHei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57850" y="9267968"/>
            <a:ext cx="20459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D30F11"/>
                </a:solidFill>
                <a:latin typeface="Arial MT"/>
                <a:cs typeface="Arial MT"/>
              </a:rPr>
              <a:t>20240419</a:t>
            </a:r>
            <a:r>
              <a:rPr sz="1500" spc="-20" dirty="0">
                <a:solidFill>
                  <a:srgbClr val="D30F11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D30F11"/>
                </a:solidFill>
                <a:latin typeface="Arial MT"/>
                <a:cs typeface="Arial MT"/>
              </a:rPr>
              <a:t>TEN</a:t>
            </a:r>
            <a:r>
              <a:rPr sz="1500" spc="-15" dirty="0">
                <a:solidFill>
                  <a:srgbClr val="D30F11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D30F11"/>
                </a:solidFill>
                <a:latin typeface="Arial MT"/>
                <a:cs typeface="Arial MT"/>
              </a:rPr>
              <a:t>MFS.key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2031567" y="24057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A5F5E"/>
                </a:solidFill>
                <a:latin typeface="Arial MT"/>
                <a:cs typeface="Arial MT"/>
              </a:rPr>
              <a:t>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1045" y="240578"/>
            <a:ext cx="621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5A5F5E"/>
                </a:solidFill>
                <a:latin typeface="Arial MT"/>
                <a:cs typeface="Arial MT"/>
              </a:rPr>
              <a:t>Maps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3509" y="3318580"/>
            <a:ext cx="23615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Microsoft Sans Serif"/>
                <a:cs typeface="Microsoft Sans Serif"/>
              </a:rPr>
              <a:t>2014</a:t>
            </a:r>
            <a:r>
              <a:rPr lang="zh-TW" altLang="en-US" sz="2000" dirty="0">
                <a:latin typeface="Microsoft Sans Serif"/>
                <a:cs typeface="Microsoft Sans Serif"/>
              </a:rPr>
              <a:t> </a:t>
            </a:r>
            <a:r>
              <a:rPr lang="en-US" altLang="zh-TW" sz="2000" dirty="0">
                <a:latin typeface="Microsoft Sans Serif"/>
                <a:cs typeface="Microsoft Sans Serif"/>
              </a:rPr>
              <a:t>Osaka</a:t>
            </a:r>
            <a:r>
              <a:rPr lang="zh-TW" altLang="en-US" sz="2000" dirty="0">
                <a:latin typeface="Microsoft Sans Serif"/>
                <a:cs typeface="Microsoft Sans Serif"/>
              </a:rPr>
              <a:t> </a:t>
            </a:r>
            <a:r>
              <a:rPr lang="en-US" altLang="zh-TW" sz="2000" dirty="0">
                <a:latin typeface="Microsoft Sans Serif"/>
                <a:cs typeface="Microsoft Sans Serif"/>
              </a:rPr>
              <a:t>,</a:t>
            </a:r>
            <a:r>
              <a:rPr lang="zh-TW" altLang="en-US" sz="2000" dirty="0">
                <a:latin typeface="Microsoft Sans Serif"/>
                <a:cs typeface="Microsoft Sans Serif"/>
              </a:rPr>
              <a:t> </a:t>
            </a:r>
            <a:r>
              <a:rPr lang="en-US" altLang="zh-TW" sz="2000" dirty="0">
                <a:latin typeface="Microsoft Sans Serif"/>
                <a:cs typeface="Microsoft Sans Serif"/>
              </a:rPr>
              <a:t>Japan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6848" y="8492628"/>
            <a:ext cx="21501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535353"/>
                </a:solidFill>
                <a:latin typeface="Microsoft Sans Serif"/>
                <a:cs typeface="Microsoft Sans Serif"/>
              </a:rPr>
              <a:t>20</a:t>
            </a:r>
            <a:r>
              <a:rPr lang="en-US" sz="2000" spc="-100" dirty="0">
                <a:solidFill>
                  <a:srgbClr val="535353"/>
                </a:solidFill>
                <a:latin typeface="Microsoft Sans Serif"/>
                <a:cs typeface="Microsoft Sans Serif"/>
              </a:rPr>
              <a:t>22</a:t>
            </a:r>
            <a:r>
              <a:rPr sz="2000" spc="-100" dirty="0">
                <a:solidFill>
                  <a:srgbClr val="535353"/>
                </a:solidFill>
                <a:latin typeface="Microsoft Sans Serif"/>
                <a:cs typeface="Microsoft Sans Serif"/>
              </a:rPr>
              <a:t>-</a:t>
            </a:r>
            <a:r>
              <a:rPr sz="2000" spc="-110" dirty="0">
                <a:solidFill>
                  <a:srgbClr val="535353"/>
                </a:solidFill>
                <a:latin typeface="Microsoft Sans Serif"/>
                <a:cs typeface="Microsoft Sans Serif"/>
              </a:rPr>
              <a:t>p</a:t>
            </a:r>
            <a:r>
              <a:rPr sz="2000" spc="-150" dirty="0">
                <a:solidFill>
                  <a:srgbClr val="535353"/>
                </a:solidFill>
                <a:latin typeface="Microsoft Sans Serif"/>
                <a:cs typeface="Microsoft Sans Serif"/>
              </a:rPr>
              <a:t>resen</a:t>
            </a:r>
            <a:r>
              <a:rPr sz="2000" spc="45" dirty="0">
                <a:solidFill>
                  <a:srgbClr val="535353"/>
                </a:solidFill>
                <a:latin typeface="Microsoft Sans Serif"/>
                <a:cs typeface="Microsoft Sans Serif"/>
              </a:rPr>
              <a:t>t</a:t>
            </a:r>
            <a:r>
              <a:rPr sz="2000" spc="-204" dirty="0">
                <a:solidFill>
                  <a:srgbClr val="535353"/>
                </a:solidFill>
                <a:latin typeface="Microsoft Sans Serif"/>
                <a:cs typeface="Microsoft Sans Serif"/>
              </a:rPr>
              <a:t>:</a:t>
            </a:r>
            <a:r>
              <a:rPr sz="2000" spc="-14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535353"/>
                </a:solidFill>
                <a:latin typeface="Microsoft Sans Serif"/>
                <a:cs typeface="Microsoft Sans Serif"/>
              </a:rPr>
              <a:t>NY</a:t>
            </a:r>
            <a:r>
              <a:rPr sz="2000" spc="-65" dirty="0">
                <a:solidFill>
                  <a:srgbClr val="535353"/>
                </a:solidFill>
                <a:latin typeface="Microsoft Sans Serif"/>
                <a:cs typeface="Microsoft Sans Serif"/>
              </a:rPr>
              <a:t>C</a:t>
            </a:r>
            <a:r>
              <a:rPr sz="2000" spc="-50" dirty="0">
                <a:solidFill>
                  <a:srgbClr val="535353"/>
                </a:solidFill>
                <a:latin typeface="Microsoft Sans Serif"/>
                <a:cs typeface="Microsoft Sans Serif"/>
              </a:rPr>
              <a:t>U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2153" y="889121"/>
            <a:ext cx="24948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Microsoft Sans Serif"/>
                <a:cs typeface="Microsoft Sans Serif"/>
              </a:rPr>
              <a:t>2013</a:t>
            </a:r>
            <a:r>
              <a:rPr lang="zh-TW" altLang="en-US" sz="2000" dirty="0">
                <a:latin typeface="Microsoft Sans Serif"/>
                <a:cs typeface="Microsoft Sans Serif"/>
              </a:rPr>
              <a:t> </a:t>
            </a:r>
            <a:r>
              <a:rPr lang="en-US" altLang="zh-TW" sz="2000" dirty="0">
                <a:latin typeface="Microsoft Sans Serif"/>
                <a:cs typeface="Microsoft Sans Serif"/>
              </a:rPr>
              <a:t>Tokyo</a:t>
            </a:r>
            <a:r>
              <a:rPr lang="zh-TW" altLang="en-US" sz="2000" dirty="0">
                <a:latin typeface="Microsoft Sans Serif"/>
                <a:cs typeface="Microsoft Sans Serif"/>
              </a:rPr>
              <a:t> </a:t>
            </a:r>
            <a:r>
              <a:rPr lang="en-US" altLang="zh-TW" sz="2000" dirty="0">
                <a:latin typeface="Microsoft Sans Serif"/>
                <a:cs typeface="Microsoft Sans Serif"/>
              </a:rPr>
              <a:t>,</a:t>
            </a:r>
            <a:r>
              <a:rPr lang="zh-TW" altLang="en-US" sz="2000" dirty="0">
                <a:latin typeface="Microsoft Sans Serif"/>
                <a:cs typeface="Microsoft Sans Serif"/>
              </a:rPr>
              <a:t> </a:t>
            </a:r>
            <a:r>
              <a:rPr lang="en-US" altLang="zh-TW" sz="2000" dirty="0">
                <a:latin typeface="Microsoft Sans Serif"/>
                <a:cs typeface="Microsoft Sans Serif"/>
              </a:rPr>
              <a:t>Japan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4480" y="5867217"/>
            <a:ext cx="3212491" cy="3282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06755" marR="5080" indent="-694690">
              <a:lnSpc>
                <a:spcPts val="2300"/>
              </a:lnSpc>
              <a:spcBef>
                <a:spcPts val="260"/>
              </a:spcBef>
            </a:pPr>
            <a:r>
              <a:rPr lang="en-US" sz="2000" dirty="0">
                <a:latin typeface="Microsoft Sans Serif"/>
                <a:cs typeface="Microsoft Sans Serif"/>
              </a:rPr>
              <a:t>2015</a:t>
            </a:r>
            <a:r>
              <a:rPr lang="zh-TW" altLang="en-US" sz="2000" dirty="0">
                <a:latin typeface="Microsoft Sans Serif"/>
                <a:cs typeface="Microsoft Sans Serif"/>
              </a:rPr>
              <a:t> </a:t>
            </a:r>
            <a:r>
              <a:rPr lang="en-US" altLang="zh-TW" sz="2000" dirty="0">
                <a:latin typeface="Microsoft Sans Serif"/>
                <a:cs typeface="Microsoft Sans Serif"/>
              </a:rPr>
              <a:t>Malaysia</a:t>
            </a:r>
            <a:r>
              <a:rPr lang="zh-TW" altLang="en-US" sz="2000" dirty="0">
                <a:latin typeface="Microsoft Sans Serif"/>
                <a:cs typeface="Microsoft Sans Serif"/>
              </a:rPr>
              <a:t> </a:t>
            </a:r>
            <a:r>
              <a:rPr lang="en-US" altLang="zh-TW" sz="2000" dirty="0">
                <a:latin typeface="Microsoft Sans Serif"/>
                <a:cs typeface="Microsoft Sans Serif"/>
              </a:rPr>
              <a:t>,</a:t>
            </a:r>
            <a:r>
              <a:rPr lang="zh-TW" altLang="en-US" sz="2000" dirty="0">
                <a:latin typeface="Microsoft Sans Serif"/>
                <a:cs typeface="Microsoft Sans Serif"/>
              </a:rPr>
              <a:t> </a:t>
            </a:r>
            <a:r>
              <a:rPr lang="en-US" altLang="zh-TW" sz="2000" dirty="0" err="1">
                <a:latin typeface="Microsoft Sans Serif"/>
                <a:cs typeface="Microsoft Sans Serif"/>
              </a:rPr>
              <a:t>singapore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3509" y="9271292"/>
            <a:ext cx="443230" cy="3251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0" spc="-165" dirty="0">
                <a:latin typeface="Arial MT"/>
                <a:cs typeface="Arial MT"/>
              </a:rPr>
              <a:t>T</a:t>
            </a:r>
            <a:r>
              <a:rPr sz="2000" spc="-85" dirty="0">
                <a:latin typeface="Arial MT"/>
                <a:cs typeface="Arial MT"/>
              </a:rPr>
              <a:t>itle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0" name="object 22">
            <a:extLst>
              <a:ext uri="{FF2B5EF4-FFF2-40B4-BE49-F238E27FC236}">
                <a16:creationId xmlns:a16="http://schemas.microsoft.com/office/drawing/2014/main" id="{070817A5-6332-B414-D39B-AC8C576A707E}"/>
              </a:ext>
            </a:extLst>
          </p:cNvPr>
          <p:cNvSpPr txBox="1"/>
          <p:nvPr/>
        </p:nvSpPr>
        <p:spPr>
          <a:xfrm>
            <a:off x="6596743" y="1376278"/>
            <a:ext cx="4724400" cy="3282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06755" marR="5080" indent="-694690">
              <a:lnSpc>
                <a:spcPts val="2300"/>
              </a:lnSpc>
              <a:spcBef>
                <a:spcPts val="260"/>
              </a:spcBef>
            </a:pPr>
            <a:r>
              <a:rPr lang="en-US" sz="2000" dirty="0">
                <a:latin typeface="Microsoft Sans Serif"/>
                <a:cs typeface="Microsoft Sans Serif"/>
              </a:rPr>
              <a:t>2016</a:t>
            </a:r>
            <a:r>
              <a:rPr lang="zh-TW" altLang="en-US" sz="2000" dirty="0">
                <a:latin typeface="Microsoft Sans Serif"/>
                <a:cs typeface="Microsoft Sans Serif"/>
              </a:rPr>
              <a:t> </a:t>
            </a:r>
            <a:r>
              <a:rPr lang="en-US" altLang="zh-TW" sz="2000" b="0" i="0" dirty="0">
                <a:solidFill>
                  <a:srgbClr val="001D35"/>
                </a:solidFill>
                <a:effectLst/>
                <a:latin typeface="Google Sans"/>
              </a:rPr>
              <a:t>Los Angeles</a:t>
            </a:r>
            <a:r>
              <a:rPr lang="zh-TW" altLang="en-US" sz="2000" b="0" i="0" dirty="0">
                <a:solidFill>
                  <a:srgbClr val="001D35"/>
                </a:solidFill>
                <a:effectLst/>
                <a:latin typeface="Microsoft Sans Serif"/>
                <a:cs typeface="Microsoft Sans Serif"/>
              </a:rPr>
              <a:t> </a:t>
            </a:r>
            <a:r>
              <a:rPr lang="en-US" altLang="zh-TW" sz="2000" b="0" i="0" dirty="0">
                <a:solidFill>
                  <a:srgbClr val="001D35"/>
                </a:solidFill>
                <a:effectLst/>
                <a:latin typeface="Microsoft Sans Serif"/>
                <a:cs typeface="Microsoft Sans Serif"/>
              </a:rPr>
              <a:t>,</a:t>
            </a:r>
            <a:r>
              <a:rPr lang="zh-TW" altLang="en-US" sz="2000" b="0" i="0" dirty="0">
                <a:solidFill>
                  <a:srgbClr val="001D35"/>
                </a:solidFill>
                <a:effectLst/>
                <a:latin typeface="Microsoft Sans Serif"/>
                <a:cs typeface="Microsoft Sans Serif"/>
              </a:rPr>
              <a:t> </a:t>
            </a:r>
            <a:r>
              <a:rPr lang="en-US" altLang="zh-TW" sz="2000" b="0" i="0" dirty="0">
                <a:solidFill>
                  <a:srgbClr val="001D35"/>
                </a:solidFill>
                <a:effectLst/>
                <a:latin typeface="Google Sans"/>
              </a:rPr>
              <a:t>Las Vegas</a:t>
            </a:r>
            <a:r>
              <a:rPr lang="zh-TW" altLang="en-US" sz="2000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US" altLang="zh-TW" sz="2000" b="0" i="0" dirty="0">
                <a:solidFill>
                  <a:srgbClr val="001D35"/>
                </a:solidFill>
                <a:effectLst/>
                <a:latin typeface="Google Sans"/>
              </a:rPr>
              <a:t>,</a:t>
            </a:r>
            <a:r>
              <a:rPr lang="zh-TW" altLang="en-US" sz="2000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US" altLang="zh-TW" sz="2000" b="0" i="0" dirty="0">
                <a:solidFill>
                  <a:srgbClr val="001D35"/>
                </a:solidFill>
                <a:effectLst/>
                <a:latin typeface="Google Sans"/>
              </a:rPr>
              <a:t>San Francisco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43" name="object 12">
            <a:extLst>
              <a:ext uri="{FF2B5EF4-FFF2-40B4-BE49-F238E27FC236}">
                <a16:creationId xmlns:a16="http://schemas.microsoft.com/office/drawing/2014/main" id="{DED3F86F-4792-F9D6-EBF3-C6DF49B7C454}"/>
              </a:ext>
            </a:extLst>
          </p:cNvPr>
          <p:cNvSpPr txBox="1"/>
          <p:nvPr/>
        </p:nvSpPr>
        <p:spPr>
          <a:xfrm>
            <a:off x="6578600" y="3485136"/>
            <a:ext cx="337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Microsoft Sans Serif"/>
                <a:cs typeface="Microsoft Sans Serif"/>
              </a:rPr>
              <a:t>2019</a:t>
            </a:r>
            <a:r>
              <a:rPr lang="zh-TW" altLang="en-US" sz="2000" dirty="0">
                <a:latin typeface="Microsoft Sans Serif"/>
                <a:cs typeface="Microsoft Sans Serif"/>
              </a:rPr>
              <a:t> </a:t>
            </a:r>
            <a:r>
              <a:rPr lang="en-US" altLang="zh-TW" sz="2000" dirty="0">
                <a:latin typeface="Microsoft Sans Serif"/>
                <a:cs typeface="Microsoft Sans Serif"/>
              </a:rPr>
              <a:t>London</a:t>
            </a:r>
            <a:r>
              <a:rPr lang="zh-TW" altLang="en-US" sz="2000" dirty="0">
                <a:latin typeface="Microsoft Sans Serif"/>
                <a:cs typeface="Microsoft Sans Serif"/>
              </a:rPr>
              <a:t> </a:t>
            </a:r>
            <a:r>
              <a:rPr lang="en-US" altLang="zh-TW" sz="2000" dirty="0">
                <a:latin typeface="Microsoft Sans Serif"/>
                <a:cs typeface="Microsoft Sans Serif"/>
              </a:rPr>
              <a:t>,</a:t>
            </a:r>
            <a:r>
              <a:rPr lang="zh-TW" altLang="en-US" sz="2000" dirty="0">
                <a:latin typeface="Microsoft Sans Serif"/>
                <a:cs typeface="Microsoft Sans Serif"/>
              </a:rPr>
              <a:t> </a:t>
            </a:r>
            <a:r>
              <a:rPr lang="en-US" altLang="zh-TW" sz="2000" dirty="0">
                <a:latin typeface="Microsoft Sans Serif"/>
                <a:cs typeface="Microsoft Sans Serif"/>
              </a:rPr>
              <a:t>England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5CD82342-DD4A-830B-D2D1-7D42E5C8DAEF}"/>
              </a:ext>
            </a:extLst>
          </p:cNvPr>
          <p:cNvSpPr txBox="1"/>
          <p:nvPr/>
        </p:nvSpPr>
        <p:spPr>
          <a:xfrm>
            <a:off x="6596743" y="5874911"/>
            <a:ext cx="321249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Microsoft Sans Serif"/>
                <a:cs typeface="Microsoft Sans Serif"/>
              </a:rPr>
              <a:t>2020</a:t>
            </a:r>
            <a:r>
              <a:rPr lang="zh-TW" altLang="en-US" sz="2000" dirty="0">
                <a:latin typeface="Microsoft Sans Serif"/>
                <a:cs typeface="Microsoft Sans Serif"/>
              </a:rPr>
              <a:t>  </a:t>
            </a:r>
            <a:r>
              <a:rPr lang="en-US" altLang="zh-TW" sz="2000" dirty="0">
                <a:latin typeface="Microsoft Sans Serif"/>
                <a:cs typeface="Microsoft Sans Serif"/>
              </a:rPr>
              <a:t>Sidney</a:t>
            </a:r>
            <a:r>
              <a:rPr lang="zh-TW" altLang="en-US" sz="2000" dirty="0">
                <a:latin typeface="Microsoft Sans Serif"/>
                <a:cs typeface="Microsoft Sans Serif"/>
              </a:rPr>
              <a:t> </a:t>
            </a:r>
            <a:r>
              <a:rPr lang="en-US" altLang="zh-TW" sz="2000" dirty="0">
                <a:latin typeface="Microsoft Sans Serif"/>
                <a:cs typeface="Microsoft Sans Serif"/>
              </a:rPr>
              <a:t>,</a:t>
            </a:r>
            <a:r>
              <a:rPr lang="zh-TW" altLang="en-US" sz="2000" dirty="0">
                <a:latin typeface="Microsoft Sans Serif"/>
                <a:cs typeface="Microsoft Sans Serif"/>
              </a:rPr>
              <a:t> </a:t>
            </a:r>
            <a:r>
              <a:rPr lang="en-US" sz="2000" dirty="0" err="1">
                <a:latin typeface="Microsoft Sans Serif"/>
                <a:cs typeface="Microsoft Sans Serif"/>
              </a:rPr>
              <a:t>Australlia</a:t>
            </a:r>
            <a:r>
              <a:rPr lang="en-US" altLang="zh-TW" sz="2000" dirty="0">
                <a:latin typeface="Microsoft Sans Serif"/>
                <a:cs typeface="Microsoft Sans Serif"/>
              </a:rPr>
              <a:t>,</a:t>
            </a:r>
            <a:endParaRPr sz="2000" dirty="0">
              <a:latin typeface="Microsoft Sans Serif"/>
              <a:cs typeface="Microsoft Sans Serif"/>
            </a:endParaRPr>
          </a:p>
        </p:txBody>
      </p:sp>
      <p:pic>
        <p:nvPicPr>
          <p:cNvPr id="1026" name="Picture 2" descr="東京。鋼彈】台場鋼彈、一比一等身大機動戰士降臨– 熊の日々、偶々之美食旅記">
            <a:extLst>
              <a:ext uri="{FF2B5EF4-FFF2-40B4-BE49-F238E27FC236}">
                <a16:creationId xmlns:a16="http://schemas.microsoft.com/office/drawing/2014/main" id="{937C9A5F-144F-B264-6B34-2B094BFCF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437276"/>
            <a:ext cx="2361565" cy="159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道頓堀完整指南】道頓崛必去景點、必吃美食&amp;周邊景點一篇掌握！ | 好運日本行">
            <a:extLst>
              <a:ext uri="{FF2B5EF4-FFF2-40B4-BE49-F238E27FC236}">
                <a16:creationId xmlns:a16="http://schemas.microsoft.com/office/drawing/2014/main" id="{CD5FE870-63B8-E95C-8661-17CE2B337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9" y="3868680"/>
            <a:ext cx="2856017" cy="159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東京迪士尼樂園- 維基百科，自由的百科全書">
            <a:extLst>
              <a:ext uri="{FF2B5EF4-FFF2-40B4-BE49-F238E27FC236}">
                <a16:creationId xmlns:a16="http://schemas.microsoft.com/office/drawing/2014/main" id="{2A84D2C5-52A8-FAE5-78F7-ED919BEFB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59" y="1323504"/>
            <a:ext cx="1472389" cy="197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2024日本環球影城】超完整攻略，門票快速通關、最新園區消息- Klook 客路部落格">
            <a:extLst>
              <a:ext uri="{FF2B5EF4-FFF2-40B4-BE49-F238E27FC236}">
                <a16:creationId xmlns:a16="http://schemas.microsoft.com/office/drawing/2014/main" id="{AFFEA4D2-C8FD-3005-9BD9-DC1B6F59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35" y="3614886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馬來西亞住宿推薦]AVANI黃金棕櫚樹海上渡假村-海上VILLA日出絕景x超享受無邊際泳池@美食好芃友">
            <a:extLst>
              <a:ext uri="{FF2B5EF4-FFF2-40B4-BE49-F238E27FC236}">
                <a16:creationId xmlns:a16="http://schemas.microsoft.com/office/drawing/2014/main" id="{4CF5D811-9CFF-D6B5-AFFE-616D88BCE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55" y="6461082"/>
            <a:ext cx="2767961" cy="113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魚尾獅像公園旅遊指南| 熱門景點資訊、交通地圖| ezTravel易遊網">
            <a:extLst>
              <a:ext uri="{FF2B5EF4-FFF2-40B4-BE49-F238E27FC236}">
                <a16:creationId xmlns:a16="http://schemas.microsoft.com/office/drawing/2014/main" id="{D30643CF-7763-4AE2-8730-2107DDFE0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319" y="6195512"/>
            <a:ext cx="2324805" cy="154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美國拉斯維加斯 | 大峽谷直升機之旅（含飯店接送服務）">
            <a:extLst>
              <a:ext uri="{FF2B5EF4-FFF2-40B4-BE49-F238E27FC236}">
                <a16:creationId xmlns:a16="http://schemas.microsoft.com/office/drawing/2014/main" id="{DB255F02-D302-B7D6-3BE2-EED10D4EE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615" y="1835506"/>
            <a:ext cx="2922605" cy="146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拉斯維加斯| Drupal">
            <a:extLst>
              <a:ext uri="{FF2B5EF4-FFF2-40B4-BE49-F238E27FC236}">
                <a16:creationId xmlns:a16="http://schemas.microsoft.com/office/drawing/2014/main" id="{86D7A8C3-B74B-4D0E-2FFA-0A6976AE6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33" y="1835506"/>
            <a:ext cx="2818107" cy="153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倫敦景點：倫敦眼】交通票價全攻略，欣賞360度倫敦高空景致">
            <a:extLst>
              <a:ext uri="{FF2B5EF4-FFF2-40B4-BE49-F238E27FC236}">
                <a16:creationId xmlns:a16="http://schemas.microsoft.com/office/drawing/2014/main" id="{9047A79D-B4B9-D8BA-DE05-C086476F2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3916532"/>
            <a:ext cx="27336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倫敦景點】白金漢宮Buckingham Palace：衛兵交接，時間路線＆最佳觀賞點攻略- Mimi韓の旅遊生活">
            <a:extLst>
              <a:ext uri="{FF2B5EF4-FFF2-40B4-BE49-F238E27FC236}">
                <a16:creationId xmlns:a16="http://schemas.microsoft.com/office/drawing/2014/main" id="{8D799A61-2A17-3F12-6ADC-022438D61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20" y="39513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澳洲最著名地標：雪梨歌劇院，竟然是專案管理課本上的失敗案例？！｜Jen／榛知｜換日線">
            <a:extLst>
              <a:ext uri="{FF2B5EF4-FFF2-40B4-BE49-F238E27FC236}">
                <a16:creationId xmlns:a16="http://schemas.microsoft.com/office/drawing/2014/main" id="{D69E4032-8F08-6C47-1E42-A6A48EA66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6330987"/>
            <a:ext cx="2412363" cy="148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welve Apostles 十二門徒岩| 捲特萬˙ 鐵拿">
            <a:extLst>
              <a:ext uri="{FF2B5EF4-FFF2-40B4-BE49-F238E27FC236}">
                <a16:creationId xmlns:a16="http://schemas.microsoft.com/office/drawing/2014/main" id="{9D911121-C4C3-86AD-55CA-2C7A0C010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075" y="6228620"/>
            <a:ext cx="2412362" cy="161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陽明交大校內「不良西裝男」疑逼領9萬學生報警：都是我的獎學金| 聯合新聞網| LINE TODAY">
            <a:extLst>
              <a:ext uri="{FF2B5EF4-FFF2-40B4-BE49-F238E27FC236}">
                <a16:creationId xmlns:a16="http://schemas.microsoft.com/office/drawing/2014/main" id="{85CA70AE-F034-0616-F424-9FCE9711D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319" y="7960666"/>
            <a:ext cx="2150110" cy="161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6701" y="8603529"/>
            <a:ext cx="1259253" cy="76326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031567" y="24057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A5F5E"/>
                </a:solidFill>
                <a:latin typeface="Arial MT"/>
                <a:cs typeface="Arial MT"/>
              </a:rPr>
              <a:t>3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909" y="240578"/>
            <a:ext cx="563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4" dirty="0">
                <a:solidFill>
                  <a:srgbClr val="5A5F5E"/>
                </a:solidFill>
                <a:latin typeface="Arial MT"/>
                <a:cs typeface="Arial MT"/>
              </a:rPr>
              <a:t>F</a:t>
            </a:r>
            <a:r>
              <a:rPr sz="2000" spc="-30" dirty="0">
                <a:solidFill>
                  <a:srgbClr val="5A5F5E"/>
                </a:solidFill>
                <a:latin typeface="Arial MT"/>
                <a:cs typeface="Arial MT"/>
              </a:rPr>
              <a:t>ood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3509" y="9271292"/>
            <a:ext cx="443230" cy="3251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0" spc="-165" dirty="0">
                <a:latin typeface="Arial MT"/>
                <a:cs typeface="Arial MT"/>
              </a:rPr>
              <a:t>T</a:t>
            </a:r>
            <a:r>
              <a:rPr sz="2000" spc="-85" dirty="0">
                <a:latin typeface="Arial MT"/>
                <a:cs typeface="Arial MT"/>
              </a:rPr>
              <a:t>itle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2050" name="Picture 2" descr="一蘭拉麵4/1起漲價298元豚骨拉麵漲至310元| 生活| 中央社CNA">
            <a:extLst>
              <a:ext uri="{FF2B5EF4-FFF2-40B4-BE49-F238E27FC236}">
                <a16:creationId xmlns:a16="http://schemas.microsoft.com/office/drawing/2014/main" id="{2359A1ED-A870-20CB-475B-D99D986AE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" y="1371600"/>
            <a:ext cx="3117691" cy="207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初訪鼎泰豐要點什麼？ 網激推「這項」而非小籠包- 生活- 自由時報電子報">
            <a:extLst>
              <a:ext uri="{FF2B5EF4-FFF2-40B4-BE49-F238E27FC236}">
                <a16:creationId xmlns:a16="http://schemas.microsoft.com/office/drawing/2014/main" id="{5EE5760C-F4DA-8B06-2497-B19714DBC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1386114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三希堂(士林) - 餐廳/美食評論- Tripadvisor">
            <a:extLst>
              <a:ext uri="{FF2B5EF4-FFF2-40B4-BE49-F238E27FC236}">
                <a16:creationId xmlns:a16="http://schemas.microsoft.com/office/drawing/2014/main" id="{F24B440A-9291-AA4D-EFC5-A4A474C7D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603" y="1386114"/>
            <a:ext cx="2928711" cy="194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米朗琪咖啡館線上訂位、菜單- 中山站必吃草莓鬆餅經典| 愛食記">
            <a:extLst>
              <a:ext uri="{FF2B5EF4-FFF2-40B4-BE49-F238E27FC236}">
                <a16:creationId xmlns:a16="http://schemas.microsoft.com/office/drawing/2014/main" id="{CCA84B82-0253-6624-82C0-B17B2AA4E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" y="3972060"/>
            <a:ext cx="3117691" cy="233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lat Iron Steak London Expands Menu ...">
            <a:extLst>
              <a:ext uri="{FF2B5EF4-FFF2-40B4-BE49-F238E27FC236}">
                <a16:creationId xmlns:a16="http://schemas.microsoft.com/office/drawing/2014/main" id="{305F2236-2E07-806F-BBA0-AC29F4A18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3992471"/>
            <a:ext cx="3414032" cy="227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roiled Buttery Lobster Tails">
            <a:extLst>
              <a:ext uri="{FF2B5EF4-FFF2-40B4-BE49-F238E27FC236}">
                <a16:creationId xmlns:a16="http://schemas.microsoft.com/office/drawing/2014/main" id="{3F84E86D-636C-33CA-D5EA-7E5533D8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289" y="4055052"/>
            <a:ext cx="2955412" cy="44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北海道札幌的靈魂美食「湯咖哩」！料理種類、推薦吃法、當地名店一次推薦給你- LIVE JAPAN (日本旅遊‧文化體驗導覽)">
            <a:extLst>
              <a:ext uri="{FF2B5EF4-FFF2-40B4-BE49-F238E27FC236}">
                <a16:creationId xmlns:a16="http://schemas.microsoft.com/office/drawing/2014/main" id="{B4F522A5-A35D-CBF2-5194-4721E9AE6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38" y="6608402"/>
            <a:ext cx="2631676" cy="187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hoto of 烤鱼">
            <a:extLst>
              <a:ext uri="{FF2B5EF4-FFF2-40B4-BE49-F238E27FC236}">
                <a16:creationId xmlns:a16="http://schemas.microsoft.com/office/drawing/2014/main" id="{18C68584-1365-69E2-24A7-D7C660B1E8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0" b="11641"/>
          <a:stretch/>
        </p:blipFill>
        <p:spPr bwMode="auto">
          <a:xfrm>
            <a:off x="4801574" y="6492000"/>
            <a:ext cx="2390775" cy="214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6701" y="8603529"/>
            <a:ext cx="1259253" cy="76326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031567" y="24057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A5F5E"/>
                </a:solidFill>
                <a:latin typeface="Arial MT"/>
                <a:cs typeface="Arial MT"/>
              </a:rPr>
              <a:t>4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909" y="240578"/>
            <a:ext cx="7270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solidFill>
                  <a:srgbClr val="5A5F5E"/>
                </a:solidFill>
                <a:latin typeface="Arial MT"/>
                <a:cs typeface="Arial MT"/>
              </a:rPr>
              <a:t>Smiles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4612" y="1071777"/>
            <a:ext cx="1544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75" dirty="0">
                <a:solidFill>
                  <a:srgbClr val="535353"/>
                </a:solidFill>
                <a:latin typeface="Microsoft Sans Serif"/>
                <a:cs typeface="Microsoft Sans Serif"/>
              </a:rPr>
              <a:t>Travel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8892" y="5562600"/>
            <a:ext cx="1110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535353"/>
                </a:solidFill>
                <a:latin typeface="Microsoft Sans Serif"/>
                <a:cs typeface="Microsoft Sans Serif"/>
              </a:rPr>
              <a:t>I</a:t>
            </a:r>
            <a:r>
              <a:rPr sz="2000" spc="-215" dirty="0">
                <a:solidFill>
                  <a:srgbClr val="535353"/>
                </a:solidFill>
                <a:latin typeface="Microsoft Sans Serif"/>
                <a:cs typeface="Microsoft Sans Serif"/>
              </a:rPr>
              <a:t>n</a:t>
            </a:r>
            <a:r>
              <a:rPr sz="2000" spc="-185" dirty="0">
                <a:solidFill>
                  <a:srgbClr val="535353"/>
                </a:solidFill>
                <a:latin typeface="Microsoft Sans Serif"/>
                <a:cs typeface="Microsoft Sans Serif"/>
              </a:rPr>
              <a:t>v</a:t>
            </a:r>
            <a:r>
              <a:rPr sz="2000" spc="-160" dirty="0">
                <a:solidFill>
                  <a:srgbClr val="535353"/>
                </a:solidFill>
                <a:latin typeface="Microsoft Sans Serif"/>
                <a:cs typeface="Microsoft Sans Serif"/>
              </a:rPr>
              <a:t>es</a:t>
            </a:r>
            <a:r>
              <a:rPr sz="2000" spc="-90" dirty="0">
                <a:solidFill>
                  <a:srgbClr val="535353"/>
                </a:solidFill>
                <a:latin typeface="Microsoft Sans Serif"/>
                <a:cs typeface="Microsoft Sans Serif"/>
              </a:rPr>
              <a:t>t</a:t>
            </a:r>
            <a:r>
              <a:rPr sz="2000" spc="-140" dirty="0">
                <a:solidFill>
                  <a:srgbClr val="535353"/>
                </a:solidFill>
                <a:latin typeface="Microsoft Sans Serif"/>
                <a:cs typeface="Microsoft Sans Serif"/>
              </a:rPr>
              <a:t>men</a:t>
            </a:r>
            <a:r>
              <a:rPr sz="2000" spc="45" dirty="0">
                <a:solidFill>
                  <a:srgbClr val="535353"/>
                </a:solidFill>
                <a:latin typeface="Microsoft Sans Serif"/>
                <a:cs typeface="Microsoft Sans Serif"/>
              </a:rPr>
              <a:t>t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3509" y="9271292"/>
            <a:ext cx="443230" cy="3251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0" spc="-165" dirty="0">
                <a:latin typeface="Arial MT"/>
                <a:cs typeface="Arial MT"/>
              </a:rPr>
              <a:t>T</a:t>
            </a:r>
            <a:r>
              <a:rPr sz="2000" spc="-85" dirty="0">
                <a:latin typeface="Arial MT"/>
                <a:cs typeface="Arial MT"/>
              </a:rPr>
              <a:t>itle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C1235256-B3DD-2E6C-318A-83B9C8D4B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7537" y="1758577"/>
            <a:ext cx="4157631" cy="3118223"/>
          </a:xfrm>
          <a:prstGeom prst="rect">
            <a:avLst/>
          </a:prstGeom>
        </p:spPr>
      </p:pic>
      <p:pic>
        <p:nvPicPr>
          <p:cNvPr id="3074" name="Picture 2" descr="放假通知模板設計、免費範本下載、專業模板大全- Pngtree">
            <a:extLst>
              <a:ext uri="{FF2B5EF4-FFF2-40B4-BE49-F238E27FC236}">
                <a16:creationId xmlns:a16="http://schemas.microsoft.com/office/drawing/2014/main" id="{E0D2E2B1-A6F1-71BA-05B2-8550F75C1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92" y="6378721"/>
            <a:ext cx="3819344" cy="161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現貨】Nintendo Switch （OLED款式） 主機藍 ...">
            <a:extLst>
              <a:ext uri="{FF2B5EF4-FFF2-40B4-BE49-F238E27FC236}">
                <a16:creationId xmlns:a16="http://schemas.microsoft.com/office/drawing/2014/main" id="{CE44E599-31C3-8BC7-F8DC-F11DD34BA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441" y="583375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hiyo 2 Seater L Shape Sofa Set + Left ...">
            <a:extLst>
              <a:ext uri="{FF2B5EF4-FFF2-40B4-BE49-F238E27FC236}">
                <a16:creationId xmlns:a16="http://schemas.microsoft.com/office/drawing/2014/main" id="{ADB4843E-8E6D-602C-5D7E-FBFF6CC72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288" y="6062354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我和你沒啥好說的☆大家股票賺錢財富自由+ – LINE貼圖| LINE STORE">
            <a:extLst>
              <a:ext uri="{FF2B5EF4-FFF2-40B4-BE49-F238E27FC236}">
                <a16:creationId xmlns:a16="http://schemas.microsoft.com/office/drawing/2014/main" id="{F40429A7-7076-7C40-2E07-8F9FA52EC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603" y="1548121"/>
            <a:ext cx="3522797" cy="352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450" y="2663365"/>
            <a:ext cx="5558155" cy="167258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70"/>
              </a:spcBef>
            </a:pPr>
            <a:r>
              <a:rPr spc="-50" dirty="0"/>
              <a:t>Map,</a:t>
            </a:r>
            <a:r>
              <a:rPr spc="-30" dirty="0"/>
              <a:t> </a:t>
            </a:r>
            <a:r>
              <a:rPr spc="-70" dirty="0"/>
              <a:t>Food,</a:t>
            </a:r>
            <a:r>
              <a:rPr spc="-25" dirty="0"/>
              <a:t> </a:t>
            </a:r>
            <a:r>
              <a:rPr spc="-160" dirty="0"/>
              <a:t>Smiles </a:t>
            </a:r>
            <a:r>
              <a:rPr spc="-1485" dirty="0"/>
              <a:t> </a:t>
            </a:r>
            <a:r>
              <a:rPr spc="-155" dirty="0"/>
              <a:t>T2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57850" y="9274254"/>
            <a:ext cx="2045970" cy="250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00" spc="-5" dirty="0">
                <a:solidFill>
                  <a:srgbClr val="D30F11"/>
                </a:solidFill>
                <a:latin typeface="Arial MT"/>
                <a:cs typeface="Arial MT"/>
              </a:rPr>
              <a:t>20240419</a:t>
            </a:r>
            <a:r>
              <a:rPr sz="1500" spc="-20" dirty="0">
                <a:solidFill>
                  <a:srgbClr val="D30F11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D30F11"/>
                </a:solidFill>
                <a:latin typeface="Arial MT"/>
                <a:cs typeface="Arial MT"/>
              </a:rPr>
              <a:t>TEN</a:t>
            </a:r>
            <a:r>
              <a:rPr sz="1500" spc="-15" dirty="0">
                <a:solidFill>
                  <a:srgbClr val="D30F11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D30F11"/>
                </a:solidFill>
                <a:latin typeface="Arial MT"/>
                <a:cs typeface="Arial MT"/>
              </a:rPr>
              <a:t>MFS.key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76</Words>
  <Application>Microsoft Office PowerPoint</Application>
  <PresentationFormat>自訂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Arial MT</vt:lpstr>
      <vt:lpstr>Google Sans</vt:lpstr>
      <vt:lpstr>Microsoft JhengHei UI Light</vt:lpstr>
      <vt:lpstr>Arial</vt:lpstr>
      <vt:lpstr>Calibri</vt:lpstr>
      <vt:lpstr>Microsoft Sans Serif</vt:lpstr>
      <vt:lpstr>Office Theme</vt:lpstr>
      <vt:lpstr>Map, Food, &amp; Smiles T2, Yu-Hung Wang, 汪兪宏</vt:lpstr>
      <vt:lpstr>PowerPoint 簡報</vt:lpstr>
      <vt:lpstr>PowerPoint 簡報</vt:lpstr>
      <vt:lpstr>PowerPoint 簡報</vt:lpstr>
      <vt:lpstr>Map, Food, Smiles  T2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20240419 TEN MFS</dc:title>
  <cp:lastModifiedBy>兪宏 汪</cp:lastModifiedBy>
  <cp:revision>1</cp:revision>
  <dcterms:created xsi:type="dcterms:W3CDTF">2024-09-18T07:46:07Z</dcterms:created>
  <dcterms:modified xsi:type="dcterms:W3CDTF">2024-09-18T08:44:38Z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2024-09-03T00:00:00Z</vt:filetime>
  </property>
  <property fmtid="{D5CDD505-2E9C-101B-9397-08002B2CF9AE}" pid="3" name="Creator">
    <vt:lpwstr>Keynote</vt:lpwstr>
  </property>
  <property fmtid="{D5CDD505-2E9C-101B-9397-08002B2CF9AE}" pid="4" name="LastSaved">
    <vt:filetime>2024-09-18T00:00:00Z</vt:filetime>
  </property>
</Properties>
</file>