
<file path=[Content_Types].xml><?xml version="1.0" encoding="utf-8"?>
<Types xmlns="http://schemas.openxmlformats.org/package/2006/content-types">
  <Default Extension="jpeg" ContentType="image/jpe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5" r:id="rId9"/>
    <p:sldId id="266" r:id="rId10"/>
    <p:sldId id="268" r:id="rId11"/>
    <p:sldId id="267" r:id="rId12"/>
    <p:sldId id="260"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250" d="100"/>
          <a:sy n="250" d="100"/>
        </p:scale>
        <p:origin x="-3432" y="-84"/>
      </p:cViewPr>
      <p:guideLst>
        <p:guide orient="horz" pos="2183"/>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87D2B3-F1E6-4207-9C5C-EDC36A7B18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4DED76-851D-4F77-9C2C-EA899D3F4E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7D2B3-F1E6-4207-9C5C-EDC36A7B18E3}"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DED76-851D-4F77-9C2C-EA899D3F4E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xml"/><Relationship Id="rId2" Type="http://schemas.microsoft.com/office/2007/relationships/media" Target="../media/media2.mp4"/><Relationship Id="rId1" Type="http://schemas.openxmlformats.org/officeDocument/2006/relationships/video" Target="../media/media2.mp4"/></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Work report</a:t>
            </a:r>
            <a:endParaRPr lang="zh-CN" altLang="en-US" dirty="0"/>
          </a:p>
        </p:txBody>
      </p:sp>
      <p:sp>
        <p:nvSpPr>
          <p:cNvPr id="3" name="副标题 2"/>
          <p:cNvSpPr>
            <a:spLocks noGrp="1"/>
          </p:cNvSpPr>
          <p:nvPr>
            <p:ph type="subTitle" idx="1"/>
          </p:nvPr>
        </p:nvSpPr>
        <p:spPr/>
        <p:txBody>
          <a:bodyPr/>
          <a:lstStyle/>
          <a:p>
            <a:r>
              <a:rPr lang="en-US" altLang="zh-CN" dirty="0" smtClean="0"/>
              <a:t>                   2021/03/11</a:t>
            </a:r>
            <a:endParaRPr lang="en-US" altLang="zh-CN" dirty="0" smtClean="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The sensing mechanism</a:t>
            </a:r>
            <a:endParaRPr lang="zh-CN" altLang="en-US"/>
          </a:p>
        </p:txBody>
      </p:sp>
      <p:pic>
        <p:nvPicPr>
          <p:cNvPr id="4" name="内容占位符 3"/>
          <p:cNvPicPr>
            <a:picLocks noChangeAspect="1"/>
          </p:cNvPicPr>
          <p:nvPr>
            <p:ph idx="1"/>
          </p:nvPr>
        </p:nvPicPr>
        <p:blipFill>
          <a:blip r:embed="rId1"/>
          <a:srcRect l="8067" t="7667"/>
          <a:stretch>
            <a:fillRect/>
          </a:stretch>
        </p:blipFill>
        <p:spPr>
          <a:xfrm>
            <a:off x="2847340" y="2207260"/>
            <a:ext cx="3162300" cy="1583055"/>
          </a:xfrm>
          <a:prstGeom prst="rect">
            <a:avLst/>
          </a:prstGeom>
        </p:spPr>
      </p:pic>
      <p:sp>
        <p:nvSpPr>
          <p:cNvPr id="5" name="文本框 4"/>
          <p:cNvSpPr txBox="1"/>
          <p:nvPr/>
        </p:nvSpPr>
        <p:spPr>
          <a:xfrm>
            <a:off x="424815" y="1721485"/>
            <a:ext cx="8137525" cy="460375"/>
          </a:xfrm>
          <a:prstGeom prst="rect">
            <a:avLst/>
          </a:prstGeom>
          <a:noFill/>
        </p:spPr>
        <p:txBody>
          <a:bodyPr wrap="square" rtlCol="0" anchor="t">
            <a:spAutoFit/>
          </a:bodyPr>
          <a:p>
            <a:r>
              <a:rPr lang="zh-CN" altLang="en-US" sz="1200"/>
              <a:t> When oxygen molecules are adsorbed on the surface of SnO2, they will occupy the previously formed oxygen vacancies and take electrons from the material conduction band to form negative oxygen species.</a:t>
            </a:r>
            <a:endParaRPr lang="zh-CN" altLang="en-US" sz="1200"/>
          </a:p>
        </p:txBody>
      </p:sp>
      <p:sp>
        <p:nvSpPr>
          <p:cNvPr id="6" name="文本框 5"/>
          <p:cNvSpPr txBox="1"/>
          <p:nvPr/>
        </p:nvSpPr>
        <p:spPr>
          <a:xfrm>
            <a:off x="523240" y="3719195"/>
            <a:ext cx="8009255" cy="645160"/>
          </a:xfrm>
          <a:prstGeom prst="rect">
            <a:avLst/>
          </a:prstGeom>
          <a:noFill/>
        </p:spPr>
        <p:txBody>
          <a:bodyPr wrap="square" rtlCol="0" anchor="t">
            <a:spAutoFit/>
          </a:bodyPr>
          <a:p>
            <a:r>
              <a:rPr lang="zh-CN" altLang="en-US" sz="1200"/>
              <a:t>Since the electrons in the conduction band are consumed,an </a:t>
            </a:r>
            <a:r>
              <a:rPr lang="zh-CN" altLang="en-US" sz="1200">
                <a:solidFill>
                  <a:srgbClr val="FF0000"/>
                </a:solidFill>
              </a:rPr>
              <a:t>electron depletion layer</a:t>
            </a:r>
            <a:r>
              <a:rPr lang="zh-CN" altLang="en-US" sz="1200"/>
              <a:t> is formed (Fig. 5d). When the thickness of nanoscale SnO2 is less than twice the Debye length(LD), the electron depletion layer will extend to the entire</a:t>
            </a:r>
            <a:endParaRPr lang="zh-CN" altLang="en-US" sz="1200"/>
          </a:p>
          <a:p>
            <a:r>
              <a:rPr lang="zh-CN" altLang="en-US" sz="1200"/>
              <a:t>material, and thus the electrical signal changes will reach a maximum</a:t>
            </a:r>
            <a:endParaRPr lang="zh-CN" altLang="en-US" sz="1200"/>
          </a:p>
        </p:txBody>
      </p:sp>
      <p:pic>
        <p:nvPicPr>
          <p:cNvPr id="7" name="图片 6"/>
          <p:cNvPicPr>
            <a:picLocks noChangeAspect="1"/>
          </p:cNvPicPr>
          <p:nvPr/>
        </p:nvPicPr>
        <p:blipFill>
          <a:blip r:embed="rId2"/>
          <a:stretch>
            <a:fillRect/>
          </a:stretch>
        </p:blipFill>
        <p:spPr>
          <a:xfrm>
            <a:off x="758190" y="4529455"/>
            <a:ext cx="1381125" cy="838200"/>
          </a:xfrm>
          <a:prstGeom prst="rect">
            <a:avLst/>
          </a:prstGeom>
        </p:spPr>
      </p:pic>
      <p:pic>
        <p:nvPicPr>
          <p:cNvPr id="8" name="图片 7"/>
          <p:cNvPicPr>
            <a:picLocks noChangeAspect="1"/>
          </p:cNvPicPr>
          <p:nvPr/>
        </p:nvPicPr>
        <p:blipFill>
          <a:blip r:embed="rId3"/>
          <a:stretch>
            <a:fillRect/>
          </a:stretch>
        </p:blipFill>
        <p:spPr>
          <a:xfrm>
            <a:off x="3207385" y="4389120"/>
            <a:ext cx="4867275" cy="1952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Future plan </a:t>
            </a:r>
            <a:endParaRPr lang="zh-CN" altLang="en-US" dirty="0"/>
          </a:p>
        </p:txBody>
      </p:sp>
      <p:sp>
        <p:nvSpPr>
          <p:cNvPr id="3" name="内容占位符 2"/>
          <p:cNvSpPr>
            <a:spLocks noGrp="1"/>
          </p:cNvSpPr>
          <p:nvPr>
            <p:ph idx="1"/>
          </p:nvPr>
        </p:nvSpPr>
        <p:spPr/>
        <p:txBody>
          <a:bodyPr/>
          <a:lstStyle/>
          <a:p>
            <a:r>
              <a:rPr lang="en-US" altLang="zh-CN" dirty="0" smtClean="0"/>
              <a:t>New test method need to be designed </a:t>
            </a:r>
            <a:endParaRPr lang="en-US" altLang="zh-CN" dirty="0" smtClean="0"/>
          </a:p>
          <a:p>
            <a:r>
              <a:rPr lang="zh-CN" altLang="en-US" dirty="0"/>
              <a:t>Feasibility analysis of reducing electron depletion layer</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Hardware </a:t>
            </a:r>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428596" y="1714488"/>
            <a:ext cx="4262857" cy="4222858"/>
          </a:xfrm>
          <a:prstGeom prst="rect">
            <a:avLst/>
          </a:prstGeom>
          <a:noFill/>
          <a:ln w="9525">
            <a:noFill/>
            <a:miter lim="800000"/>
            <a:headEnd/>
            <a:tailEnd/>
          </a:ln>
          <a:effectLst/>
        </p:spPr>
      </p:pic>
      <p:sp>
        <p:nvSpPr>
          <p:cNvPr id="6" name="矩形 5"/>
          <p:cNvSpPr/>
          <p:nvPr/>
        </p:nvSpPr>
        <p:spPr>
          <a:xfrm>
            <a:off x="1643042" y="2285992"/>
            <a:ext cx="1714512"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785918" y="2500306"/>
            <a:ext cx="1428760" cy="369332"/>
          </a:xfrm>
          <a:prstGeom prst="rect">
            <a:avLst/>
          </a:prstGeom>
          <a:noFill/>
        </p:spPr>
        <p:txBody>
          <a:bodyPr wrap="square" rtlCol="0">
            <a:spAutoFit/>
          </a:bodyPr>
          <a:lstStyle/>
          <a:p>
            <a:r>
              <a:rPr lang="en-US" altLang="zh-CN" dirty="0" smtClean="0"/>
              <a:t>Decode chip</a:t>
            </a:r>
            <a:endParaRPr lang="zh-CN" altLang="en-US" dirty="0"/>
          </a:p>
        </p:txBody>
      </p:sp>
      <p:sp>
        <p:nvSpPr>
          <p:cNvPr id="8" name="矩形 7"/>
          <p:cNvSpPr/>
          <p:nvPr/>
        </p:nvSpPr>
        <p:spPr>
          <a:xfrm>
            <a:off x="1643042" y="3143248"/>
            <a:ext cx="1643074" cy="2214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714480" y="3714752"/>
            <a:ext cx="1428760" cy="369332"/>
          </a:xfrm>
          <a:prstGeom prst="rect">
            <a:avLst/>
          </a:prstGeom>
          <a:noFill/>
        </p:spPr>
        <p:txBody>
          <a:bodyPr wrap="square" rtlCol="0">
            <a:spAutoFit/>
          </a:bodyPr>
          <a:lstStyle/>
          <a:p>
            <a:r>
              <a:rPr lang="en-US" altLang="zh-CN" dirty="0" smtClean="0"/>
              <a:t>Triode  array</a:t>
            </a:r>
            <a:endParaRPr lang="zh-CN" altLang="en-US" dirty="0"/>
          </a:p>
        </p:txBody>
      </p:sp>
      <p:sp>
        <p:nvSpPr>
          <p:cNvPr id="10" name="矩形 9"/>
          <p:cNvSpPr/>
          <p:nvPr/>
        </p:nvSpPr>
        <p:spPr>
          <a:xfrm>
            <a:off x="3286116" y="4071942"/>
            <a:ext cx="857256" cy="100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86116" y="4286256"/>
            <a:ext cx="1143008" cy="646331"/>
          </a:xfrm>
          <a:prstGeom prst="rect">
            <a:avLst/>
          </a:prstGeom>
          <a:noFill/>
        </p:spPr>
        <p:txBody>
          <a:bodyPr wrap="square" rtlCol="0">
            <a:spAutoFit/>
          </a:bodyPr>
          <a:lstStyle/>
          <a:p>
            <a:r>
              <a:rPr lang="en-US" altLang="zh-CN" dirty="0" smtClean="0"/>
              <a:t>Variable resistor</a:t>
            </a:r>
            <a:endParaRPr lang="zh-CN" altLang="en-US" dirty="0"/>
          </a:p>
        </p:txBody>
      </p:sp>
      <p:pic>
        <p:nvPicPr>
          <p:cNvPr id="4" name="内容占位符 3"/>
          <p:cNvPicPr>
            <a:picLocks noChangeAspect="1"/>
          </p:cNvPicPr>
          <p:nvPr>
            <p:ph idx="1"/>
          </p:nvPr>
        </p:nvPicPr>
        <p:blipFill>
          <a:blip r:embed="rId2"/>
          <a:srcRect l="14918" t="-1136" r="16844" b="1136"/>
          <a:stretch>
            <a:fillRect/>
          </a:stretch>
        </p:blipFill>
        <p:spPr>
          <a:xfrm rot="16200000">
            <a:off x="5657453" y="492125"/>
            <a:ext cx="2316877" cy="4526280"/>
          </a:xfrm>
          <a:prstGeom prst="rect">
            <a:avLst/>
          </a:prstGeom>
        </p:spPr>
      </p:pic>
      <p:pic>
        <p:nvPicPr>
          <p:cNvPr id="5" name="图片 4"/>
          <p:cNvPicPr>
            <a:picLocks noChangeAspect="1"/>
          </p:cNvPicPr>
          <p:nvPr/>
        </p:nvPicPr>
        <p:blipFill>
          <a:blip r:embed="rId3"/>
          <a:srcRect t="16346" b="29951"/>
          <a:stretch>
            <a:fillRect/>
          </a:stretch>
        </p:blipFill>
        <p:spPr>
          <a:xfrm>
            <a:off x="5194935" y="4243070"/>
            <a:ext cx="3429000" cy="1381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Software of scan signal</a:t>
            </a:r>
            <a:endParaRPr lang="zh-CN" altLang="en-US" dirty="0"/>
          </a:p>
        </p:txBody>
      </p:sp>
      <p:pic>
        <p:nvPicPr>
          <p:cNvPr id="2051" name="Picture 3"/>
          <p:cNvPicPr>
            <a:picLocks noGrp="1" noChangeAspect="1" noChangeArrowheads="1"/>
          </p:cNvPicPr>
          <p:nvPr>
            <p:ph idx="1"/>
          </p:nvPr>
        </p:nvPicPr>
        <p:blipFill>
          <a:blip r:embed="rId1"/>
          <a:srcRect/>
          <a:stretch>
            <a:fillRect/>
          </a:stretch>
        </p:blipFill>
        <p:spPr bwMode="auto">
          <a:xfrm>
            <a:off x="571472" y="1428736"/>
            <a:ext cx="3895393" cy="4525963"/>
          </a:xfrm>
          <a:prstGeom prst="rect">
            <a:avLst/>
          </a:prstGeom>
          <a:noFill/>
          <a:ln w="9525">
            <a:noFill/>
            <a:miter lim="800000"/>
            <a:headEnd/>
            <a:tailEnd/>
          </a:ln>
          <a:effectLst/>
        </p:spPr>
      </p:pic>
      <p:pic>
        <p:nvPicPr>
          <p:cNvPr id="2053" name="Picture 5"/>
          <p:cNvPicPr>
            <a:picLocks noChangeAspect="1" noChangeArrowheads="1"/>
          </p:cNvPicPr>
          <p:nvPr/>
        </p:nvPicPr>
        <p:blipFill>
          <a:blip r:embed="rId2"/>
          <a:srcRect/>
          <a:stretch>
            <a:fillRect/>
          </a:stretch>
        </p:blipFill>
        <p:spPr bwMode="auto">
          <a:xfrm>
            <a:off x="4357686" y="1500174"/>
            <a:ext cx="5348572" cy="516571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software of reading data</a:t>
            </a:r>
            <a:endParaRPr lang="zh-CN" altLang="en-US" dirty="0"/>
          </a:p>
        </p:txBody>
      </p:sp>
      <p:pic>
        <p:nvPicPr>
          <p:cNvPr id="3074" name="Picture 2"/>
          <p:cNvPicPr>
            <a:picLocks noGrp="1" noChangeAspect="1" noChangeArrowheads="1"/>
          </p:cNvPicPr>
          <p:nvPr>
            <p:ph idx="1"/>
          </p:nvPr>
        </p:nvPicPr>
        <p:blipFill>
          <a:blip r:embed="rId1"/>
          <a:srcRect/>
          <a:stretch>
            <a:fillRect/>
          </a:stretch>
        </p:blipFill>
        <p:spPr bwMode="auto">
          <a:xfrm>
            <a:off x="777677" y="1600200"/>
            <a:ext cx="7588645"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sensor test in air    3sec/sensor</a:t>
            </a:r>
            <a:endParaRPr lang="en-US" altLang="zh-CN"/>
          </a:p>
        </p:txBody>
      </p:sp>
      <p:pic>
        <p:nvPicPr>
          <p:cNvPr id="4" name="air_2">
            <a:hlinkClick r:id="" action="ppaction://media"/>
          </p:cNvPr>
          <p:cNvPicPr/>
          <p:nvPr>
            <p:ph idx="1"/>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266825" y="1872457"/>
            <a:ext cx="6610350" cy="398145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r>
              <a:rPr lang="en-US" altLang="zh-CN"/>
              <a:t>sensor test in gas      </a:t>
            </a:r>
            <a:r>
              <a:rPr lang="en-US" altLang="zh-CN">
                <a:sym typeface="+mn-ea"/>
              </a:rPr>
              <a:t>3sec/sensor</a:t>
            </a:r>
            <a:br>
              <a:rPr lang="en-US" altLang="zh-CN"/>
            </a:br>
            <a:endParaRPr lang="en-US" altLang="zh-CN"/>
          </a:p>
        </p:txBody>
      </p:sp>
      <p:pic>
        <p:nvPicPr>
          <p:cNvPr id="4" name="gas_2">
            <a:hlinkClick r:id="" action="ppaction://media"/>
          </p:cNvPr>
          <p:cNvPicPr/>
          <p:nvPr>
            <p:ph idx="1"/>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619250" y="1843882"/>
            <a:ext cx="5905500" cy="40386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sensor test   2sec/sensor</a:t>
            </a:r>
            <a:endParaRPr lang="en-US" altLang="zh-CN"/>
          </a:p>
        </p:txBody>
      </p:sp>
      <p:pic>
        <p:nvPicPr>
          <p:cNvPr id="4" name="内容占位符 3"/>
          <p:cNvPicPr>
            <a:picLocks noChangeAspect="1"/>
          </p:cNvPicPr>
          <p:nvPr>
            <p:ph idx="1"/>
          </p:nvPr>
        </p:nvPicPr>
        <p:blipFill>
          <a:blip r:embed="rId1"/>
          <a:srcRect r="8006"/>
          <a:stretch>
            <a:fillRect/>
          </a:stretch>
        </p:blipFill>
        <p:spPr>
          <a:xfrm>
            <a:off x="304800" y="2301875"/>
            <a:ext cx="4057015" cy="3171825"/>
          </a:xfrm>
          <a:prstGeom prst="rect">
            <a:avLst/>
          </a:prstGeom>
        </p:spPr>
      </p:pic>
      <p:pic>
        <p:nvPicPr>
          <p:cNvPr id="8" name="内容占位符 7"/>
          <p:cNvPicPr>
            <a:picLocks noChangeAspect="1"/>
          </p:cNvPicPr>
          <p:nvPr/>
        </p:nvPicPr>
        <p:blipFill>
          <a:blip r:embed="rId2"/>
          <a:srcRect l="13545"/>
          <a:stretch>
            <a:fillRect/>
          </a:stretch>
        </p:blipFill>
        <p:spPr>
          <a:xfrm>
            <a:off x="4599305" y="2266315"/>
            <a:ext cx="4413885" cy="3171825"/>
          </a:xfrm>
          <a:prstGeom prst="rect">
            <a:avLst/>
          </a:prstGeom>
        </p:spPr>
      </p:pic>
      <p:sp>
        <p:nvSpPr>
          <p:cNvPr id="3" name="文本框 2"/>
          <p:cNvSpPr txBox="1"/>
          <p:nvPr/>
        </p:nvSpPr>
        <p:spPr>
          <a:xfrm>
            <a:off x="1686560" y="5737225"/>
            <a:ext cx="1458595" cy="368300"/>
          </a:xfrm>
          <a:prstGeom prst="rect">
            <a:avLst/>
          </a:prstGeom>
          <a:noFill/>
        </p:spPr>
        <p:txBody>
          <a:bodyPr wrap="square" rtlCol="0">
            <a:spAutoFit/>
          </a:bodyPr>
          <a:p>
            <a:r>
              <a:rPr lang="en-US" altLang="zh-CN"/>
              <a:t>air</a:t>
            </a:r>
            <a:endParaRPr lang="en-US" altLang="zh-CN"/>
          </a:p>
        </p:txBody>
      </p:sp>
      <p:sp>
        <p:nvSpPr>
          <p:cNvPr id="5" name="文本框 4"/>
          <p:cNvSpPr txBox="1"/>
          <p:nvPr/>
        </p:nvSpPr>
        <p:spPr>
          <a:xfrm>
            <a:off x="5783580" y="5638165"/>
            <a:ext cx="1308735" cy="368300"/>
          </a:xfrm>
          <a:prstGeom prst="rect">
            <a:avLst/>
          </a:prstGeom>
          <a:noFill/>
        </p:spPr>
        <p:txBody>
          <a:bodyPr wrap="square" rtlCol="0">
            <a:spAutoFit/>
          </a:bodyPr>
          <a:p>
            <a:r>
              <a:rPr lang="en-US" altLang="zh-CN"/>
              <a:t>gas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48080" y="2515235"/>
            <a:ext cx="7300595" cy="1753235"/>
          </a:xfrm>
          <a:prstGeom prst="rect">
            <a:avLst/>
          </a:prstGeom>
          <a:noFill/>
        </p:spPr>
        <p:txBody>
          <a:bodyPr wrap="square" rtlCol="0">
            <a:spAutoFit/>
          </a:bodyPr>
          <a:p>
            <a:pPr algn="ctr"/>
            <a:r>
              <a:rPr lang="en-US" altLang="zh-CN" sz="5400">
                <a:sym typeface="+mn-ea"/>
              </a:rPr>
              <a:t>Discuss  rapid sensing</a:t>
            </a:r>
            <a:endParaRPr lang="en-US" altLang="zh-CN" sz="5400"/>
          </a:p>
          <a:p>
            <a:pPr algn="ctr"/>
            <a:endParaRPr lang="zh-CN" altLang="en-US" sz="5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 </a:t>
            </a:r>
            <a:r>
              <a:rPr lang="en-US" altLang="zh-CN"/>
              <a:t>T</a:t>
            </a:r>
            <a:r>
              <a:rPr lang="zh-CN" altLang="en-US"/>
              <a:t>est method</a:t>
            </a:r>
            <a:endParaRPr lang="zh-CN" altLang="en-US"/>
          </a:p>
        </p:txBody>
      </p:sp>
      <p:sp>
        <p:nvSpPr>
          <p:cNvPr id="3" name="内容占位符 2"/>
          <p:cNvSpPr>
            <a:spLocks noGrp="1"/>
          </p:cNvSpPr>
          <p:nvPr>
            <p:ph idx="1"/>
          </p:nvPr>
        </p:nvSpPr>
        <p:spPr>
          <a:xfrm>
            <a:off x="457200" y="1189990"/>
            <a:ext cx="8229600" cy="914400"/>
          </a:xfrm>
        </p:spPr>
        <p:txBody>
          <a:bodyPr>
            <a:normAutofit fontScale="90000"/>
          </a:bodyPr>
          <a:p>
            <a:r>
              <a:rPr lang="zh-CN" altLang="en-US" sz="1600">
                <a:latin typeface="微软雅黑" panose="020B0503020204020204" charset="-122"/>
                <a:ea typeface="微软雅黑" panose="020B0503020204020204" charset="-122"/>
              </a:rPr>
              <a:t>Assume the maximum current of the supply </a:t>
            </a:r>
            <a:r>
              <a:rPr lang="en-US" altLang="zh-CN" sz="1600">
                <a:latin typeface="微软雅黑" panose="020B0503020204020204" charset="-122"/>
                <a:ea typeface="微软雅黑" panose="020B0503020204020204" charset="-122"/>
              </a:rPr>
              <a:t>: 1A   </a:t>
            </a:r>
            <a:r>
              <a:rPr lang="en-US" altLang="zh-CN" sz="1600">
                <a:latin typeface="微软雅黑" panose="020B0503020204020204" charset="-122"/>
                <a:ea typeface="微软雅黑" panose="020B0503020204020204" charset="-122"/>
                <a:sym typeface="+mn-ea"/>
              </a:rPr>
              <a:t>pre-heating time : 2s  </a:t>
            </a:r>
            <a:endParaRPr lang="en-US" altLang="zh-CN" sz="1600">
              <a:latin typeface="微软雅黑" panose="020B0503020204020204" charset="-122"/>
              <a:ea typeface="微软雅黑" panose="020B0503020204020204" charset="-122"/>
            </a:endParaRPr>
          </a:p>
          <a:p>
            <a:pPr marL="0" indent="0">
              <a:buNone/>
            </a:pPr>
            <a:r>
              <a:rPr lang="en-US" altLang="zh-CN" sz="1600">
                <a:latin typeface="微软雅黑" panose="020B0503020204020204" charset="-122"/>
                <a:ea typeface="微软雅黑" panose="020B0503020204020204" charset="-122"/>
              </a:rPr>
              <a:t>        heating current  100mA/sensor </a:t>
            </a:r>
            <a:endParaRPr lang="en-US" altLang="zh-CN" sz="1600">
              <a:latin typeface="微软雅黑" panose="020B0503020204020204" charset="-122"/>
              <a:ea typeface="微软雅黑" panose="020B0503020204020204" charset="-122"/>
            </a:endParaRPr>
          </a:p>
          <a:p>
            <a:pPr marL="0" indent="0">
              <a:buNone/>
            </a:pPr>
            <a:r>
              <a:rPr lang="en-US" altLang="zh-CN" sz="1600">
                <a:latin typeface="微软雅黑" panose="020B0503020204020204" charset="-122"/>
                <a:ea typeface="微软雅黑" panose="020B0503020204020204" charset="-122"/>
              </a:rPr>
              <a:t>            </a:t>
            </a:r>
            <a:endParaRPr lang="en-US" altLang="zh-CN" sz="1600">
              <a:latin typeface="微软雅黑" panose="020B0503020204020204" charset="-122"/>
              <a:ea typeface="微软雅黑" panose="020B0503020204020204" charset="-122"/>
            </a:endParaRPr>
          </a:p>
          <a:p>
            <a:pPr marL="0" indent="0">
              <a:buNone/>
            </a:pPr>
            <a:endParaRPr lang="en-US" altLang="zh-CN" sz="1600">
              <a:latin typeface="微软雅黑" panose="020B0503020204020204" charset="-122"/>
              <a:ea typeface="微软雅黑" panose="020B0503020204020204" charset="-122"/>
            </a:endParaRPr>
          </a:p>
        </p:txBody>
      </p:sp>
      <p:sp>
        <p:nvSpPr>
          <p:cNvPr id="4" name="矩形 3"/>
          <p:cNvSpPr/>
          <p:nvPr/>
        </p:nvSpPr>
        <p:spPr>
          <a:xfrm>
            <a:off x="192659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02819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11963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22123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320925"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422525"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251841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262001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711450"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2812415" y="25253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912745" y="2525395"/>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3014345" y="2525395"/>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3113405" y="2525395"/>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3215005" y="2525395"/>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p:nvPr/>
        </p:nvCxnSpPr>
        <p:spPr>
          <a:xfrm>
            <a:off x="3415030" y="2563495"/>
            <a:ext cx="468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05475" y="2600960"/>
            <a:ext cx="468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089400" y="256286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4191000"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4282440"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4384040"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4483735"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4585335"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4681220"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4782820"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4874260"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975225"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5075555" y="256286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177155" y="2562860"/>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5276215" y="2562860"/>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5351780" y="2562860"/>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37"/>
          <p:cNvSpPr/>
          <p:nvPr/>
        </p:nvSpPr>
        <p:spPr>
          <a:xfrm>
            <a:off x="6354445" y="2563495"/>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nvSpPr>
        <p:spPr>
          <a:xfrm>
            <a:off x="6456045" y="2563495"/>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nvSpPr>
        <p:spPr>
          <a:xfrm>
            <a:off x="6547485"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6649085"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6748780"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6850380"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6946265"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7047865"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7139305"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7240270"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7340600"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7442200" y="2563495"/>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7541260" y="2563495"/>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7642860" y="2563495"/>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形标注 51"/>
          <p:cNvSpPr/>
          <p:nvPr/>
        </p:nvSpPr>
        <p:spPr>
          <a:xfrm rot="10800000">
            <a:off x="1306830" y="2705735"/>
            <a:ext cx="914400" cy="611505"/>
          </a:xfrm>
          <a:prstGeom prst="wedgeEllipseCallou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53" name="文本框 52"/>
          <p:cNvSpPr txBox="1"/>
          <p:nvPr/>
        </p:nvSpPr>
        <p:spPr>
          <a:xfrm>
            <a:off x="1248410" y="2827655"/>
            <a:ext cx="1664335" cy="521970"/>
          </a:xfrm>
          <a:prstGeom prst="rect">
            <a:avLst/>
          </a:prstGeom>
          <a:noFill/>
        </p:spPr>
        <p:txBody>
          <a:bodyPr wrap="square" rtlCol="0">
            <a:spAutoFit/>
          </a:bodyPr>
          <a:p>
            <a:r>
              <a:rPr lang="en-US" altLang="zh-CN" sz="1400"/>
              <a:t>test speed</a:t>
            </a:r>
            <a:endParaRPr lang="en-US" altLang="zh-CN" sz="1400"/>
          </a:p>
          <a:p>
            <a:r>
              <a:rPr lang="en-US" altLang="zh-CN" sz="1400"/>
              <a:t>     0.2S</a:t>
            </a:r>
            <a:endParaRPr lang="en-US" altLang="zh-CN" sz="1400"/>
          </a:p>
        </p:txBody>
      </p:sp>
      <p:sp>
        <p:nvSpPr>
          <p:cNvPr id="54" name="椭圆 53"/>
          <p:cNvSpPr/>
          <p:nvPr/>
        </p:nvSpPr>
        <p:spPr>
          <a:xfrm>
            <a:off x="3943350" y="3391535"/>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4216400" y="3391535"/>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4459605" y="3391535"/>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7" name="直接箭头连接符 56"/>
          <p:cNvCxnSpPr/>
          <p:nvPr/>
        </p:nvCxnSpPr>
        <p:spPr>
          <a:xfrm>
            <a:off x="2897505" y="3429000"/>
            <a:ext cx="468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4682490" y="3429635"/>
            <a:ext cx="468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39115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矩形 63"/>
          <p:cNvSpPr/>
          <p:nvPr/>
        </p:nvSpPr>
        <p:spPr>
          <a:xfrm>
            <a:off x="549275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矩形 64"/>
          <p:cNvSpPr/>
          <p:nvPr/>
        </p:nvSpPr>
        <p:spPr>
          <a:xfrm>
            <a:off x="559181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矩形 65"/>
          <p:cNvSpPr/>
          <p:nvPr/>
        </p:nvSpPr>
        <p:spPr>
          <a:xfrm>
            <a:off x="569341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矩形 66"/>
          <p:cNvSpPr/>
          <p:nvPr/>
        </p:nvSpPr>
        <p:spPr>
          <a:xfrm>
            <a:off x="578231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矩形 67"/>
          <p:cNvSpPr/>
          <p:nvPr/>
        </p:nvSpPr>
        <p:spPr>
          <a:xfrm>
            <a:off x="588391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矩形 68"/>
          <p:cNvSpPr/>
          <p:nvPr/>
        </p:nvSpPr>
        <p:spPr>
          <a:xfrm>
            <a:off x="598297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矩形 69"/>
          <p:cNvSpPr/>
          <p:nvPr/>
        </p:nvSpPr>
        <p:spPr>
          <a:xfrm>
            <a:off x="6084570"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矩形 70"/>
          <p:cNvSpPr/>
          <p:nvPr/>
        </p:nvSpPr>
        <p:spPr>
          <a:xfrm>
            <a:off x="6174105"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71"/>
          <p:cNvSpPr/>
          <p:nvPr/>
        </p:nvSpPr>
        <p:spPr>
          <a:xfrm>
            <a:off x="6275705" y="3390900"/>
            <a:ext cx="75565" cy="75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矩形 72"/>
          <p:cNvSpPr/>
          <p:nvPr/>
        </p:nvSpPr>
        <p:spPr>
          <a:xfrm>
            <a:off x="6374765" y="339090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6476365" y="339090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6559550" y="339090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6661150" y="3390900"/>
            <a:ext cx="75565" cy="7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7" name="直接箭头连接符 76"/>
          <p:cNvCxnSpPr>
            <a:stCxn id="73" idx="2"/>
          </p:cNvCxnSpPr>
          <p:nvPr/>
        </p:nvCxnSpPr>
        <p:spPr>
          <a:xfrm>
            <a:off x="6412865" y="3466465"/>
            <a:ext cx="103505" cy="178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6325235" y="3672205"/>
            <a:ext cx="1915795" cy="368300"/>
          </a:xfrm>
          <a:prstGeom prst="rect">
            <a:avLst/>
          </a:prstGeom>
          <a:noFill/>
        </p:spPr>
        <p:txBody>
          <a:bodyPr wrap="square" rtlCol="0">
            <a:spAutoFit/>
          </a:bodyPr>
          <a:p>
            <a:r>
              <a:rPr lang="en-US" altLang="zh-CN"/>
              <a:t>heating time = 2s</a:t>
            </a:r>
            <a:endParaRPr lang="en-US" altLang="zh-CN"/>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 name="KSO_WM_UNIT_MEDIACOVER_BTNRECT" val="7067*5951*265*265"/>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2.xml><?xml version="1.0" encoding="utf-8"?>
<p:tagLst xmlns:p="http://schemas.openxmlformats.org/presentationml/2006/main">
  <p:tag name="KSO_WM_MEDIACOVER_FLAG" val="1"/>
  <p:tag name="KSO_WM_UNIT_MEDIACOVER_BTN_STATE" val="1"/>
  <p:tag name="KSO_WM_UNIT_MEDIACOVER_BTNRECT" val="7067*5951*265*265"/>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Words>
  <Application>WPS 演示</Application>
  <PresentationFormat>全屏显示(4:3)</PresentationFormat>
  <Paragraphs>56</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Calibri</vt:lpstr>
      <vt:lpstr>微软雅黑</vt:lpstr>
      <vt:lpstr>Arial Unicode MS</vt:lpstr>
      <vt:lpstr>华文细黑</vt:lpstr>
      <vt:lpstr>方正姚体</vt:lpstr>
      <vt:lpstr>汉仪长仿宋体</vt:lpstr>
      <vt:lpstr>新宋体</vt:lpstr>
      <vt:lpstr>方正舒体</vt:lpstr>
      <vt:lpstr>Meiryo UI</vt:lpstr>
      <vt:lpstr>AcadEref</vt:lpstr>
      <vt:lpstr>Office 主题</vt:lpstr>
      <vt:lpstr>Work report</vt:lpstr>
      <vt:lpstr>Hardware </vt:lpstr>
      <vt:lpstr>Software of scan signal</vt:lpstr>
      <vt:lpstr>software of reading data</vt:lpstr>
      <vt:lpstr>PowerPoint 演示文稿</vt:lpstr>
      <vt:lpstr>PowerPoint 演示文稿</vt:lpstr>
      <vt:lpstr>PowerPoint 演示文稿</vt:lpstr>
      <vt:lpstr>PowerPoint 演示文稿</vt:lpstr>
      <vt:lpstr>PowerPoint 演示文稿</vt:lpstr>
      <vt:lpstr>PowerPoint 演示文稿</vt:lpstr>
      <vt:lpstr>Future plan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report</dc:title>
  <dc:creator>dell</dc:creator>
  <cp:lastModifiedBy>dell</cp:lastModifiedBy>
  <cp:revision>12</cp:revision>
  <dcterms:created xsi:type="dcterms:W3CDTF">2021-03-03T12:52:00Z</dcterms:created>
  <dcterms:modified xsi:type="dcterms:W3CDTF">2021-03-11T11:06:50Z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