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0" r:id="rId2"/>
    <p:sldId id="541" r:id="rId3"/>
    <p:sldId id="542" r:id="rId4"/>
    <p:sldId id="544" r:id="rId5"/>
    <p:sldId id="543" r:id="rId6"/>
    <p:sldId id="545" r:id="rId7"/>
    <p:sldId id="546" r:id="rId8"/>
    <p:sldId id="547" r:id="rId9"/>
    <p:sldId id="548" r:id="rId10"/>
    <p:sldId id="549" r:id="rId11"/>
    <p:sldId id="550" r:id="rId12"/>
    <p:sldId id="5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>
          <p15:clr>
            <a:srgbClr val="A4A3A4"/>
          </p15:clr>
        </p15:guide>
        <p15:guide id="7" pos="5544">
          <p15:clr>
            <a:srgbClr val="A4A3A4"/>
          </p15:clr>
        </p15:guide>
        <p15:guide id="13" pos="7272">
          <p15:clr>
            <a:srgbClr val="A4A3A4"/>
          </p15:clr>
        </p15:guide>
        <p15:guide id="16" orient="horz" pos="744">
          <p15:clr>
            <a:srgbClr val="A4A3A4"/>
          </p15:clr>
        </p15:guide>
        <p15:guide id="21" orient="horz" pos="216">
          <p15:clr>
            <a:srgbClr val="A4A3A4"/>
          </p15:clr>
        </p15:guide>
        <p15:guide id="22" orient="horz" pos="3696">
          <p15:clr>
            <a:srgbClr val="A4A3A4"/>
          </p15:clr>
        </p15:guide>
        <p15:guide id="23" orient="horz" pos="912">
          <p15:clr>
            <a:srgbClr val="A4A3A4"/>
          </p15:clr>
        </p15:guide>
        <p15:guide id="24" pos="2075">
          <p15:clr>
            <a:srgbClr val="A4A3A4"/>
          </p15:clr>
        </p15:guide>
        <p15:guide id="25" orient="horz" pos="3408">
          <p15:clr>
            <a:srgbClr val="A4A3A4"/>
          </p15:clr>
        </p15:guide>
        <p15:guide id="26" orient="horz" pos="3792">
          <p15:clr>
            <a:srgbClr val="A4A3A4"/>
          </p15:clr>
        </p15:guide>
        <p15:guide id="28" pos="3840">
          <p15:clr>
            <a:srgbClr val="A4A3A4"/>
          </p15:clr>
        </p15:guide>
        <p15:guide id="29" orient="horz" pos="1204">
          <p15:clr>
            <a:srgbClr val="A4A3A4"/>
          </p15:clr>
        </p15:guide>
        <p15:guide id="30" pos="4920">
          <p15:clr>
            <a:srgbClr val="A4A3A4"/>
          </p15:clr>
        </p15:guide>
        <p15:guide id="31" pos="9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>
        <p:guide pos="216"/>
        <p:guide pos="5544"/>
        <p:guide pos="7272"/>
        <p:guide orient="horz" pos="744"/>
        <p:guide orient="horz" pos="216"/>
        <p:guide orient="horz" pos="3696"/>
        <p:guide orient="horz" pos="912"/>
        <p:guide pos="2075"/>
        <p:guide orient="horz" pos="3408"/>
        <p:guide orient="horz" pos="3792"/>
        <p:guide pos="3840"/>
        <p:guide orient="horz" pos="1204"/>
        <p:guide pos="4920"/>
        <p:guide pos="9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694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51452-54D8-4BDD-BB66-6BC77EAC8C4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1F961-893B-4FD9-BD8A-22566CF7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7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6:19:12.66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0,'0'14299,"0"-14260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CBAE1-84F0-4506-BBB9-962C5F14F44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7A4C-CB6B-4037-9A35-88B671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7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0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07A4C-CB6B-4037-9A35-88B67192D1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230" y="6266945"/>
            <a:ext cx="1784228" cy="525416"/>
          </a:xfrm>
          <a:prstGeom prst="rect">
            <a:avLst/>
          </a:prstGeom>
        </p:spPr>
      </p:pic>
      <p:pic>
        <p:nvPicPr>
          <p:cNvPr id="21" name="Picture 5"/>
          <p:cNvPicPr>
            <a:picLocks noChangeAspect="1" noChangeArrowheads="1"/>
          </p:cNvPicPr>
          <p:nvPr userDrawn="1"/>
        </p:nvPicPr>
        <p:blipFill rotWithShape="1">
          <a:blip r:embed="rId5"/>
          <a:srcRect l="10838" t="-1576" r="16680"/>
          <a:stretch/>
        </p:blipFill>
        <p:spPr bwMode="auto">
          <a:xfrm>
            <a:off x="5417646" y="6131250"/>
            <a:ext cx="6211162" cy="66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19296" y="6157657"/>
            <a:ext cx="2385512" cy="66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7200">
          <p15:clr>
            <a:srgbClr val="FBAE40"/>
          </p15:clr>
        </p15:guide>
        <p15:guide id="1" pos="480">
          <p15:clr>
            <a:srgbClr val="FBAE40"/>
          </p15:clr>
        </p15:guide>
        <p15:guide id="2" pos="20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344400" y="2362200"/>
            <a:ext cx="6096000" cy="1716089"/>
            <a:chOff x="12344400" y="2362200"/>
            <a:chExt cx="6096000" cy="1716089"/>
          </a:xfrm>
        </p:grpSpPr>
        <p:sp>
          <p:nvSpPr>
            <p:cNvPr id="2" name="Rectangle 1"/>
            <p:cNvSpPr/>
            <p:nvPr/>
          </p:nvSpPr>
          <p:spPr bwMode="white">
            <a:xfrm>
              <a:off x="12344400" y="2362200"/>
              <a:ext cx="6096000" cy="1716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5936" y="2587433"/>
              <a:ext cx="4389564" cy="1319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663" y="2017454"/>
            <a:ext cx="2906138" cy="228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301" y="2652262"/>
            <a:ext cx="4521534" cy="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992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9859" y="4269429"/>
            <a:ext cx="8120141" cy="476401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9858" y="4916489"/>
            <a:ext cx="8120141" cy="1395411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2733517" y="5881817"/>
            <a:ext cx="2768341" cy="976184"/>
            <a:chOff x="9415848" y="5881817"/>
            <a:chExt cx="2768341" cy="976184"/>
          </a:xfrm>
        </p:grpSpPr>
        <p:sp>
          <p:nvSpPr>
            <p:cNvPr id="16" name="Rectangle 15"/>
            <p:cNvSpPr/>
            <p:nvPr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  <p15:guide id="4" pos="20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411" y="4269429"/>
            <a:ext cx="8387340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411" y="5429250"/>
            <a:ext cx="8387340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4" name="Rectangle 3"/>
            <p:cNvSpPr/>
            <p:nvPr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  <p15:guide id="2" pos="3840">
          <p15:clr>
            <a:srgbClr val="FBAE40"/>
          </p15:clr>
        </p15:guide>
        <p15:guide id="3" pos="2075">
          <p15:clr>
            <a:srgbClr val="FBAE40"/>
          </p15:clr>
        </p15:guide>
        <p15:guide id="4" orient="horz" pos="34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63" y="5340748"/>
            <a:ext cx="1477387" cy="1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>
                <a:solidFill>
                  <a:schemeClr val="tx1"/>
                </a:solidFill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pt-BR" dirty="0"/>
              <a:t>PRO3601 – Análise Massiva de Dados em Gestão de Operações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549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244" y="2497139"/>
            <a:ext cx="7965765" cy="1090420"/>
          </a:xfrm>
        </p:spPr>
        <p:txBody>
          <a:bodyPr/>
          <a:lstStyle/>
          <a:p>
            <a:r>
              <a:rPr lang="en-US" dirty="0"/>
              <a:t>PRO3601 –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Massiva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			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Operações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Git e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0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 err="1">
                <a:latin typeface="+mn-lt"/>
                <a:ea typeface="+mn-ea"/>
                <a:cs typeface="+mn-cs"/>
              </a:rPr>
              <a:t>Atualizando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remoto</a:t>
            </a:r>
            <a:endParaRPr lang="en-US" sz="4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686347" cy="876299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 err="1">
                <a:latin typeface="+mn-lt"/>
                <a:ea typeface="+mn-ea"/>
                <a:cs typeface="+mn-cs"/>
              </a:rPr>
              <a:t>Comando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git add / git commit / git push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41EDC-FF66-42CE-BC63-86A0813FA689}"/>
              </a:ext>
            </a:extLst>
          </p:cNvPr>
          <p:cNvSpPr txBox="1"/>
          <p:nvPr/>
        </p:nvSpPr>
        <p:spPr>
          <a:xfrm>
            <a:off x="384963" y="1767007"/>
            <a:ext cx="115831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300" b="1" dirty="0"/>
              <a:t>Git add: </a:t>
            </a:r>
            <a:r>
              <a:rPr lang="en-US" sz="2300" b="1" dirty="0" err="1"/>
              <a:t>Atualiza</a:t>
            </a:r>
            <a:r>
              <a:rPr lang="en-US" sz="2300" b="1" dirty="0"/>
              <a:t> o </a:t>
            </a:r>
            <a:r>
              <a:rPr lang="en-US" sz="2300" b="1" dirty="0" err="1"/>
              <a:t>índice</a:t>
            </a:r>
            <a:r>
              <a:rPr lang="en-US" sz="2300" b="1" dirty="0"/>
              <a:t> de </a:t>
            </a:r>
            <a:r>
              <a:rPr lang="en-US" sz="2300" b="1" dirty="0" err="1"/>
              <a:t>alterações</a:t>
            </a:r>
            <a:r>
              <a:rPr lang="en-US" sz="2300" b="1" dirty="0"/>
              <a:t>, </a:t>
            </a:r>
            <a:r>
              <a:rPr lang="en-US" sz="2300" b="1" dirty="0" err="1"/>
              <a:t>utilizado</a:t>
            </a:r>
            <a:r>
              <a:rPr lang="en-US" sz="2300" b="1" dirty="0"/>
              <a:t> para comparer </a:t>
            </a:r>
            <a:r>
              <a:rPr lang="en-US" sz="2300" b="1" dirty="0" err="1"/>
              <a:t>repositórios</a:t>
            </a:r>
            <a:r>
              <a:rPr lang="en-US" sz="2300" b="1" dirty="0"/>
              <a:t> </a:t>
            </a:r>
            <a:r>
              <a:rPr lang="en-US" sz="2300" b="1" dirty="0" err="1"/>
              <a:t>locais</a:t>
            </a:r>
            <a:r>
              <a:rPr lang="en-US" sz="2300" b="1" dirty="0"/>
              <a:t> e </a:t>
            </a:r>
            <a:r>
              <a:rPr lang="en-US" sz="2300" b="1" dirty="0" err="1"/>
              <a:t>remotos</a:t>
            </a:r>
            <a:r>
              <a:rPr lang="en-US" sz="2300" b="1" dirty="0"/>
              <a:t>. Ex: git add .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en-US" sz="2300" b="1" dirty="0"/>
          </a:p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300" b="1" dirty="0"/>
              <a:t>Git commit: </a:t>
            </a:r>
            <a:r>
              <a:rPr lang="en-US" sz="2300" b="1" dirty="0" err="1"/>
              <a:t>Utiliza</a:t>
            </a:r>
            <a:r>
              <a:rPr lang="en-US" sz="2300" b="1" dirty="0"/>
              <a:t> o </a:t>
            </a:r>
            <a:r>
              <a:rPr lang="en-US" sz="2300" b="1" dirty="0" err="1"/>
              <a:t>índice</a:t>
            </a:r>
            <a:r>
              <a:rPr lang="en-US" sz="2300" b="1" dirty="0"/>
              <a:t> para </a:t>
            </a:r>
            <a:r>
              <a:rPr lang="en-US" sz="2300" b="1" dirty="0" err="1"/>
              <a:t>realizar</a:t>
            </a:r>
            <a:r>
              <a:rPr lang="en-US" sz="2300" b="1" dirty="0"/>
              <a:t> </a:t>
            </a:r>
            <a:r>
              <a:rPr lang="en-US" sz="2300" b="1" dirty="0" err="1"/>
              <a:t>uma</a:t>
            </a:r>
            <a:r>
              <a:rPr lang="en-US" sz="2300" b="1" dirty="0"/>
              <a:t> </a:t>
            </a:r>
            <a:r>
              <a:rPr lang="en-US" sz="2300" b="1" dirty="0" err="1"/>
              <a:t>descrição</a:t>
            </a:r>
            <a:r>
              <a:rPr lang="en-US" sz="2300" b="1" dirty="0"/>
              <a:t> da </a:t>
            </a:r>
            <a:r>
              <a:rPr lang="en-US" sz="2300" b="1" dirty="0" err="1"/>
              <a:t>submissão</a:t>
            </a:r>
            <a:r>
              <a:rPr lang="en-US" sz="2300" b="1" dirty="0"/>
              <a:t> contend as </a:t>
            </a:r>
            <a:r>
              <a:rPr lang="en-US" sz="2300" b="1" dirty="0" err="1"/>
              <a:t>alterações</a:t>
            </a:r>
            <a:r>
              <a:rPr lang="en-US" sz="2300" b="1" dirty="0"/>
              <a:t> que </a:t>
            </a:r>
            <a:r>
              <a:rPr lang="en-US" sz="2300" b="1" dirty="0" err="1"/>
              <a:t>serão</a:t>
            </a:r>
            <a:r>
              <a:rPr lang="en-US" sz="2300" b="1" dirty="0"/>
              <a:t> </a:t>
            </a:r>
            <a:r>
              <a:rPr lang="en-US" sz="2300" b="1" dirty="0" err="1"/>
              <a:t>adicionadas</a:t>
            </a:r>
            <a:r>
              <a:rPr lang="en-US" sz="2300" b="1" dirty="0"/>
              <a:t> </a:t>
            </a:r>
            <a:r>
              <a:rPr lang="en-US" sz="2300" b="1" dirty="0" err="1"/>
              <a:t>ao</a:t>
            </a:r>
            <a:r>
              <a:rPr lang="en-US" sz="2300" b="1" dirty="0"/>
              <a:t> </a:t>
            </a:r>
            <a:r>
              <a:rPr lang="en-US" sz="2300" b="1" dirty="0" err="1"/>
              <a:t>repositório</a:t>
            </a:r>
            <a:r>
              <a:rPr lang="en-US" sz="2300" b="1" dirty="0"/>
              <a:t> </a:t>
            </a:r>
            <a:r>
              <a:rPr lang="en-US" sz="2300" b="1" dirty="0" err="1"/>
              <a:t>remoto</a:t>
            </a:r>
            <a:r>
              <a:rPr lang="en-US" sz="2300" b="1" dirty="0"/>
              <a:t>. Ex: git commit –m “</a:t>
            </a:r>
            <a:r>
              <a:rPr lang="en-US" sz="2300" b="1" dirty="0" err="1"/>
              <a:t>AnotherNewFile</a:t>
            </a:r>
            <a:r>
              <a:rPr lang="en-US" sz="2300" b="1" dirty="0"/>
              <a:t> Added”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en-US" sz="2300" b="1" dirty="0"/>
          </a:p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300" b="1" dirty="0"/>
              <a:t>Git push: </a:t>
            </a:r>
            <a:r>
              <a:rPr lang="en-US" sz="2300" b="1" dirty="0" err="1"/>
              <a:t>Submete</a:t>
            </a:r>
            <a:r>
              <a:rPr lang="en-US" sz="2300" b="1" dirty="0"/>
              <a:t> </a:t>
            </a:r>
            <a:r>
              <a:rPr lang="en-US" sz="2300" b="1" dirty="0" err="1"/>
              <a:t>todos</a:t>
            </a:r>
            <a:r>
              <a:rPr lang="en-US" sz="2300" b="1" dirty="0"/>
              <a:t> </a:t>
            </a:r>
            <a:r>
              <a:rPr lang="en-US" sz="2300" b="1" dirty="0" err="1"/>
              <a:t>os</a:t>
            </a:r>
            <a:r>
              <a:rPr lang="en-US" sz="2300" b="1" dirty="0"/>
              <a:t> commits </a:t>
            </a:r>
            <a:r>
              <a:rPr lang="en-US" sz="2300" b="1" dirty="0" err="1"/>
              <a:t>criados</a:t>
            </a:r>
            <a:r>
              <a:rPr lang="en-US" sz="2300" b="1" dirty="0"/>
              <a:t>. Ex: git push.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3001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 err="1">
                <a:latin typeface="+mn-lt"/>
                <a:ea typeface="+mn-ea"/>
                <a:cs typeface="+mn-cs"/>
              </a:rPr>
              <a:t>Atualizando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remoto</a:t>
            </a:r>
            <a:endParaRPr lang="en-US" sz="4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686347" cy="876299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 err="1">
                <a:latin typeface="+mn-lt"/>
                <a:ea typeface="+mn-ea"/>
                <a:cs typeface="+mn-cs"/>
              </a:rPr>
              <a:t>Comando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git add / git commit / git push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53A2F-A5BD-48BF-BADB-0C89838C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24" y="1424243"/>
            <a:ext cx="11479227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 err="1">
                <a:latin typeface="+mn-lt"/>
                <a:ea typeface="+mn-ea"/>
                <a:cs typeface="+mn-cs"/>
              </a:rPr>
              <a:t>Atualizando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remoto</a:t>
            </a:r>
            <a:endParaRPr lang="en-US" sz="4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686347" cy="876299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>
                <a:latin typeface="+mn-lt"/>
                <a:ea typeface="+mn-ea"/>
                <a:cs typeface="+mn-cs"/>
              </a:rPr>
              <a:t>Comando git add / git commit / git push</a:t>
            </a:r>
            <a:endParaRPr lang="en-US" sz="28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E3DD4-A47B-470D-A1E7-6709951A4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85" y="2457314"/>
            <a:ext cx="9267302" cy="211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AA1FD6-527F-4E2C-9164-87E722D97AD6}"/>
              </a:ext>
            </a:extLst>
          </p:cNvPr>
          <p:cNvSpPr txBox="1"/>
          <p:nvPr/>
        </p:nvSpPr>
        <p:spPr>
          <a:xfrm>
            <a:off x="535566" y="1763828"/>
            <a:ext cx="10437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Por fim, o repositório remoto é atualizado</a:t>
            </a:r>
          </a:p>
        </p:txBody>
      </p:sp>
    </p:spTree>
    <p:extLst>
      <p:ext uri="{BB962C8B-B14F-4D97-AF65-F5344CB8AC3E}">
        <p14:creationId xmlns:p14="http://schemas.microsoft.com/office/powerpoint/2010/main" val="13929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4586" y="292609"/>
            <a:ext cx="10731510" cy="633824"/>
          </a:xfrm>
        </p:spPr>
        <p:txBody>
          <a:bodyPr/>
          <a:lstStyle/>
          <a:p>
            <a:r>
              <a:rPr lang="en-US" sz="4000" dirty="0"/>
              <a:t>Fork de um </a:t>
            </a:r>
            <a:r>
              <a:rPr lang="en-US" sz="4000" dirty="0" err="1"/>
              <a:t>repositório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PRO3601 – Análise Massiva de Dados em Gestão de Operações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503583" y="1139687"/>
            <a:ext cx="1032344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500" dirty="0"/>
              <a:t>“</a:t>
            </a:r>
            <a:r>
              <a:rPr lang="en-US" sz="2500" dirty="0" err="1"/>
              <a:t>Copiar</a:t>
            </a:r>
            <a:r>
              <a:rPr lang="en-US" sz="2500" dirty="0"/>
              <a:t>” um </a:t>
            </a:r>
            <a:r>
              <a:rPr lang="en-US" sz="2500" dirty="0" err="1"/>
              <a:t>repositório</a:t>
            </a:r>
            <a:r>
              <a:rPr lang="en-US" sz="2500" dirty="0"/>
              <a:t> para o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usuário</a:t>
            </a:r>
            <a:r>
              <a:rPr lang="en-US" sz="2500" dirty="0"/>
              <a:t>;</a:t>
            </a:r>
          </a:p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500" dirty="0" err="1"/>
              <a:t>Múltiplos</a:t>
            </a:r>
            <a:r>
              <a:rPr lang="en-US" sz="2500" dirty="0"/>
              <a:t> </a:t>
            </a:r>
            <a:r>
              <a:rPr lang="en-US" sz="2500" dirty="0" err="1"/>
              <a:t>desenvolvedores</a:t>
            </a:r>
            <a:r>
              <a:rPr lang="en-US" sz="2500" dirty="0"/>
              <a:t> </a:t>
            </a:r>
            <a:r>
              <a:rPr lang="en-US" sz="2500" dirty="0" err="1"/>
              <a:t>trabalhando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um </a:t>
            </a:r>
            <a:r>
              <a:rPr lang="en-US" sz="2500" dirty="0" err="1"/>
              <a:t>mesmo</a:t>
            </a:r>
            <a:r>
              <a:rPr lang="en-US" sz="2500" dirty="0"/>
              <a:t> </a:t>
            </a:r>
            <a:r>
              <a:rPr lang="en-US" sz="2500" dirty="0" err="1"/>
              <a:t>projeto</a:t>
            </a:r>
            <a:r>
              <a:rPr lang="en-US" sz="2500" dirty="0"/>
              <a:t> </a:t>
            </a:r>
            <a:r>
              <a:rPr lang="en-US" sz="2500" dirty="0" err="1"/>
              <a:t>sem</a:t>
            </a:r>
            <a:r>
              <a:rPr lang="en-US" sz="2500" dirty="0"/>
              <a:t> </a:t>
            </a:r>
            <a:r>
              <a:rPr lang="en-US" sz="2500" dirty="0" err="1"/>
              <a:t>interferência</a:t>
            </a:r>
            <a:r>
              <a:rPr lang="en-US" sz="2500" dirty="0"/>
              <a:t>.</a:t>
            </a:r>
          </a:p>
          <a:p>
            <a:pPr marL="0" indent="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en-US" sz="2500" dirty="0"/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A8E22-B1D2-4C6F-860D-D076BF56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9" y="2875861"/>
            <a:ext cx="11129547" cy="29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 anchor="t">
            <a:normAutofit/>
          </a:bodyPr>
          <a:lstStyle/>
          <a:p>
            <a:r>
              <a:rPr lang="en-US" dirty="0"/>
              <a:t>Fork de um </a:t>
            </a:r>
            <a:r>
              <a:rPr lang="en-US" dirty="0" err="1"/>
              <a:t>repositório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27973-8286-4E94-947C-65AA1926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9" y="1913087"/>
            <a:ext cx="11522076" cy="3687063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dirty="0"/>
              <a:t>PRO3601 – Análise Massiva de Dados em Gestão de Operações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Clone de um repositório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00942"/>
            <a:ext cx="11525251" cy="547687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Uma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cópia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local de um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remote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9A850-0295-4B02-A6AF-34461D62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33" y="1885950"/>
            <a:ext cx="9317933" cy="428625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3FDD6-B513-4831-8E22-3BAD3BA07EF2}"/>
              </a:ext>
            </a:extLst>
          </p:cNvPr>
          <p:cNvSpPr txBox="1"/>
          <p:nvPr/>
        </p:nvSpPr>
        <p:spPr>
          <a:xfrm>
            <a:off x="477078" y="1448629"/>
            <a:ext cx="426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Selecionar uma das opções disponibilizadas</a:t>
            </a:r>
          </a:p>
        </p:txBody>
      </p:sp>
    </p:spTree>
    <p:extLst>
      <p:ext uri="{BB962C8B-B14F-4D97-AF65-F5344CB8AC3E}">
        <p14:creationId xmlns:p14="http://schemas.microsoft.com/office/powerpoint/2010/main" val="27168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Clone de um repositório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525251" cy="547687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Via git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1C965-5D8B-4DC1-A985-24F15EC966EB}"/>
              </a:ext>
            </a:extLst>
          </p:cNvPr>
          <p:cNvSpPr txBox="1"/>
          <p:nvPr/>
        </p:nvSpPr>
        <p:spPr>
          <a:xfrm>
            <a:off x="333375" y="1643895"/>
            <a:ext cx="1134179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800" dirty="0" err="1"/>
              <a:t>Copiar</a:t>
            </a:r>
            <a:r>
              <a:rPr lang="en-US" sz="1800" dirty="0"/>
              <a:t> a URL do </a:t>
            </a:r>
            <a:r>
              <a:rPr lang="en-US" sz="1800" dirty="0" err="1"/>
              <a:t>repositório</a:t>
            </a:r>
            <a:r>
              <a:rPr lang="en-US" sz="1800" dirty="0"/>
              <a:t> </a:t>
            </a:r>
            <a:r>
              <a:rPr lang="en-US" sz="1800" dirty="0" err="1"/>
              <a:t>remoto</a:t>
            </a:r>
            <a:r>
              <a:rPr lang="en-US" sz="1800" dirty="0"/>
              <a:t>;</a:t>
            </a:r>
          </a:p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800" dirty="0" err="1"/>
              <a:t>Criar</a:t>
            </a:r>
            <a:r>
              <a:rPr lang="en-US" sz="1800" dirty="0"/>
              <a:t> um </a:t>
            </a:r>
            <a:r>
              <a:rPr lang="en-US" sz="1800" dirty="0" err="1"/>
              <a:t>diretório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computador</a:t>
            </a:r>
            <a:r>
              <a:rPr lang="en-US" sz="1800" dirty="0"/>
              <a:t>;</a:t>
            </a:r>
          </a:p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dirty="0"/>
              <a:t>Dentro do </a:t>
            </a:r>
            <a:r>
              <a:rPr lang="en-US" dirty="0" err="1"/>
              <a:t>repositório</a:t>
            </a:r>
            <a:r>
              <a:rPr lang="en-US" dirty="0"/>
              <a:t>, </a:t>
            </a:r>
            <a:r>
              <a:rPr lang="en-US" dirty="0" err="1"/>
              <a:t>clicar</a:t>
            </a:r>
            <a:r>
              <a:rPr lang="en-US" dirty="0"/>
              <a:t> com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,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“Git Bash Here”;</a:t>
            </a:r>
            <a:endParaRPr lang="en-US" sz="1800" dirty="0"/>
          </a:p>
          <a:p>
            <a:pPr marL="137160" indent="-13716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800" dirty="0" err="1"/>
              <a:t>Após</a:t>
            </a:r>
            <a:r>
              <a:rPr lang="en-US" sz="1800" dirty="0"/>
              <a:t> o terminal </a:t>
            </a:r>
            <a:r>
              <a:rPr lang="en-US" sz="1800" dirty="0" err="1"/>
              <a:t>abrir</a:t>
            </a:r>
            <a:r>
              <a:rPr lang="en-US" sz="1800" dirty="0"/>
              <a:t>, usar o </a:t>
            </a:r>
            <a:r>
              <a:rPr lang="en-US" sz="1800" dirty="0" err="1"/>
              <a:t>comando</a:t>
            </a:r>
            <a:r>
              <a:rPr lang="en-US" sz="1800" dirty="0"/>
              <a:t> “git clone &lt;URL&gt;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50CDDC-0F56-4D9B-9226-1C60AB5B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16" y="194637"/>
            <a:ext cx="3487687" cy="27884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740D2F-7F6C-401C-937B-B32058960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933" y="3416002"/>
            <a:ext cx="2035819" cy="3049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1DD1B0-FC5B-4B3F-9AEE-605D3D1A4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21" y="3702470"/>
            <a:ext cx="7998679" cy="15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Clone de um repositório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525251" cy="547687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Via git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1E59B-416A-4815-9B94-57212A01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3" y="2041835"/>
            <a:ext cx="7201362" cy="3040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3CAF4-3C91-4C7C-B4FD-066511D3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37" y="1920853"/>
            <a:ext cx="3562847" cy="1267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9BC6B8-FDFD-4078-92B9-334750BF6E28}"/>
              </a:ext>
            </a:extLst>
          </p:cNvPr>
          <p:cNvSpPr txBox="1"/>
          <p:nvPr/>
        </p:nvSpPr>
        <p:spPr>
          <a:xfrm>
            <a:off x="1980843" y="1678913"/>
            <a:ext cx="2469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Repositório remoto</a:t>
            </a:r>
          </a:p>
          <a:p>
            <a:endParaRPr lang="pt-BR" sz="2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379B0-4360-4A9C-9713-96A3CEA2466E}"/>
              </a:ext>
            </a:extLst>
          </p:cNvPr>
          <p:cNvSpPr txBox="1"/>
          <p:nvPr/>
        </p:nvSpPr>
        <p:spPr>
          <a:xfrm>
            <a:off x="8644102" y="1575993"/>
            <a:ext cx="2146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Repositório local</a:t>
            </a:r>
          </a:p>
          <a:p>
            <a:endParaRPr lang="pt-BR" sz="2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C4FDD0-4017-4989-9322-1156E96A3F33}"/>
                  </a:ext>
                </a:extLst>
              </p14:cNvPr>
              <p14:cNvContentPartPr/>
              <p14:nvPr/>
            </p14:nvContentPartPr>
            <p14:xfrm>
              <a:off x="7850945" y="1059866"/>
              <a:ext cx="360" cy="5162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C4FDD0-4017-4989-9322-1156E96A3F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7945" y="996866"/>
                <a:ext cx="126000" cy="52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5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 err="1">
                <a:latin typeface="+mn-lt"/>
                <a:ea typeface="+mn-ea"/>
                <a:cs typeface="+mn-cs"/>
              </a:rPr>
              <a:t>Atualizando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local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686347" cy="876299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 err="1">
                <a:latin typeface="+mn-lt"/>
                <a:ea typeface="+mn-ea"/>
                <a:cs typeface="+mn-cs"/>
              </a:rPr>
              <a:t>Quando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remoto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é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alterado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, é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necessário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atualizar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local </a:t>
            </a:r>
            <a:r>
              <a:rPr lang="en-US" sz="2800" b="1" kern="1200" dirty="0" err="1">
                <a:latin typeface="+mn-lt"/>
                <a:ea typeface="+mn-ea"/>
                <a:cs typeface="+mn-cs"/>
              </a:rPr>
              <a:t>manualmente</a:t>
            </a:r>
            <a:endParaRPr lang="en-US" sz="28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739979-3CFC-43A8-A3F3-BF1AC32C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98" y="5023318"/>
            <a:ext cx="3562847" cy="1267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7A51C9-A7C3-4A26-842F-98953FCE4A37}"/>
              </a:ext>
            </a:extLst>
          </p:cNvPr>
          <p:cNvSpPr txBox="1"/>
          <p:nvPr/>
        </p:nvSpPr>
        <p:spPr>
          <a:xfrm>
            <a:off x="4949263" y="4678458"/>
            <a:ext cx="2146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Repositório local</a:t>
            </a:r>
          </a:p>
          <a:p>
            <a:endParaRPr lang="pt-BR" sz="2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4CAD4-0CE0-4D2D-86C7-6E9BDB0618E9}"/>
              </a:ext>
            </a:extLst>
          </p:cNvPr>
          <p:cNvSpPr txBox="1"/>
          <p:nvPr/>
        </p:nvSpPr>
        <p:spPr>
          <a:xfrm>
            <a:off x="4861495" y="1926041"/>
            <a:ext cx="2469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Repositório remoto</a:t>
            </a:r>
          </a:p>
          <a:p>
            <a:endParaRPr lang="pt-BR" sz="2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EADD5-349D-41D8-AB16-C32203B63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75" y="2362234"/>
            <a:ext cx="10694941" cy="19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 err="1">
                <a:latin typeface="+mn-lt"/>
                <a:ea typeface="+mn-ea"/>
                <a:cs typeface="+mn-cs"/>
              </a:rPr>
              <a:t>Atualizando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local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686347" cy="876299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 err="1">
                <a:latin typeface="+mn-lt"/>
                <a:ea typeface="+mn-ea"/>
                <a:cs typeface="+mn-cs"/>
              </a:rPr>
              <a:t>Comando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git pull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08D3E-50BA-4EB1-B1EC-ACE6E0B7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7" y="2907853"/>
            <a:ext cx="6420746" cy="2705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6DBA6-C210-4FC5-AEA2-BA78823F1B0D}"/>
              </a:ext>
            </a:extLst>
          </p:cNvPr>
          <p:cNvSpPr txBox="1"/>
          <p:nvPr/>
        </p:nvSpPr>
        <p:spPr>
          <a:xfrm>
            <a:off x="291950" y="1815242"/>
            <a:ext cx="117452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b="1" dirty="0"/>
              <a:t>Utilizado para atualizar o repositório local com base nas alterações feitas no repositório remoto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3B3E2-DCBF-4502-AE98-AD57BC7F3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92" y="3568632"/>
            <a:ext cx="3734321" cy="981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7B1DDA-3251-4022-B83F-AB54FD7C5BEF}"/>
              </a:ext>
            </a:extLst>
          </p:cNvPr>
          <p:cNvSpPr txBox="1"/>
          <p:nvPr/>
        </p:nvSpPr>
        <p:spPr>
          <a:xfrm>
            <a:off x="8604207" y="3228633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Repositório local</a:t>
            </a:r>
          </a:p>
        </p:txBody>
      </p:sp>
    </p:spTree>
    <p:extLst>
      <p:ext uri="{BB962C8B-B14F-4D97-AF65-F5344CB8AC3E}">
        <p14:creationId xmlns:p14="http://schemas.microsoft.com/office/powerpoint/2010/main" val="26183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kern="1200" dirty="0" err="1">
                <a:latin typeface="+mn-lt"/>
                <a:ea typeface="+mn-ea"/>
                <a:cs typeface="+mn-cs"/>
              </a:rPr>
              <a:t>Atualizando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o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repositório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remoto</a:t>
            </a:r>
            <a:endParaRPr lang="en-US" sz="4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87358-49BE-4939-A2DF-008D6AF0CF5E}"/>
              </a:ext>
            </a:extLst>
          </p:cNvPr>
          <p:cNvSpPr txBox="1"/>
          <p:nvPr/>
        </p:nvSpPr>
        <p:spPr>
          <a:xfrm>
            <a:off x="333375" y="986094"/>
            <a:ext cx="11686347" cy="876299"/>
          </a:xfrm>
          <a:prstGeom prst="rect">
            <a:avLst/>
          </a:prstGeom>
        </p:spPr>
        <p:txBody>
          <a:bodyPr vert="horz" lIns="0" tIns="54864" rIns="0" bIns="0" rtlCol="0" anchor="t">
            <a:normAutofit/>
          </a:bodyPr>
          <a:lstStyle/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800" b="1" kern="1200" dirty="0" err="1">
                <a:latin typeface="+mn-lt"/>
                <a:ea typeface="+mn-ea"/>
                <a:cs typeface="+mn-cs"/>
              </a:rPr>
              <a:t>Comando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 git add / git commit / git push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8885" y="6353968"/>
            <a:ext cx="4535916" cy="365125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pt-BR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PRO3601 – Análise Massiva de Dados em Gestão de Operações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6549" y="6353968"/>
            <a:ext cx="398036" cy="365125"/>
          </a:xfrm>
        </p:spPr>
        <p:txBody>
          <a:bodyPr vert="horz" lIns="0" tIns="0" rIns="0" bIns="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FE306A7-A228-4E07-8D4E-C1DA2C3F3993}" type="slidenum">
              <a:rPr lang="en-US" smtClean="0"/>
              <a:pPr algn="r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6DBA6-C210-4FC5-AEA2-BA78823F1B0D}"/>
              </a:ext>
            </a:extLst>
          </p:cNvPr>
          <p:cNvSpPr txBox="1"/>
          <p:nvPr/>
        </p:nvSpPr>
        <p:spPr>
          <a:xfrm>
            <a:off x="265446" y="1815242"/>
            <a:ext cx="118942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b="1" dirty="0"/>
              <a:t>Utilizados para atualizar o repositório remoto com base nas alterações feitas no repositório local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F7686-0416-4A1B-B8DF-31CE45EE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85" y="3710685"/>
            <a:ext cx="3762900" cy="126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D28E98-92CC-49D4-9B64-E804DA65380F}"/>
              </a:ext>
            </a:extLst>
          </p:cNvPr>
          <p:cNvSpPr txBox="1"/>
          <p:nvPr/>
        </p:nvSpPr>
        <p:spPr>
          <a:xfrm>
            <a:off x="1580553" y="3244334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Repositório local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9116EE-6562-45B8-84D7-41EB9CE8F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26"/>
          <a:stretch/>
        </p:blipFill>
        <p:spPr>
          <a:xfrm>
            <a:off x="5499538" y="3386790"/>
            <a:ext cx="6188880" cy="15908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319ED3-96FC-4E05-99D5-51E690FAB525}"/>
              </a:ext>
            </a:extLst>
          </p:cNvPr>
          <p:cNvSpPr txBox="1"/>
          <p:nvPr/>
        </p:nvSpPr>
        <p:spPr>
          <a:xfrm>
            <a:off x="7365131" y="3158196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Repositório remoto</a:t>
            </a:r>
          </a:p>
        </p:txBody>
      </p:sp>
    </p:spTree>
    <p:extLst>
      <p:ext uri="{BB962C8B-B14F-4D97-AF65-F5344CB8AC3E}">
        <p14:creationId xmlns:p14="http://schemas.microsoft.com/office/powerpoint/2010/main" val="3501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HPCC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PCC" id="{CE435D18-D8D2-4CF4-8221-763C39AE940E}" vid="{4F3712AD-0BE7-4B1A-B6A9-3347FA4BD7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HPCC</Template>
  <TotalTime>8618</TotalTime>
  <Words>446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HPCC</vt:lpstr>
      <vt:lpstr>PRO3601 – Análise Massiva de Dados em    Gestão de Operações</vt:lpstr>
      <vt:lpstr>Fork de um repositório</vt:lpstr>
      <vt:lpstr>Fork de um repositório</vt:lpstr>
      <vt:lpstr>Clone de um repositório</vt:lpstr>
      <vt:lpstr>Clone de um repositório</vt:lpstr>
      <vt:lpstr>Clone de um repositório</vt:lpstr>
      <vt:lpstr>Atualizando o repositório local</vt:lpstr>
      <vt:lpstr>Atualizando o repositório local</vt:lpstr>
      <vt:lpstr>Atualizando o repositório remoto</vt:lpstr>
      <vt:lpstr>Atualizando o repositório remoto</vt:lpstr>
      <vt:lpstr>Atualizando o repositório remoto</vt:lpstr>
      <vt:lpstr>Atualizando o repositório remoto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Enterprise Control Language Lesson 5</dc:title>
  <dc:creator>Foreman, Robert (RIS-BCT)</dc:creator>
  <cp:lastModifiedBy>Oliveira, Alysson (RIS-SA2)</cp:lastModifiedBy>
  <cp:revision>713</cp:revision>
  <cp:lastPrinted>2017-08-15T15:32:39Z</cp:lastPrinted>
  <dcterms:created xsi:type="dcterms:W3CDTF">2017-05-09T15:08:57Z</dcterms:created>
  <dcterms:modified xsi:type="dcterms:W3CDTF">2022-04-05T16:59:46Z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2022-04-05T15:36:46Z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4c9fa044-7090-4d91-b3f8-cc5c12dca487</vt:lpwstr>
  </property>
  <property fmtid="{D5CDD505-2E9C-101B-9397-08002B2CF9AE}" pid="8" name="MSIP_Label_549ac42a-3eb4-4074-b885-aea26bd6241e_ContentBits">
    <vt:lpwstr>0</vt:lpwstr>
  </property>
</Properties>
</file>