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75" r:id="rId6"/>
    <p:sldId id="259" r:id="rId7"/>
    <p:sldId id="264" r:id="rId8"/>
    <p:sldId id="280" r:id="rId9"/>
    <p:sldId id="260" r:id="rId10"/>
    <p:sldId id="274" r:id="rId11"/>
    <p:sldId id="263" r:id="rId12"/>
    <p:sldId id="265" r:id="rId13"/>
    <p:sldId id="281" r:id="rId14"/>
    <p:sldId id="266" r:id="rId15"/>
    <p:sldId id="267" r:id="rId16"/>
    <p:sldId id="270" r:id="rId17"/>
    <p:sldId id="282" r:id="rId18"/>
    <p:sldId id="271" r:id="rId19"/>
    <p:sldId id="283" r:id="rId20"/>
    <p:sldId id="285" r:id="rId21"/>
    <p:sldId id="277" r:id="rId22"/>
    <p:sldId id="28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openxmlformats.org/officeDocument/2006/relationships/theme" Target="theme/theme1.xml" Id="rId26" /><Relationship Type="http://schemas.openxmlformats.org/officeDocument/2006/relationships/slide" Target="slides/slide2.xml" Id="rId3" /><Relationship Type="http://schemas.openxmlformats.org/officeDocument/2006/relationships/slide" Target="slides/slide20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openxmlformats.org/officeDocument/2006/relationships/viewProps" Target="viewProps.xml" Id="rId25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slide" Target="slides/slide19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presProps" Target="presProps.xml" Id="rId24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slide" Target="slides/slide22.xml" Id="rId23" /><Relationship Type="http://schemas.openxmlformats.org/officeDocument/2006/relationships/slide" Target="slides/slide9.xml" Id="rId10" /><Relationship Type="http://schemas.openxmlformats.org/officeDocument/2006/relationships/slide" Target="slides/slide18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slide" Target="slides/slide21.xml" Id="rId22" /><Relationship Type="http://schemas.openxmlformats.org/officeDocument/2006/relationships/tableStyles" Target="tableStyles.xml" Id="rId27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500" dirty="0"/>
              <a:t>Delay analysis for flights to and from MSP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Team </a:t>
            </a:r>
            <a:r>
              <a:rPr lang="en-US" dirty="0" err="1"/>
              <a:t>Delorean</a:t>
            </a:r>
            <a:r>
              <a:rPr lang="en-US" dirty="0"/>
              <a:t>: Chi Tran, Erik </a:t>
            </a:r>
            <a:r>
              <a:rPr lang="en-US" dirty="0" err="1"/>
              <a:t>Jakubowski</a:t>
            </a:r>
            <a:r>
              <a:rPr lang="en-US" dirty="0"/>
              <a:t>, Tom Brennan, Mamta Mandan</a:t>
            </a:r>
          </a:p>
        </p:txBody>
      </p:sp>
    </p:spTree>
    <p:extLst>
      <p:ext uri="{BB962C8B-B14F-4D97-AF65-F5344CB8AC3E}">
        <p14:creationId xmlns:p14="http://schemas.microsoft.com/office/powerpoint/2010/main" val="522459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4B296D-E3C5-504E-AC0D-86CE939C0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1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999"/>
            <a:ext cx="12205854" cy="610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62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999"/>
            <a:ext cx="12239106" cy="61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8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2611-9D83-5949-A3EE-A2C85F91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265B2-E9CA-7A45-A18D-BAF577869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Saturday and Sunday are the least busy days to fly</a:t>
            </a:r>
          </a:p>
          <a:p>
            <a:r>
              <a:rPr lang="en-US" dirty="0"/>
              <a:t>Saturday flight have the lowest outbound delays from MSP</a:t>
            </a:r>
          </a:p>
          <a:p>
            <a:r>
              <a:rPr lang="en-US" dirty="0"/>
              <a:t>Monday flights have the highest likelihood of being delayed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45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71" y="853480"/>
            <a:ext cx="5629894" cy="44999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90E915-6A5B-094D-9CD0-D4592997B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577" y="853480"/>
            <a:ext cx="4871976" cy="439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55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08" y="342815"/>
            <a:ext cx="5810827" cy="47611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65A21F-F27C-944D-9649-BC46F4ECB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762" y="342815"/>
            <a:ext cx="5225325" cy="489179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4B0A4D-BD32-5242-9C5B-FD1E25999FDA}"/>
              </a:ext>
            </a:extLst>
          </p:cNvPr>
          <p:cNvSpPr txBox="1">
            <a:spLocks/>
          </p:cNvSpPr>
          <p:nvPr/>
        </p:nvSpPr>
        <p:spPr>
          <a:xfrm>
            <a:off x="225795" y="5633702"/>
            <a:ext cx="11428292" cy="1120208"/>
          </a:xfrm>
          <a:prstGeom prst="rect">
            <a:avLst/>
          </a:prstGeom>
        </p:spPr>
        <p:txBody>
          <a:bodyPr/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Most likely to be delayed by air traffic control but the delay will be shorter then a weather or carrier delay</a:t>
            </a:r>
          </a:p>
        </p:txBody>
      </p:sp>
    </p:spTree>
    <p:extLst>
      <p:ext uri="{BB962C8B-B14F-4D97-AF65-F5344CB8AC3E}">
        <p14:creationId xmlns:p14="http://schemas.microsoft.com/office/powerpoint/2010/main" val="1386785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904" y="473349"/>
            <a:ext cx="5487650" cy="3658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8A5D34-4FC0-6C4B-A4E4-6B051B71F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5" y="473349"/>
            <a:ext cx="5487650" cy="36584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1912" y="4233672"/>
            <a:ext cx="319424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Airport Codes Key:</a:t>
            </a:r>
          </a:p>
          <a:p>
            <a:r>
              <a:rPr lang="en-US" sz="2000" dirty="0"/>
              <a:t>ISN: Williston, ND</a:t>
            </a:r>
          </a:p>
          <a:p>
            <a:r>
              <a:rPr lang="en-US" sz="2000" dirty="0"/>
              <a:t>BMI: Bloomington, IN</a:t>
            </a:r>
          </a:p>
          <a:p>
            <a:r>
              <a:rPr lang="en-US" sz="2000" dirty="0"/>
              <a:t>INL: International Falls, MN</a:t>
            </a:r>
          </a:p>
          <a:p>
            <a:r>
              <a:rPr lang="en-US" sz="2000" dirty="0"/>
              <a:t>ABR: Aberdeen, SD</a:t>
            </a:r>
          </a:p>
          <a:p>
            <a:r>
              <a:rPr lang="en-US" sz="2000" dirty="0"/>
              <a:t>HIB: Hibbing, MN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22192" y="4233672"/>
            <a:ext cx="3483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LAN: Lansing, MI</a:t>
            </a:r>
          </a:p>
          <a:p>
            <a:r>
              <a:rPr lang="en-US" sz="2000" dirty="0"/>
              <a:t>IND: Indianapolis, IN</a:t>
            </a:r>
          </a:p>
          <a:p>
            <a:r>
              <a:rPr lang="en-US" sz="2000" dirty="0"/>
              <a:t>MSY: New Orleans, LA</a:t>
            </a:r>
          </a:p>
          <a:p>
            <a:r>
              <a:rPr lang="en-US" sz="2000" dirty="0"/>
              <a:t>BJI: Bemidji, MN</a:t>
            </a:r>
          </a:p>
          <a:p>
            <a:r>
              <a:rPr lang="en-US" sz="2000" dirty="0"/>
              <a:t>BRD: Brainerd, MN</a:t>
            </a:r>
          </a:p>
          <a:p>
            <a:r>
              <a:rPr lang="en-US" sz="2000" dirty="0"/>
              <a:t>AUS: Austin, TX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61760" y="4202895"/>
            <a:ext cx="3483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IMT: Lansing, MI</a:t>
            </a:r>
          </a:p>
          <a:p>
            <a:r>
              <a:rPr lang="en-US" sz="2000" dirty="0"/>
              <a:t>SLC: Salt Lake City, UT</a:t>
            </a:r>
          </a:p>
          <a:p>
            <a:r>
              <a:rPr lang="en-US" sz="2000" dirty="0"/>
              <a:t>ANC: Anchorage, AK</a:t>
            </a:r>
          </a:p>
        </p:txBody>
      </p:sp>
    </p:spTree>
    <p:extLst>
      <p:ext uri="{BB962C8B-B14F-4D97-AF65-F5344CB8AC3E}">
        <p14:creationId xmlns:p14="http://schemas.microsoft.com/office/powerpoint/2010/main" val="314562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76B64F-AB54-7446-9C4E-190CA18A4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2" y="211144"/>
            <a:ext cx="5486400" cy="3657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F84504-9EAE-4643-BD0D-1D99C452A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088" y="268296"/>
            <a:ext cx="54864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1912" y="4031164"/>
            <a:ext cx="319424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Airport Codes Key:</a:t>
            </a:r>
          </a:p>
          <a:p>
            <a:r>
              <a:rPr lang="en-US" sz="2000" dirty="0"/>
              <a:t>EWR: Newark, NJ</a:t>
            </a:r>
          </a:p>
          <a:p>
            <a:r>
              <a:rPr lang="en-US" sz="2000" dirty="0"/>
              <a:t>RIC: Richmond, VA</a:t>
            </a:r>
          </a:p>
          <a:p>
            <a:r>
              <a:rPr lang="en-US" sz="2000" dirty="0"/>
              <a:t>SFO: San Francisco, CA</a:t>
            </a:r>
          </a:p>
          <a:p>
            <a:r>
              <a:rPr lang="en-US" sz="2000" dirty="0"/>
              <a:t>LGA: New York LaGuardia, NY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2192" y="4233672"/>
            <a:ext cx="3483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JFK: New York John F. Kennedy, NY</a:t>
            </a:r>
          </a:p>
          <a:p>
            <a:r>
              <a:rPr lang="en-US" sz="2000" dirty="0"/>
              <a:t>OKC: Oklahoma City, OK</a:t>
            </a:r>
          </a:p>
          <a:p>
            <a:r>
              <a:rPr lang="en-US" sz="2000" dirty="0"/>
              <a:t>XNA: Bentonville, AK</a:t>
            </a:r>
          </a:p>
          <a:p>
            <a:r>
              <a:rPr lang="en-US" sz="2000" dirty="0"/>
              <a:t>BOS: Boston, MA</a:t>
            </a:r>
          </a:p>
          <a:p>
            <a:r>
              <a:rPr lang="en-US" sz="2000" dirty="0"/>
              <a:t>MDW: Chicago Midway, IL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5848" y="4233672"/>
            <a:ext cx="3483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CLE: Cleveland, OH</a:t>
            </a:r>
          </a:p>
          <a:p>
            <a:r>
              <a:rPr lang="en-US" sz="2000" dirty="0"/>
              <a:t>LAX: Los Angeles, CA</a:t>
            </a:r>
          </a:p>
          <a:p>
            <a:r>
              <a:rPr lang="en-US" sz="2000" dirty="0"/>
              <a:t>IAH: Houston, TX</a:t>
            </a:r>
          </a:p>
        </p:txBody>
      </p:sp>
    </p:spTree>
    <p:extLst>
      <p:ext uri="{BB962C8B-B14F-4D97-AF65-F5344CB8AC3E}">
        <p14:creationId xmlns:p14="http://schemas.microsoft.com/office/powerpoint/2010/main" val="653027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666" y="310227"/>
            <a:ext cx="5487650" cy="3658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F346E0-7A97-8C4C-8AC7-B7092C830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21" y="310226"/>
            <a:ext cx="5487650" cy="36584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1912" y="4233672"/>
            <a:ext cx="319424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Airport Codes Key:</a:t>
            </a:r>
          </a:p>
          <a:p>
            <a:r>
              <a:rPr lang="en-US" sz="2000" dirty="0"/>
              <a:t>BMI: Bloomington, IN</a:t>
            </a:r>
          </a:p>
          <a:p>
            <a:r>
              <a:rPr lang="en-US" sz="2000" dirty="0"/>
              <a:t>GTF: Great Falls, MI</a:t>
            </a:r>
          </a:p>
          <a:p>
            <a:r>
              <a:rPr lang="en-US" sz="2000" dirty="0"/>
              <a:t>PSC: Pasco, WA</a:t>
            </a:r>
          </a:p>
          <a:p>
            <a:r>
              <a:rPr lang="en-US" sz="2000" dirty="0"/>
              <a:t>BIL: Billings, MT</a:t>
            </a:r>
          </a:p>
          <a:p>
            <a:r>
              <a:rPr lang="en-US" sz="2000" dirty="0"/>
              <a:t>MSO: Missoula, 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22192" y="4233672"/>
            <a:ext cx="3483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ICT: Wichita, KS</a:t>
            </a:r>
          </a:p>
          <a:p>
            <a:r>
              <a:rPr lang="en-US" sz="2000" dirty="0"/>
              <a:t>LAN: Lansing, MI</a:t>
            </a:r>
          </a:p>
          <a:p>
            <a:r>
              <a:rPr lang="en-US" sz="2000" dirty="0"/>
              <a:t>INL: International Falls, MN</a:t>
            </a:r>
          </a:p>
          <a:p>
            <a:r>
              <a:rPr lang="en-US" sz="2000" dirty="0"/>
              <a:t>TUL: Tulsa, OK</a:t>
            </a:r>
          </a:p>
          <a:p>
            <a:r>
              <a:rPr lang="en-US" sz="2000" dirty="0"/>
              <a:t>LSE: La Crosse, WI</a:t>
            </a:r>
          </a:p>
          <a:p>
            <a:r>
              <a:rPr lang="en-US" sz="2000" dirty="0"/>
              <a:t>SJC: San Jose, CA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5848" y="4233672"/>
            <a:ext cx="34838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ANC: Anchorage, AK</a:t>
            </a:r>
          </a:p>
          <a:p>
            <a:r>
              <a:rPr lang="en-US" sz="2000" dirty="0"/>
              <a:t>SMF: Sacramento, CA</a:t>
            </a:r>
          </a:p>
          <a:p>
            <a:r>
              <a:rPr lang="en-US" sz="2000" dirty="0"/>
              <a:t>SAN: San Diego, CA</a:t>
            </a:r>
          </a:p>
          <a:p>
            <a:r>
              <a:rPr lang="en-US" sz="2000" dirty="0"/>
              <a:t>RAP: Rapid City, MI</a:t>
            </a:r>
          </a:p>
          <a:p>
            <a:r>
              <a:rPr lang="en-US" sz="2000" dirty="0"/>
              <a:t>GEG: Spokane, WA</a:t>
            </a:r>
          </a:p>
        </p:txBody>
      </p:sp>
    </p:spTree>
    <p:extLst>
      <p:ext uri="{BB962C8B-B14F-4D97-AF65-F5344CB8AC3E}">
        <p14:creationId xmlns:p14="http://schemas.microsoft.com/office/powerpoint/2010/main" val="3528615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7EC9DE-1D4C-294F-A200-9B3E09EDE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00" y="435958"/>
            <a:ext cx="5486400" cy="3657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3A6568-F565-3A4F-AE59-7A334E90A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988" y="435958"/>
            <a:ext cx="54864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1912" y="4233672"/>
            <a:ext cx="319424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Airport Codes Key:</a:t>
            </a:r>
          </a:p>
          <a:p>
            <a:r>
              <a:rPr lang="en-US" sz="2000" dirty="0"/>
              <a:t>MSY: New Orleans, LA</a:t>
            </a:r>
          </a:p>
          <a:p>
            <a:r>
              <a:rPr lang="en-US" sz="2000" dirty="0"/>
              <a:t>LAX: Los Angeles, CA</a:t>
            </a:r>
          </a:p>
          <a:p>
            <a:r>
              <a:rPr lang="en-US" sz="2000" dirty="0"/>
              <a:t>EWR: Newark, NJ</a:t>
            </a:r>
          </a:p>
          <a:p>
            <a:r>
              <a:rPr lang="en-US" sz="2000" dirty="0"/>
              <a:t>XNA: Bentonville, AK</a:t>
            </a:r>
          </a:p>
          <a:p>
            <a:r>
              <a:rPr lang="en-US" sz="2000" dirty="0"/>
              <a:t>BOS: Boston, MA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3008" y="4233672"/>
            <a:ext cx="3483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MDW: Chicago Midway, IL</a:t>
            </a:r>
          </a:p>
          <a:p>
            <a:r>
              <a:rPr lang="en-US" sz="2000" dirty="0"/>
              <a:t>JFK: New York John F. Kennedy, NY</a:t>
            </a:r>
          </a:p>
          <a:p>
            <a:r>
              <a:rPr lang="en-US" sz="2000" dirty="0"/>
              <a:t>LGA: New York LaGuardia, NY</a:t>
            </a:r>
          </a:p>
          <a:p>
            <a:r>
              <a:rPr lang="en-US" sz="2000" dirty="0"/>
              <a:t>ATL: Atlanta, GA</a:t>
            </a:r>
          </a:p>
          <a:p>
            <a:r>
              <a:rPr lang="en-US" sz="2000" dirty="0"/>
              <a:t>SFO: San Francisco, CA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5848" y="4233672"/>
            <a:ext cx="3483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FLL: Fort Lauderdale, FL</a:t>
            </a:r>
          </a:p>
          <a:p>
            <a:r>
              <a:rPr lang="en-US" sz="2000" dirty="0"/>
              <a:t>RIC: Richmond, VA</a:t>
            </a:r>
          </a:p>
        </p:txBody>
      </p:sp>
    </p:spTree>
    <p:extLst>
      <p:ext uri="{BB962C8B-B14F-4D97-AF65-F5344CB8AC3E}">
        <p14:creationId xmlns:p14="http://schemas.microsoft.com/office/powerpoint/2010/main" val="129664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2950464" cy="4952492"/>
          </a:xfrm>
        </p:spPr>
        <p:txBody>
          <a:bodyPr/>
          <a:lstStyle/>
          <a:p>
            <a:r>
              <a:rPr lang="en-US" dirty="0"/>
              <a:t>The Source…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569066"/>
            <a:ext cx="7543798" cy="5655156"/>
          </a:xfrm>
        </p:spPr>
        <p:txBody>
          <a:bodyPr>
            <a:noAutofit/>
          </a:bodyPr>
          <a:lstStyle/>
          <a:p>
            <a:r>
              <a:rPr lang="en-US" sz="1800" b="1" dirty="0"/>
              <a:t>Monthly</a:t>
            </a:r>
            <a:r>
              <a:rPr lang="en-US" sz="1800" dirty="0"/>
              <a:t> data for </a:t>
            </a:r>
            <a:r>
              <a:rPr lang="en-US" sz="1800" b="1" dirty="0"/>
              <a:t>2017</a:t>
            </a:r>
            <a:r>
              <a:rPr lang="en-US" sz="1800" dirty="0"/>
              <a:t> was pulled from the </a:t>
            </a:r>
            <a:r>
              <a:rPr lang="en-US" sz="1800" b="1" dirty="0"/>
              <a:t>Bureau of Transportation Statistics</a:t>
            </a:r>
          </a:p>
          <a:p>
            <a:r>
              <a:rPr lang="en-US" sz="1800" b="1" dirty="0" err="1"/>
              <a:t>Concatinated</a:t>
            </a:r>
            <a:r>
              <a:rPr lang="en-US" sz="1800" b="1" dirty="0"/>
              <a:t> </a:t>
            </a:r>
            <a:r>
              <a:rPr lang="en-US" sz="1800" dirty="0"/>
              <a:t>monthly data and </a:t>
            </a:r>
            <a:r>
              <a:rPr lang="en-US" sz="1800" b="1" dirty="0"/>
              <a:t>merged</a:t>
            </a:r>
            <a:r>
              <a:rPr lang="en-US" sz="1800" dirty="0"/>
              <a:t> it with CSVs containing airline information and US airport information</a:t>
            </a:r>
          </a:p>
          <a:p>
            <a:r>
              <a:rPr lang="en-US" sz="1800" b="1" dirty="0"/>
              <a:t>Scrubbed </a:t>
            </a:r>
            <a:r>
              <a:rPr lang="en-US" sz="1800" dirty="0"/>
              <a:t>data for relevant columns based on what information we would want to know as passengers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344" y="2551176"/>
            <a:ext cx="1088136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glob</a:t>
            </a:r>
          </a:p>
          <a:p>
            <a:pPr lvl="1"/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pandas 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pd.concat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pd.read_csv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(f,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low_memory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glob.glob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'Resources/1028836041*.csv'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)], 	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ignore_index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airlines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pd.read_csv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"Resources/airlines.csv"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airports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pd.read_csv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"Resources/airports.csv"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pd.merge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airlines,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how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'left'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'OP_UNIQUE_CARRIER'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pd.merge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airports[[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'AIRPORT'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'IATA_CODE'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]],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how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'left'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left_on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'ORIGIN'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			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right_on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IATA_CODE'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suffixes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"_Origin"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combined_df.rename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"AIRPORT"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"ORIGIN_AIRPORT"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pd.merge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airports[[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'AIRPORT'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'IATA_CODE'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]],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how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'left'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left_on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'DEST'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				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right_on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IATA_CODE'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suffixes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"_Origin"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combined_df.rename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"AIRPORT"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"DEST_AIRPORT"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49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2611-9D83-5949-A3EE-A2C85F91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Airport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265B2-E9CA-7A45-A18D-BAF577869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Smaller stations are the best ones to fly in and out of to avoid delays</a:t>
            </a:r>
          </a:p>
          <a:p>
            <a:r>
              <a:rPr lang="en-US" dirty="0"/>
              <a:t>There is a congregation of NE airports that have higher percentages of delays both out of and to MSP</a:t>
            </a:r>
          </a:p>
          <a:p>
            <a:r>
              <a:rPr lang="en-US" dirty="0"/>
              <a:t>The top ten for the best and the worst for both outbound and inbound are pretty consistent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57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79" y="566114"/>
            <a:ext cx="5487650" cy="3658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279ECC-26E1-984D-B0D1-9D437615C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129" y="566114"/>
            <a:ext cx="5487650" cy="36584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DF1383-314D-4140-9691-B2063B150561}"/>
              </a:ext>
            </a:extLst>
          </p:cNvPr>
          <p:cNvSpPr txBox="1"/>
          <p:nvPr/>
        </p:nvSpPr>
        <p:spPr>
          <a:xfrm>
            <a:off x="3588328" y="4842163"/>
            <a:ext cx="4918363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DELTA(</a:t>
            </a:r>
            <a:r>
              <a:rPr lang="en-US" b="1" dirty="0"/>
              <a:t>DL</a:t>
            </a:r>
            <a:r>
              <a:rPr lang="en-US" dirty="0"/>
              <a:t>) SPIRIT(</a:t>
            </a:r>
            <a:r>
              <a:rPr lang="en-US" b="1" dirty="0"/>
              <a:t>NK</a:t>
            </a:r>
            <a:r>
              <a:rPr lang="en-US" dirty="0"/>
              <a:t>) SOUTHWEST(</a:t>
            </a:r>
            <a:r>
              <a:rPr lang="en-US" b="1" dirty="0"/>
              <a:t>WN</a:t>
            </a:r>
            <a:r>
              <a:rPr lang="en-US" dirty="0"/>
              <a:t>) </a:t>
            </a:r>
          </a:p>
          <a:p>
            <a:pPr algn="ctr"/>
            <a:r>
              <a:rPr lang="en-US" dirty="0"/>
              <a:t>ALASKAN(</a:t>
            </a:r>
            <a:r>
              <a:rPr lang="en-US" b="1" dirty="0"/>
              <a:t>AS</a:t>
            </a:r>
            <a:r>
              <a:rPr lang="en-US" dirty="0"/>
              <a:t>) UNITED(</a:t>
            </a:r>
            <a:r>
              <a:rPr lang="en-US" b="1" dirty="0"/>
              <a:t>UA</a:t>
            </a:r>
            <a:r>
              <a:rPr lang="en-US" dirty="0"/>
              <a:t>) AMERICAN(</a:t>
            </a:r>
            <a:r>
              <a:rPr lang="en-US" b="1" dirty="0"/>
              <a:t>AA</a:t>
            </a:r>
            <a:r>
              <a:rPr lang="en-US" dirty="0"/>
              <a:t>) </a:t>
            </a:r>
          </a:p>
          <a:p>
            <a:pPr algn="ctr"/>
            <a:r>
              <a:rPr lang="en-US" dirty="0"/>
              <a:t>FRONTIER(</a:t>
            </a:r>
            <a:r>
              <a:rPr lang="en-US" b="1" dirty="0"/>
              <a:t>F9</a:t>
            </a:r>
            <a:r>
              <a:rPr lang="en-US" dirty="0"/>
              <a:t>) ENDEAVOR(</a:t>
            </a:r>
            <a:r>
              <a:rPr lang="en-US" b="1" dirty="0"/>
              <a:t>EV</a:t>
            </a:r>
            <a:r>
              <a:rPr lang="en-US" dirty="0"/>
              <a:t>) SKYWEST(</a:t>
            </a:r>
            <a:r>
              <a:rPr lang="en-US" b="1" dirty="0"/>
              <a:t>OO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7209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BC86B-35E6-B040-9EB7-935763A86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18FF0-E74D-874C-90D7-22C5A0459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r>
              <a:rPr lang="en-US" dirty="0"/>
              <a:t>Don’t like crowds?</a:t>
            </a:r>
          </a:p>
          <a:p>
            <a:pPr lvl="1" indent="-283210">
              <a:buFont typeface="Corbel" panose="020B0604020202020204" pitchFamily="34" charset="0"/>
              <a:buChar char="–"/>
            </a:pPr>
            <a:r>
              <a:rPr lang="en-US" dirty="0"/>
              <a:t>Fly January/February</a:t>
            </a:r>
          </a:p>
          <a:p>
            <a:pPr lvl="1" indent="-283210">
              <a:buFont typeface="Corbel" panose="020B0604020202020204" pitchFamily="34" charset="0"/>
              <a:buChar char="–"/>
            </a:pPr>
            <a:r>
              <a:rPr lang="en-US" dirty="0"/>
              <a:t>Fly Saturday and Sunday</a:t>
            </a:r>
          </a:p>
          <a:p>
            <a:pPr marL="283210" indent="-283210"/>
            <a:r>
              <a:rPr lang="en-US" dirty="0"/>
              <a:t>Don’t like Delays?</a:t>
            </a:r>
          </a:p>
          <a:p>
            <a:pPr lvl="1" indent="-283210">
              <a:buFont typeface="Corbel" panose="020B0604020202020204" pitchFamily="34" charset="0"/>
              <a:buChar char="–"/>
            </a:pPr>
            <a:r>
              <a:rPr lang="en-US" dirty="0"/>
              <a:t>Fly United, American, Alaskan on departure and try to arrive with Delta</a:t>
            </a:r>
          </a:p>
          <a:p>
            <a:pPr lvl="1" indent="-283210">
              <a:buFont typeface="Corbel" panose="020B0604020202020204" pitchFamily="34" charset="0"/>
              <a:buChar char="–"/>
            </a:pPr>
            <a:r>
              <a:rPr lang="en-US" dirty="0"/>
              <a:t>Fly September/November,</a:t>
            </a:r>
          </a:p>
          <a:p>
            <a:pPr lvl="1" indent="-283210">
              <a:buFont typeface="Corbel" panose="020B0604020202020204" pitchFamily="34" charset="0"/>
              <a:buChar char="–"/>
            </a:pPr>
            <a:r>
              <a:rPr lang="en-US" dirty="0"/>
              <a:t>Leave Saturday from MSP</a:t>
            </a:r>
          </a:p>
          <a:p>
            <a:pPr lvl="1" indent="-283210">
              <a:buFont typeface="Corbel" panose="020B0604020202020204" pitchFamily="34" charset="0"/>
              <a:buChar char="–"/>
            </a:pPr>
            <a:r>
              <a:rPr lang="en-US" dirty="0"/>
              <a:t>Avoid Mondays</a:t>
            </a:r>
          </a:p>
          <a:p>
            <a:pPr lvl="1" indent="-283210">
              <a:buFont typeface="Corbel" panose="020B0604020202020204" pitchFamily="34" charset="0"/>
              <a:buChar char="–"/>
            </a:pPr>
            <a:r>
              <a:rPr lang="en-US" dirty="0"/>
              <a:t>Not December/January/April (in/out of MSP)</a:t>
            </a:r>
          </a:p>
        </p:txBody>
      </p:sp>
    </p:spTree>
    <p:extLst>
      <p:ext uri="{BB962C8B-B14F-4D97-AF65-F5344CB8AC3E}">
        <p14:creationId xmlns:p14="http://schemas.microsoft.com/office/powerpoint/2010/main" val="201406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outbound flights in a year: </a:t>
            </a:r>
            <a:r>
              <a:rPr lang="en-US" b="1" dirty="0"/>
              <a:t>145,826</a:t>
            </a:r>
          </a:p>
          <a:p>
            <a:r>
              <a:rPr lang="en-US" dirty="0"/>
              <a:t>Number of inbound flights in a year: </a:t>
            </a:r>
            <a:r>
              <a:rPr lang="en-US" b="1" dirty="0"/>
              <a:t>145,798</a:t>
            </a:r>
          </a:p>
          <a:p>
            <a:r>
              <a:rPr lang="en-US" dirty="0"/>
              <a:t>Airlines: </a:t>
            </a:r>
            <a:r>
              <a:rPr lang="en-US" b="1" dirty="0"/>
              <a:t>Alaskan(AS), American(AA), Delta(DL), Endeavor(EV), Frontier(F9), </a:t>
            </a:r>
            <a:r>
              <a:rPr lang="en-US" b="1" dirty="0" err="1"/>
              <a:t>Skywest</a:t>
            </a:r>
            <a:r>
              <a:rPr lang="en-US" b="1" dirty="0"/>
              <a:t>(OO), Spirit(NK), Southwest(WN), United(UA)</a:t>
            </a:r>
          </a:p>
          <a:p>
            <a:r>
              <a:rPr lang="en-US" dirty="0"/>
              <a:t>Types of Delay Codes: </a:t>
            </a:r>
            <a:r>
              <a:rPr lang="en-US" b="1" dirty="0"/>
              <a:t>Weather, Carrier, NAA, Security, Late Arriving Equipment</a:t>
            </a:r>
          </a:p>
          <a:p>
            <a:r>
              <a:rPr lang="en-US" dirty="0"/>
              <a:t>Number of cities flown to by all airlines: </a:t>
            </a:r>
            <a:r>
              <a:rPr lang="en-US" b="1" dirty="0"/>
              <a:t>136</a:t>
            </a:r>
            <a:r>
              <a:rPr lang="en-US" dirty="0"/>
              <a:t> domestic and </a:t>
            </a:r>
            <a:r>
              <a:rPr lang="en-US" b="1" dirty="0"/>
              <a:t>27</a:t>
            </a:r>
            <a:r>
              <a:rPr lang="en-US" dirty="0"/>
              <a:t> international markets</a:t>
            </a:r>
          </a:p>
          <a:p>
            <a:pPr lvl="1"/>
            <a:r>
              <a:rPr lang="en-US" dirty="0"/>
              <a:t>Data only includes </a:t>
            </a:r>
            <a:r>
              <a:rPr lang="en-US" b="1" dirty="0"/>
              <a:t>Domestic US </a:t>
            </a:r>
            <a:r>
              <a:rPr lang="en-US" dirty="0"/>
              <a:t>airports</a:t>
            </a:r>
          </a:p>
          <a:p>
            <a:pPr lvl="1"/>
            <a:r>
              <a:rPr lang="en-US" b="1" dirty="0"/>
              <a:t>NO </a:t>
            </a:r>
            <a:r>
              <a:rPr lang="en-US" dirty="0"/>
              <a:t>international flights were analyzed</a:t>
            </a:r>
          </a:p>
        </p:txBody>
      </p:sp>
      <p:pic>
        <p:nvPicPr>
          <p:cNvPr id="2051" name="Picture 3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1" y="4306824"/>
            <a:ext cx="5552552" cy="183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08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627"/>
            <a:ext cx="12205852" cy="610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4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C8D578-E064-5C4B-AB83-6E7E65753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0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4A2044-4643-D340-B648-05C9A71FE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5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localhost:8888/files/Resources/Worst_Routes%20for_Departures_from_MSP.png"/>
          <p:cNvSpPr>
            <a:spLocks noChangeAspect="1" noChangeArrowheads="1"/>
          </p:cNvSpPr>
          <p:nvPr/>
        </p:nvSpPr>
        <p:spPr bwMode="auto">
          <a:xfrm>
            <a:off x="868806" y="1007681"/>
            <a:ext cx="4763897" cy="476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999"/>
            <a:ext cx="12205854" cy="610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41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2611-9D83-5949-A3EE-A2C85F91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265B2-E9CA-7A45-A18D-BAF577869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MSP Airport is the least busy in January/February</a:t>
            </a:r>
          </a:p>
          <a:p>
            <a:r>
              <a:rPr lang="en-US" dirty="0"/>
              <a:t>Flights in September/November are the least likely to be delayed</a:t>
            </a:r>
          </a:p>
          <a:p>
            <a:r>
              <a:rPr lang="en-US" dirty="0"/>
              <a:t>Flights leaving and arriving to MSP are most likely to be delayed in December/January/April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460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625"/>
            <a:ext cx="12205856" cy="610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539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1493</TotalTime>
  <Words>633</Words>
  <Application>Microsoft Office PowerPoint</Application>
  <PresentationFormat>Widescreen</PresentationFormat>
  <Paragraphs>99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Headlines</vt:lpstr>
      <vt:lpstr>Delay analysis for flights to and from MSP</vt:lpstr>
      <vt:lpstr>The Source…</vt:lpstr>
      <vt:lpstr>The Basics…</vt:lpstr>
      <vt:lpstr>PowerPoint Presentation</vt:lpstr>
      <vt:lpstr>PowerPoint Presentation</vt:lpstr>
      <vt:lpstr>PowerPoint Presentation</vt:lpstr>
      <vt:lpstr>PowerPoint Presentation</vt:lpstr>
      <vt:lpstr>Monthly Conclusions</vt:lpstr>
      <vt:lpstr>PowerPoint Presentation</vt:lpstr>
      <vt:lpstr>PowerPoint Presentation</vt:lpstr>
      <vt:lpstr>PowerPoint Presentation</vt:lpstr>
      <vt:lpstr>PowerPoint Presentation</vt:lpstr>
      <vt:lpstr>Daily Conclusions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Airport Conclusions</vt:lpstr>
      <vt:lpstr>PowerPoint Presentation</vt:lpstr>
      <vt:lpstr>Final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Delay analysis for flights to and from MSP</dc:title>
  <dc:creator>Mamta Mandan</dc:creator>
  <cp:lastModifiedBy>Mamta Mandan</cp:lastModifiedBy>
  <cp:revision>31</cp:revision>
  <dcterms:created xsi:type="dcterms:W3CDTF">2018-10-08T23:28:23Z</dcterms:created>
  <dcterms:modified xsi:type="dcterms:W3CDTF">2018-10-10T23:28:45Z</dcterms:modified>
</cp:coreProperties>
</file>