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81" r:id="rId4"/>
    <p:sldId id="262" r:id="rId5"/>
    <p:sldId id="258" r:id="rId6"/>
    <p:sldId id="264" r:id="rId7"/>
    <p:sldId id="265" r:id="rId8"/>
    <p:sldId id="266" r:id="rId9"/>
    <p:sldId id="263" r:id="rId10"/>
    <p:sldId id="261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6" r:id="rId21"/>
    <p:sldId id="275" r:id="rId22"/>
    <p:sldId id="278" r:id="rId23"/>
    <p:sldId id="279" r:id="rId24"/>
    <p:sldId id="280" r:id="rId25"/>
    <p:sldId id="282" r:id="rId26"/>
    <p:sldId id="259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83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900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942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783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713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871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334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01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756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23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38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A0A1FA-DD5A-4122-B9B6-CB67FE641264}" type="datetimeFigureOut">
              <a:rPr lang="en-ZA" smtClean="0"/>
              <a:t>2022/08/03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5B189C-8ACA-4CAD-BA02-2D3AEB9944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720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phafoodie.com/how-to-make-homemade-milk-chocolate/" TargetMode="External"/><Relationship Id="rId3" Type="http://schemas.openxmlformats.org/officeDocument/2006/relationships/hyperlink" Target="https://dictionary.cambridge.org/us/dictionary/english/toffee" TargetMode="External"/><Relationship Id="rId7" Type="http://schemas.openxmlformats.org/officeDocument/2006/relationships/hyperlink" Target="https://www.walmart.com/ip/SweetGourmet-Strawberry-Filled-Candies-Arcor-Premium-Bulk-Wrapped-Hard-Candy-2-Pounds/168270027" TargetMode="External"/><Relationship Id="rId2" Type="http://schemas.openxmlformats.org/officeDocument/2006/relationships/hyperlink" Target="https://www.unconventionalbaker.com/recipes/vegan-mint-chocol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wleafrp.com/blog/xylitol-chewing-gum-is-it-safe/" TargetMode="External"/><Relationship Id="rId5" Type="http://schemas.openxmlformats.org/officeDocument/2006/relationships/hyperlink" Target="https://hasmart.co.za/product/shop-by-department/edibles/chocolates-and-sweets-edibles/box-36-sippy-sherbet-with-straw-green/?v=fb1c5b0d2f97" TargetMode="External"/><Relationship Id="rId4" Type="http://schemas.openxmlformats.org/officeDocument/2006/relationships/hyperlink" Target="https://chocolatecoveredkatie.com/homemade-coconut-bounty-bars-vegan/" TargetMode="External"/><Relationship Id="rId9" Type="http://schemas.openxmlformats.org/officeDocument/2006/relationships/hyperlink" Target="https://www.epicurious.com/ingredients/taste-test-the-best-marshmallow-you-can-buy-at-the-store-articl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F372-6BAC-5574-EA91-08D46A6DE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15" y="1491049"/>
            <a:ext cx="11001570" cy="1937951"/>
          </a:xfrm>
        </p:spPr>
        <p:txBody>
          <a:bodyPr>
            <a:normAutofit fontScale="90000"/>
          </a:bodyPr>
          <a:lstStyle/>
          <a:p>
            <a:r>
              <a:rPr lang="en-ZA" dirty="0"/>
              <a:t>Database development 17/81</a:t>
            </a:r>
            <a:br>
              <a:rPr lang="en-ZA" dirty="0"/>
            </a:br>
            <a:r>
              <a:rPr lang="en-ZA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9D2C6-4859-CC6A-A981-50484F70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988" y="3623910"/>
            <a:ext cx="7766936" cy="2642930"/>
          </a:xfrm>
        </p:spPr>
        <p:txBody>
          <a:bodyPr>
            <a:normAutofit fontScale="70000" lnSpcReduction="20000"/>
          </a:bodyPr>
          <a:lstStyle/>
          <a:p>
            <a:r>
              <a:rPr lang="en-ZA" dirty="0">
                <a:solidFill>
                  <a:schemeClr val="tx1"/>
                </a:solidFill>
              </a:rPr>
              <a:t>Group Members:</a:t>
            </a:r>
          </a:p>
          <a:p>
            <a:r>
              <a:rPr lang="en-ZA" dirty="0">
                <a:solidFill>
                  <a:schemeClr val="tx1"/>
                </a:solidFill>
              </a:rPr>
              <a:t>Jo-Anne van der Wath (577394)</a:t>
            </a:r>
          </a:p>
          <a:p>
            <a:r>
              <a:rPr lang="en-ZA" dirty="0">
                <a:solidFill>
                  <a:schemeClr val="tx1"/>
                </a:solidFill>
              </a:rPr>
              <a:t>Henry Roux (577440)</a:t>
            </a:r>
          </a:p>
          <a:p>
            <a:r>
              <a:rPr lang="en-ZA" dirty="0">
                <a:solidFill>
                  <a:schemeClr val="tx1"/>
                </a:solidFill>
              </a:rPr>
              <a:t>Rueben Slingerland (577666)</a:t>
            </a:r>
          </a:p>
          <a:p>
            <a:r>
              <a:rPr lang="en-ZA" dirty="0">
                <a:solidFill>
                  <a:schemeClr val="tx1"/>
                </a:solidFill>
              </a:rPr>
              <a:t>Success Mluleki Mdhluli (577712)</a:t>
            </a:r>
          </a:p>
          <a:p>
            <a:endParaRPr lang="en-ZA" dirty="0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</a:rPr>
              <a:t>Lecturer: Mr Desire Sundire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56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D3FE-C8FC-AEC5-DBA1-5C6E2282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1603"/>
          </a:xfrm>
        </p:spPr>
        <p:txBody>
          <a:bodyPr/>
          <a:lstStyle/>
          <a:p>
            <a:r>
              <a:rPr lang="en-ZA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4CC9-30FA-43D9-B857-3E34E235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69508"/>
            <a:ext cx="3844700" cy="4910630"/>
          </a:xfrm>
        </p:spPr>
        <p:txBody>
          <a:bodyPr/>
          <a:lstStyle/>
          <a:p>
            <a:r>
              <a:rPr lang="en-ZA" dirty="0"/>
              <a:t>We created tables based on the entities from our ERD. </a:t>
            </a:r>
          </a:p>
          <a:p>
            <a:r>
              <a:rPr lang="en-ZA" dirty="0"/>
              <a:t>Each table contains the attributes from the corresponding entities in the ERD.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1A7D1-9D59-ACF8-4FEC-F240F307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61" y="514524"/>
            <a:ext cx="2413739" cy="60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ECAC-6197-C4CC-EF1F-B8A70619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Formatting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BD8F52-EEEA-1F1E-006F-FC4468F17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64" y="1913828"/>
            <a:ext cx="8594725" cy="1395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9C1B1-0A68-BC64-8A19-9A7B3D2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74" y="3080909"/>
            <a:ext cx="3162300" cy="240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4C7F6B-F872-9D2E-FEA0-E4820E8847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67" t="1192"/>
          <a:stretch/>
        </p:blipFill>
        <p:spPr>
          <a:xfrm>
            <a:off x="5514504" y="3835529"/>
            <a:ext cx="1187376" cy="11293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02208F-FF81-08E2-D10E-473A2C9967C6}"/>
              </a:ext>
            </a:extLst>
          </p:cNvPr>
          <p:cNvSpPr txBox="1"/>
          <p:nvPr/>
        </p:nvSpPr>
        <p:spPr>
          <a:xfrm>
            <a:off x="743764" y="3601329"/>
            <a:ext cx="429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When creating tables, we made use of formatting to store and display values in a particular way. </a:t>
            </a:r>
          </a:p>
        </p:txBody>
      </p:sp>
    </p:spTree>
    <p:extLst>
      <p:ext uri="{BB962C8B-B14F-4D97-AF65-F5344CB8AC3E}">
        <p14:creationId xmlns:p14="http://schemas.microsoft.com/office/powerpoint/2010/main" val="118899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4D47-6AB7-64F2-88E5-6B490933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Input mask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5A1CB0-7A1C-3623-F3C8-D26A86A4F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29" y="1691322"/>
            <a:ext cx="8594725" cy="2409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753D1E-7C61-87F9-64B1-9F09FFC1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55" y="3407397"/>
            <a:ext cx="2895851" cy="308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69DD0-0E42-A9CE-5523-6A2400E62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20" y="4100534"/>
            <a:ext cx="1162050" cy="523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52D09-638B-7AFD-3277-31A025485C6C}"/>
              </a:ext>
            </a:extLst>
          </p:cNvPr>
          <p:cNvSpPr txBox="1"/>
          <p:nvPr/>
        </p:nvSpPr>
        <p:spPr>
          <a:xfrm>
            <a:off x="1041009" y="4362471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Input masks were used to ensure that data was entered in a consistent format. </a:t>
            </a:r>
          </a:p>
        </p:txBody>
      </p:sp>
    </p:spTree>
    <p:extLst>
      <p:ext uri="{BB962C8B-B14F-4D97-AF65-F5344CB8AC3E}">
        <p14:creationId xmlns:p14="http://schemas.microsoft.com/office/powerpoint/2010/main" val="358902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A81C-3354-5780-1963-28D791D9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Validation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01D5D-5A43-B2F2-286B-47C5AE7CB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558" y="1743203"/>
            <a:ext cx="8594725" cy="28973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A0E43-4293-6EF3-A480-CFA18FBE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27817"/>
            <a:ext cx="4676775" cy="270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706C6-B488-8B53-851B-1F5B677A983B}"/>
              </a:ext>
            </a:extLst>
          </p:cNvPr>
          <p:cNvSpPr txBox="1"/>
          <p:nvPr/>
        </p:nvSpPr>
        <p:spPr>
          <a:xfrm>
            <a:off x="741558" y="4811151"/>
            <a:ext cx="467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Validation rules were used to restrict and ensure valid input from the user.</a:t>
            </a:r>
          </a:p>
          <a:p>
            <a:r>
              <a:rPr lang="en-ZA" dirty="0"/>
              <a:t>The validation text is used to inform the user of the rule they are breaking.</a:t>
            </a:r>
          </a:p>
        </p:txBody>
      </p:sp>
    </p:spTree>
    <p:extLst>
      <p:ext uri="{BB962C8B-B14F-4D97-AF65-F5344CB8AC3E}">
        <p14:creationId xmlns:p14="http://schemas.microsoft.com/office/powerpoint/2010/main" val="9413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FE64-C60F-53A8-CCC2-565EE66C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Lookup fields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F6716-31B3-8B91-AE1F-B05E396ED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95" y="1837511"/>
            <a:ext cx="8594725" cy="1571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12FBD-1FFB-0181-A9A7-4CA3A89C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67" y="3409273"/>
            <a:ext cx="8810625" cy="3067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689A76-DCF5-274E-3CC4-A543FBE317F3}"/>
              </a:ext>
            </a:extLst>
          </p:cNvPr>
          <p:cNvSpPr txBox="1"/>
          <p:nvPr/>
        </p:nvSpPr>
        <p:spPr>
          <a:xfrm>
            <a:off x="323557" y="3671668"/>
            <a:ext cx="2264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Lookup fields were used to allow users to choose input from given options.</a:t>
            </a:r>
          </a:p>
          <a:p>
            <a:r>
              <a:rPr lang="en-ZA" dirty="0"/>
              <a:t>This was used to limit user input errors.  </a:t>
            </a:r>
          </a:p>
        </p:txBody>
      </p:sp>
    </p:spTree>
    <p:extLst>
      <p:ext uri="{BB962C8B-B14F-4D97-AF65-F5344CB8AC3E}">
        <p14:creationId xmlns:p14="http://schemas.microsoft.com/office/powerpoint/2010/main" val="195950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41C3-5063-B068-367C-FF627FB4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FDF3E-B653-7892-DE38-4D81AA61E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599" y="513351"/>
            <a:ext cx="2642124" cy="583129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3E1820-EE2A-A5FF-421E-3BC84E00BB37}"/>
              </a:ext>
            </a:extLst>
          </p:cNvPr>
          <p:cNvSpPr txBox="1"/>
          <p:nvPr/>
        </p:nvSpPr>
        <p:spPr>
          <a:xfrm>
            <a:off x="1261872" y="1941342"/>
            <a:ext cx="4562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Queries were used to manipulate the tables to produce information that can be used by the user.</a:t>
            </a:r>
          </a:p>
          <a:p>
            <a:endParaRPr lang="en-ZA" dirty="0"/>
          </a:p>
          <a:p>
            <a:r>
              <a:rPr lang="en-ZA" dirty="0"/>
              <a:t>We used queries to append, delete and update records as well as to create new tables and perform calculations. Crosstab queries were also used to show summarised data.</a:t>
            </a:r>
          </a:p>
        </p:txBody>
      </p:sp>
    </p:spTree>
    <p:extLst>
      <p:ext uri="{BB962C8B-B14F-4D97-AF65-F5344CB8AC3E}">
        <p14:creationId xmlns:p14="http://schemas.microsoft.com/office/powerpoint/2010/main" val="54012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B0D5-F3AC-8C55-9C8E-A780D7AE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Query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9C737-6EE6-6A76-FC50-69A59746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711" y="1920629"/>
            <a:ext cx="7584081" cy="4139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C67B2-7E06-071B-56AF-6C45B9C34797}"/>
              </a:ext>
            </a:extLst>
          </p:cNvPr>
          <p:cNvSpPr txBox="1"/>
          <p:nvPr/>
        </p:nvSpPr>
        <p:spPr>
          <a:xfrm>
            <a:off x="478302" y="2067951"/>
            <a:ext cx="2616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 numerous queries we made use of criteria to show only applicable records. </a:t>
            </a:r>
          </a:p>
        </p:txBody>
      </p:sp>
    </p:spTree>
    <p:extLst>
      <p:ext uri="{BB962C8B-B14F-4D97-AF65-F5344CB8AC3E}">
        <p14:creationId xmlns:p14="http://schemas.microsoft.com/office/powerpoint/2010/main" val="2098213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35A-6FF6-6C9D-C681-8F7B5EC3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Joined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F04E9-6C8F-A247-7531-84AC18381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848232"/>
            <a:ext cx="8594725" cy="34378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96C77-F226-C636-F811-96CA865F3784}"/>
              </a:ext>
            </a:extLst>
          </p:cNvPr>
          <p:cNvSpPr txBox="1"/>
          <p:nvPr/>
        </p:nvSpPr>
        <p:spPr>
          <a:xfrm>
            <a:off x="1261872" y="1847741"/>
            <a:ext cx="650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Inner joins and left joins were used in multiple queries to display related records from different tables in a single query.</a:t>
            </a:r>
          </a:p>
        </p:txBody>
      </p:sp>
    </p:spTree>
    <p:extLst>
      <p:ext uri="{BB962C8B-B14F-4D97-AF65-F5344CB8AC3E}">
        <p14:creationId xmlns:p14="http://schemas.microsoft.com/office/powerpoint/2010/main" val="120376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44CA-8D02-55F5-D561-EE49034E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Delete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D21D7-F905-372A-E296-A51484FA3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590" y="1690688"/>
            <a:ext cx="3114675" cy="3790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61D76-0A94-69C7-9DB8-F4B8C280C653}"/>
              </a:ext>
            </a:extLst>
          </p:cNvPr>
          <p:cNvSpPr txBox="1"/>
          <p:nvPr/>
        </p:nvSpPr>
        <p:spPr>
          <a:xfrm>
            <a:off x="1312986" y="2782669"/>
            <a:ext cx="521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We used the Delete query to delete records that satisfy the criteria. </a:t>
            </a:r>
          </a:p>
        </p:txBody>
      </p:sp>
    </p:spTree>
    <p:extLst>
      <p:ext uri="{BB962C8B-B14F-4D97-AF65-F5344CB8AC3E}">
        <p14:creationId xmlns:p14="http://schemas.microsoft.com/office/powerpoint/2010/main" val="142036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07C9-3343-388A-89B2-ACCAA1A0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Append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60EFD-6FF6-0E56-0CA3-B37D21A73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24050"/>
            <a:ext cx="5181600" cy="3009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5AEC6-5863-C6B8-DDAB-2576330FA17B}"/>
              </a:ext>
            </a:extLst>
          </p:cNvPr>
          <p:cNvSpPr txBox="1"/>
          <p:nvPr/>
        </p:nvSpPr>
        <p:spPr>
          <a:xfrm>
            <a:off x="914400" y="2856790"/>
            <a:ext cx="454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append queries were used to add records to specified fields. </a:t>
            </a:r>
          </a:p>
        </p:txBody>
      </p:sp>
    </p:spTree>
    <p:extLst>
      <p:ext uri="{BB962C8B-B14F-4D97-AF65-F5344CB8AC3E}">
        <p14:creationId xmlns:p14="http://schemas.microsoft.com/office/powerpoint/2010/main" val="33392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B53-AE04-BD1D-4F82-4D5061BC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>
            <a:normAutofit/>
          </a:bodyPr>
          <a:lstStyle/>
          <a:p>
            <a:r>
              <a:rPr lang="en-Z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5BD8-8C00-AD7C-016A-01234F84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en-ZA" dirty="0"/>
              <a:t>Introduction</a:t>
            </a:r>
          </a:p>
          <a:p>
            <a:r>
              <a:rPr lang="en-ZA" dirty="0"/>
              <a:t>Section 1</a:t>
            </a:r>
          </a:p>
          <a:p>
            <a:pPr lvl="1"/>
            <a:r>
              <a:rPr lang="en-ZA" dirty="0"/>
              <a:t>ERD</a:t>
            </a:r>
          </a:p>
          <a:p>
            <a:r>
              <a:rPr lang="en-ZA" dirty="0"/>
              <a:t>Section 2</a:t>
            </a:r>
          </a:p>
          <a:p>
            <a:pPr lvl="1"/>
            <a:r>
              <a:rPr lang="en-ZA" dirty="0"/>
              <a:t>Tables</a:t>
            </a:r>
          </a:p>
          <a:p>
            <a:pPr lvl="1"/>
            <a:r>
              <a:rPr lang="en-ZA" dirty="0"/>
              <a:t>Queries</a:t>
            </a:r>
          </a:p>
          <a:p>
            <a:pPr lvl="1"/>
            <a:r>
              <a:rPr lang="en-ZA" dirty="0"/>
              <a:t>Forms</a:t>
            </a:r>
          </a:p>
          <a:p>
            <a:pPr lvl="1"/>
            <a:r>
              <a:rPr lang="en-ZA" dirty="0"/>
              <a:t>Reports</a:t>
            </a:r>
          </a:p>
          <a:p>
            <a:pPr lvl="1"/>
            <a:r>
              <a:rPr lang="en-ZA" dirty="0"/>
              <a:t>Macros</a:t>
            </a:r>
          </a:p>
          <a:p>
            <a:r>
              <a:rPr lang="en-ZA" dirty="0"/>
              <a:t>Conclusion</a:t>
            </a:r>
          </a:p>
          <a:p>
            <a:r>
              <a:rPr lang="en-ZA" dirty="0"/>
              <a:t>Image sources</a:t>
            </a:r>
          </a:p>
          <a:p>
            <a:r>
              <a:rPr lang="en-ZA" dirty="0"/>
              <a:t>Bibliography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420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6C7-CFAA-241B-5E46-91909F00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Update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902B7-4751-AEAF-B806-1DF47ED46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813" y="1519237"/>
            <a:ext cx="3752850" cy="3819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7A4FB-F810-99F1-5DF4-DC0F8F6156AE}"/>
              </a:ext>
            </a:extLst>
          </p:cNvPr>
          <p:cNvSpPr txBox="1"/>
          <p:nvPr/>
        </p:nvSpPr>
        <p:spPr>
          <a:xfrm>
            <a:off x="1097280" y="2868393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An update query was used to update records that satisfied the set criteria. </a:t>
            </a:r>
          </a:p>
        </p:txBody>
      </p:sp>
    </p:spTree>
    <p:extLst>
      <p:ext uri="{BB962C8B-B14F-4D97-AF65-F5344CB8AC3E}">
        <p14:creationId xmlns:p14="http://schemas.microsoft.com/office/powerpoint/2010/main" val="1010955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C6B3-1BC4-EB17-E13C-238DF82F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Crosstab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85FF9-BA37-9177-EEE7-EE69111D3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835" y="1253331"/>
            <a:ext cx="49408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7211B-E5C8-EA1C-78B6-757F4B3073BD}"/>
              </a:ext>
            </a:extLst>
          </p:cNvPr>
          <p:cNvSpPr txBox="1"/>
          <p:nvPr/>
        </p:nvSpPr>
        <p:spPr>
          <a:xfrm>
            <a:off x="1009291" y="3105834"/>
            <a:ext cx="450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 crosstab query was created to display calculated records in a tabular format.</a:t>
            </a:r>
          </a:p>
        </p:txBody>
      </p:sp>
    </p:spTree>
    <p:extLst>
      <p:ext uri="{BB962C8B-B14F-4D97-AF65-F5344CB8AC3E}">
        <p14:creationId xmlns:p14="http://schemas.microsoft.com/office/powerpoint/2010/main" val="270351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CF8B-82BC-9C5E-B014-F0955877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80" y="365760"/>
            <a:ext cx="10044332" cy="1325562"/>
          </a:xfrm>
        </p:spPr>
        <p:txBody>
          <a:bodyPr/>
          <a:lstStyle/>
          <a:p>
            <a:r>
              <a:rPr lang="en-ZA" dirty="0"/>
              <a:t>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21356-E757-D507-6998-A21308471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80" y="2006417"/>
            <a:ext cx="4007253" cy="3479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D3B26-BF91-EC39-6136-FB48A5F0278F}"/>
              </a:ext>
            </a:extLst>
          </p:cNvPr>
          <p:cNvSpPr txBox="1"/>
          <p:nvPr/>
        </p:nvSpPr>
        <p:spPr>
          <a:xfrm>
            <a:off x="5134708" y="2006417"/>
            <a:ext cx="5542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We created the following forms to allow for user 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frmCustomerInformation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frmEmployeeInformation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frmItem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frmOrder</a:t>
            </a:r>
            <a:r>
              <a:rPr lang="en-ZA" dirty="0"/>
              <a:t>.</a:t>
            </a:r>
          </a:p>
          <a:p>
            <a:endParaRPr lang="en-ZA" dirty="0"/>
          </a:p>
          <a:p>
            <a:r>
              <a:rPr lang="en-ZA" dirty="0"/>
              <a:t>Account is a </a:t>
            </a:r>
            <a:r>
              <a:rPr lang="en-ZA" dirty="0" err="1"/>
              <a:t>subform</a:t>
            </a:r>
            <a:r>
              <a:rPr lang="en-ZA" dirty="0"/>
              <a:t> in </a:t>
            </a:r>
            <a:r>
              <a:rPr lang="en-ZA" dirty="0" err="1"/>
              <a:t>frmCustomerInformation</a:t>
            </a:r>
            <a:r>
              <a:rPr lang="en-ZA" dirty="0"/>
              <a:t> and Dependent </a:t>
            </a:r>
            <a:r>
              <a:rPr lang="en-ZA" dirty="0" err="1"/>
              <a:t>subform</a:t>
            </a:r>
            <a:r>
              <a:rPr lang="en-ZA" dirty="0"/>
              <a:t> is a </a:t>
            </a:r>
            <a:r>
              <a:rPr lang="en-ZA" dirty="0" err="1"/>
              <a:t>subform</a:t>
            </a:r>
            <a:r>
              <a:rPr lang="en-ZA" dirty="0"/>
              <a:t> in </a:t>
            </a:r>
            <a:r>
              <a:rPr lang="en-ZA" dirty="0" err="1"/>
              <a:t>frmEmployeeInformation</a:t>
            </a:r>
            <a:r>
              <a:rPr lang="en-Z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528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953D-67D3-667A-A686-9CD1976D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517FD-0360-B949-F38D-41C962231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59229"/>
            <a:ext cx="4130069" cy="36115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247DF-371A-B5FD-AFAB-C94F4FDBEF88}"/>
              </a:ext>
            </a:extLst>
          </p:cNvPr>
          <p:cNvSpPr txBox="1"/>
          <p:nvPr/>
        </p:nvSpPr>
        <p:spPr>
          <a:xfrm>
            <a:off x="6096000" y="2551837"/>
            <a:ext cx="4130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Reports were created to display the summarised data to users in a readable, easy-to-use way.</a:t>
            </a:r>
          </a:p>
          <a:p>
            <a:endParaRPr lang="en-ZA" dirty="0"/>
          </a:p>
          <a:p>
            <a:r>
              <a:rPr lang="en-ZA" dirty="0"/>
              <a:t>The user will make use of reports to make business decisions. </a:t>
            </a:r>
          </a:p>
        </p:txBody>
      </p:sp>
    </p:spTree>
    <p:extLst>
      <p:ext uri="{BB962C8B-B14F-4D97-AF65-F5344CB8AC3E}">
        <p14:creationId xmlns:p14="http://schemas.microsoft.com/office/powerpoint/2010/main" val="3726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F5A6-A53C-C0B6-A8D3-7FC3F2B8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Macros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A875C-B74B-38B5-2303-12B4C0A44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79953"/>
            <a:ext cx="3649328" cy="10742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FFEB0-4861-3BE6-C02B-60410E28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143479"/>
            <a:ext cx="5335877" cy="182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E708E4-A8AD-9AF4-768A-C00A45766C1D}"/>
              </a:ext>
            </a:extLst>
          </p:cNvPr>
          <p:cNvSpPr txBox="1"/>
          <p:nvPr/>
        </p:nvSpPr>
        <p:spPr>
          <a:xfrm>
            <a:off x="7280802" y="2310219"/>
            <a:ext cx="3579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Macros were used to create a splash screen as well as a switchboard menu. </a:t>
            </a:r>
          </a:p>
          <a:p>
            <a:endParaRPr lang="en-ZA" dirty="0"/>
          </a:p>
          <a:p>
            <a:r>
              <a:rPr lang="en-ZA" dirty="0"/>
              <a:t>Forms were created for these macros.</a:t>
            </a:r>
          </a:p>
        </p:txBody>
      </p:sp>
    </p:spTree>
    <p:extLst>
      <p:ext uri="{BB962C8B-B14F-4D97-AF65-F5344CB8AC3E}">
        <p14:creationId xmlns:p14="http://schemas.microsoft.com/office/powerpoint/2010/main" val="201012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A80-334E-C60A-9129-3B9B91EF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1FA8-0B5D-14D3-074C-D310B220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Now that you know how our database works we will be taking a better look at it in practise and show you how to use it.</a:t>
            </a:r>
          </a:p>
        </p:txBody>
      </p:sp>
    </p:spTree>
    <p:extLst>
      <p:ext uri="{BB962C8B-B14F-4D97-AF65-F5344CB8AC3E}">
        <p14:creationId xmlns:p14="http://schemas.microsoft.com/office/powerpoint/2010/main" val="70782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4846-D304-1219-DAC0-578775B3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ZA" dirty="0"/>
              <a:t>Image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207B-2C2A-77C2-6DD0-9817907D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10570674" cy="51845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Audrey. (2022).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Mint Chocolates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unconventional baker: 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https://www.unconventionalbaker.com/recipes/vegan-mint-chocolates/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Canbridge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Dictionary. (2022).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toffee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Cambridge Dictionary: 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https://dictionary.cambridge.org/us/dictionary/english/toffee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Chocolatecoveredkatie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(2017).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Bake Coconut Bounty Bars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Chocolatecoveredkatie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https://chocolatecoveredkatie.com/homemade-coconut-bounty-bars-vegan/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HASMART. (2022).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(36) SIPPY SHERBET WITH STRAW GREEN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HASMART: 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https://hasmart.co.za/product/shop-by-department/edibles/chocolates-and-sweets-edibles/box-36-sippy-sherbet-with-straw-green/?v=fb1c5b0d2f97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Kuo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(2021, July 30).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XYLITOL CHEWING GUM: IS IT SAFE?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New Leaf: 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https://www.newleafrp.com/blog/xylitol-chewing-gum-is-it-safe/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Walmart. (2020). </a:t>
            </a:r>
            <a:r>
              <a:rPr lang="en-ZA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SweetGourmet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Strawberry Filled Candies | </a:t>
            </a:r>
            <a:r>
              <a:rPr lang="en-ZA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Arcor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Premium Bulk Wrapped Hard Candy | 2 Pounds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Walmart: 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https://www.walmart.com/ip/SweetGourmet-Strawberry-Filled-Candies-Arcor-Premium-Bulk-Wrapped-Hard-Candy-2-Pounds/168270027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Samira. (2020, June 19).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make milk chocolate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Alphafoodie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https://www.alphafoodie.com/how-to-make-homemade-milk-chocolate/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Sevier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(2019, August 2).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Marshmallows You Can Buy at the Store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Epicurious: 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https://www.epicurious.com/ingredients/taste-test-the-best-marshmallow-you-can-buy-at-the-store-article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916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C01D-8DC0-F131-D88C-DFAF195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/>
          <a:lstStyle/>
          <a:p>
            <a:r>
              <a:rPr lang="en-ZA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1527-C4D0-81EA-B7BD-DBCEADEB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6141"/>
            <a:ext cx="10579551" cy="517568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Gerencer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 (2022, May 5).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450 Job Titles for Professional Positions [List of Examples]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zety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https://zety.com/blog/job-titles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jobs.ie. (2022).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skills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jobs.ie: https://www.jobs.ie/job-talk/personal-skills/#:~:text=Personal%20skills%20are%20recognised%20as,%2Dsolving%2C%20and%20analytical%20skills.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Moqbel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(2017, April 13).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Image or Picture to MS Access Table and Form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YouTube: https://www.youtube.com/watch?v=dXhu6xXWTbM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novoresume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(2022, March 16).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Titles - Examples for Your Resume &amp; Job Search for 2022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novoresume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https://novoresume.com/career-blog/job-titles-on-resume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Addresses in South Africa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BestRandoms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https://www.bestrandoms.com/random-address-in-za?quantity=20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Name Generator - First &amp; Last Names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FossBytes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https://fossbytes.com/tools/random-name-generator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Afican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Government. (n.d.).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 Africa's provinces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South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Afican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Government: https://www.gov.za/about-sa/south-africas-provinces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Streiff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C. (2022, May 18). </a:t>
            </a: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Skills for a Resume (List of Examples)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zety</a:t>
            </a: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https://zety.com/blog/professional-skills#:~:text=Professional%20skills%20are%20a%20combination,and%20more%20difficult%20to%20learn.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057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688B-5C30-C9A0-08DC-78F20038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5B3F-6D56-AEB7-5A67-14D41D17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were tasked with making a database management system for Milly’s Chocolate Factory based on the specifications given to us.</a:t>
            </a:r>
          </a:p>
          <a:p>
            <a:r>
              <a:rPr lang="en-ZA" dirty="0"/>
              <a:t>We will now be going through some of our work on the database we created and </a:t>
            </a:r>
            <a:r>
              <a:rPr lang="en-ZA"/>
              <a:t>its ERD (</a:t>
            </a:r>
            <a:r>
              <a:rPr lang="en-ZA" b="0" i="0">
                <a:solidFill>
                  <a:srgbClr val="242424"/>
                </a:solidFill>
                <a:effectLst/>
                <a:latin typeface="-apple-system"/>
              </a:rPr>
              <a:t>Entity </a:t>
            </a:r>
            <a:r>
              <a:rPr lang="en-ZA" b="0" i="0" dirty="0">
                <a:solidFill>
                  <a:srgbClr val="242424"/>
                </a:solidFill>
                <a:effectLst/>
                <a:latin typeface="-apple-system"/>
              </a:rPr>
              <a:t>Relationship </a:t>
            </a:r>
            <a:r>
              <a:rPr lang="en-ZA" b="0" i="0">
                <a:solidFill>
                  <a:srgbClr val="242424"/>
                </a:solidFill>
                <a:effectLst/>
                <a:latin typeface="-apple-system"/>
              </a:rPr>
              <a:t>Diagram)</a:t>
            </a:r>
            <a:r>
              <a:rPr lang="en-ZA"/>
              <a:t>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14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81999-A5AE-D0F4-9C9E-ACC52F5B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Section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2AFBA-8946-4AAA-0FAF-9EA23974E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93561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D4BA-891B-F654-A2EA-6B073A6A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41519" cy="1416148"/>
          </a:xfrm>
        </p:spPr>
        <p:txBody>
          <a:bodyPr>
            <a:normAutofit fontScale="90000"/>
          </a:bodyPr>
          <a:lstStyle/>
          <a:p>
            <a:r>
              <a:rPr lang="en-ZA" dirty="0"/>
              <a:t>ERD</a:t>
            </a:r>
            <a:br>
              <a:rPr lang="en-ZA" dirty="0"/>
            </a:br>
            <a:r>
              <a:rPr lang="en-ZA" sz="2000" dirty="0"/>
              <a:t>ERDs are used to design the database, allowing </a:t>
            </a:r>
            <a:br>
              <a:rPr lang="en-ZA" sz="2000" dirty="0"/>
            </a:br>
            <a:r>
              <a:rPr lang="en-ZA" sz="2000" dirty="0"/>
              <a:t>users to create entities, add attributes and edit </a:t>
            </a:r>
            <a:br>
              <a:rPr lang="en-ZA" sz="2000" dirty="0"/>
            </a:br>
            <a:r>
              <a:rPr lang="en-ZA" sz="2000" dirty="0"/>
              <a:t>relationships between the entities in a logical way.</a:t>
            </a:r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DD2286-B6D0-6E89-71A6-A0E7F81B5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"/>
          <a:stretch/>
        </p:blipFill>
        <p:spPr>
          <a:xfrm>
            <a:off x="6096000" y="237972"/>
            <a:ext cx="4065562" cy="63820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738FC2-F557-BF43-A039-846476CE171B}"/>
              </a:ext>
            </a:extLst>
          </p:cNvPr>
          <p:cNvSpPr txBox="1"/>
          <p:nvPr/>
        </p:nvSpPr>
        <p:spPr>
          <a:xfrm>
            <a:off x="808111" y="2363372"/>
            <a:ext cx="497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0NF: All attributes are listed in a single list.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777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1616B-0E4F-6190-5487-351A654B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/>
          <a:stretch/>
        </p:blipFill>
        <p:spPr>
          <a:xfrm>
            <a:off x="4638246" y="501975"/>
            <a:ext cx="6193877" cy="6079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50C0F-F52F-211F-9C3F-A8B2F48E9E20}"/>
              </a:ext>
            </a:extLst>
          </p:cNvPr>
          <p:cNvSpPr txBox="1"/>
          <p:nvPr/>
        </p:nvSpPr>
        <p:spPr>
          <a:xfrm>
            <a:off x="407962" y="1150034"/>
            <a:ext cx="399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1NF: Groups of repeating attributes are removed.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8304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4D397-25CA-5B1C-C6B2-2FE750A6A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9" y="686540"/>
            <a:ext cx="8502300" cy="5906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CA356-17C5-9D8A-CC17-E853B898A2EC}"/>
              </a:ext>
            </a:extLst>
          </p:cNvPr>
          <p:cNvSpPr txBox="1"/>
          <p:nvPr/>
        </p:nvSpPr>
        <p:spPr>
          <a:xfrm>
            <a:off x="379828" y="1069145"/>
            <a:ext cx="2475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2NF: Partial dependencies are removed</a:t>
            </a:r>
          </a:p>
        </p:txBody>
      </p:sp>
    </p:spTree>
    <p:extLst>
      <p:ext uri="{BB962C8B-B14F-4D97-AF65-F5344CB8AC3E}">
        <p14:creationId xmlns:p14="http://schemas.microsoft.com/office/powerpoint/2010/main" val="7995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2624D-A63B-A8B4-E31E-A21CB88CD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"/>
          <a:stretch/>
        </p:blipFill>
        <p:spPr>
          <a:xfrm>
            <a:off x="556638" y="829994"/>
            <a:ext cx="10255835" cy="6028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3836B-5960-B863-7CCA-A62B623BA0F9}"/>
              </a:ext>
            </a:extLst>
          </p:cNvPr>
          <p:cNvSpPr txBox="1"/>
          <p:nvPr/>
        </p:nvSpPr>
        <p:spPr>
          <a:xfrm>
            <a:off x="556638" y="338408"/>
            <a:ext cx="497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3NF: Transitive dependencies are removed</a:t>
            </a:r>
          </a:p>
        </p:txBody>
      </p:sp>
    </p:spTree>
    <p:extLst>
      <p:ext uri="{BB962C8B-B14F-4D97-AF65-F5344CB8AC3E}">
        <p14:creationId xmlns:p14="http://schemas.microsoft.com/office/powerpoint/2010/main" val="346853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66EBB-9979-99F6-4938-30D5DAB7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Section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AA5F1-231F-C1B2-CC4F-AF37390FA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Section 2: Microsoft Access</a:t>
            </a:r>
          </a:p>
        </p:txBody>
      </p:sp>
    </p:spTree>
    <p:extLst>
      <p:ext uri="{BB962C8B-B14F-4D97-AF65-F5344CB8AC3E}">
        <p14:creationId xmlns:p14="http://schemas.microsoft.com/office/powerpoint/2010/main" val="35513550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284</TotalTime>
  <Words>1108</Words>
  <Application>Microsoft Office PowerPoint</Application>
  <PresentationFormat>Widescreen</PresentationFormat>
  <Paragraphs>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Century Schoolbook</vt:lpstr>
      <vt:lpstr>Wingdings 2</vt:lpstr>
      <vt:lpstr>View</vt:lpstr>
      <vt:lpstr>Database development 17/81 Project</vt:lpstr>
      <vt:lpstr>Table of contents</vt:lpstr>
      <vt:lpstr>Introduction</vt:lpstr>
      <vt:lpstr>Section 1</vt:lpstr>
      <vt:lpstr>ERD ERDs are used to design the database, allowing  users to create entities, add attributes and edit  relationships between the entities in a logical way.</vt:lpstr>
      <vt:lpstr>PowerPoint Presentation</vt:lpstr>
      <vt:lpstr>PowerPoint Presentation</vt:lpstr>
      <vt:lpstr>PowerPoint Presentation</vt:lpstr>
      <vt:lpstr>Section 2</vt:lpstr>
      <vt:lpstr>Tables</vt:lpstr>
      <vt:lpstr>Formatting </vt:lpstr>
      <vt:lpstr>Input mask</vt:lpstr>
      <vt:lpstr>Validation rules</vt:lpstr>
      <vt:lpstr>Lookup fields</vt:lpstr>
      <vt:lpstr>Queries</vt:lpstr>
      <vt:lpstr>Basic Query</vt:lpstr>
      <vt:lpstr>Joined query</vt:lpstr>
      <vt:lpstr>Delete Query</vt:lpstr>
      <vt:lpstr>Append Query</vt:lpstr>
      <vt:lpstr>Update Query</vt:lpstr>
      <vt:lpstr>Crosstab Query</vt:lpstr>
      <vt:lpstr>Forms</vt:lpstr>
      <vt:lpstr>Reports</vt:lpstr>
      <vt:lpstr>Macros</vt:lpstr>
      <vt:lpstr>Conclusion</vt:lpstr>
      <vt:lpstr>Image Sources: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17/81 Project</dc:title>
  <dc:creator>User</dc:creator>
  <cp:lastModifiedBy>Rueben slingerland</cp:lastModifiedBy>
  <cp:revision>11</cp:revision>
  <dcterms:created xsi:type="dcterms:W3CDTF">2022-08-03T11:48:27Z</dcterms:created>
  <dcterms:modified xsi:type="dcterms:W3CDTF">2022-08-03T17:19:54Z</dcterms:modified>
</cp:coreProperties>
</file>