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8" r:id="rId5"/>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45">
          <p15:clr>
            <a:srgbClr val="A4A3A4"/>
          </p15:clr>
        </p15:guide>
        <p15:guide id="8" pos="2736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B4877-0D21-9942-3DBB-99E6885989CA}" v="27" dt="2025-03-27T12:33:22.748"/>
    <p1510:client id="{84E33639-A325-6704-422F-957C98CE584A}" v="171" dt="2025-03-27T10:25:52.1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01" autoAdjust="0"/>
    <p:restoredTop sz="94692" autoAdjust="0"/>
  </p:normalViewPr>
  <p:slideViewPr>
    <p:cSldViewPr snapToGrid="0" snapToObjects="1" showGuides="1">
      <p:cViewPr>
        <p:scale>
          <a:sx n="25" d="100"/>
          <a:sy n="25" d="100"/>
        </p:scale>
        <p:origin x="-180" y="-156"/>
      </p:cViewPr>
      <p:guideLst>
        <p:guide orient="horz" pos="3318"/>
        <p:guide orient="horz" pos="288"/>
        <p:guide orient="horz" pos="20160"/>
        <p:guide orient="horz"/>
        <p:guide pos="581"/>
        <p:guide pos="27069"/>
        <p:guide pos="245"/>
        <p:guide pos="273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3/27/2025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27923" y="6378481"/>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607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6074"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4306"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17094" y="6378481"/>
            <a:ext cx="1004887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0253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27923" y="14951552"/>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526256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4F0052-EB2B-214A-A571-468A263B568E}"/>
              </a:ext>
            </a:extLst>
          </p:cNvPr>
          <p:cNvGrpSpPr/>
          <p:nvPr/>
        </p:nvGrpSpPr>
        <p:grpSpPr>
          <a:xfrm>
            <a:off x="-122803" y="-102882"/>
            <a:ext cx="44106584" cy="33075071"/>
            <a:chOff x="-122803" y="-102882"/>
            <a:chExt cx="44106584" cy="33075071"/>
          </a:xfrm>
        </p:grpSpPr>
        <p:sp>
          <p:nvSpPr>
            <p:cNvPr id="64" name="Freeform 63"/>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14"/>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42" name="Table 41">
            <a:extLst>
              <a:ext uri="{FF2B5EF4-FFF2-40B4-BE49-F238E27FC236}">
                <a16:creationId xmlns:a16="http://schemas.microsoft.com/office/drawing/2014/main" id="{7F520963-52F0-244C-B2F9-F8BB83527D05}"/>
              </a:ext>
            </a:extLst>
          </p:cNvPr>
          <p:cNvGraphicFramePr>
            <a:graphicFrameLocks noGrp="1"/>
          </p:cNvGraphicFramePr>
          <p:nvPr>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1DC8CE15-5DBB-194A-B2D5-DDFD80C156A0}"/>
              </a:ext>
            </a:extLst>
          </p:cNvPr>
          <p:cNvGraphicFramePr>
            <a:graphicFrameLocks noGrp="1"/>
          </p:cNvGraphicFramePr>
          <p:nvPr>
            <p:extLst>
              <p:ext uri="{D42A27DB-BD31-4B8C-83A1-F6EECF244321}">
                <p14:modId xmlns:p14="http://schemas.microsoft.com/office/powerpoint/2010/main" val="1918879497"/>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Text Box 14"/>
          <p:cNvSpPr txBox="1">
            <a:spLocks noChangeArrowheads="1"/>
          </p:cNvSpPr>
          <p:nvPr/>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nvGrpSpPr>
          <p:cNvPr id="8" name="Group 7">
            <a:extLst>
              <a:ext uri="{FF2B5EF4-FFF2-40B4-BE49-F238E27FC236}">
                <a16:creationId xmlns:a16="http://schemas.microsoft.com/office/drawing/2014/main" id="{CEE74BCF-85C0-C44E-BC9F-BF5853A23661}"/>
              </a:ext>
            </a:extLst>
          </p:cNvPr>
          <p:cNvGrpSpPr/>
          <p:nvPr/>
        </p:nvGrpSpPr>
        <p:grpSpPr>
          <a:xfrm>
            <a:off x="-130628" y="-102882"/>
            <a:ext cx="44021828" cy="33075071"/>
            <a:chOff x="-122803" y="-102882"/>
            <a:chExt cx="44106584" cy="33075071"/>
          </a:xfrm>
        </p:grpSpPr>
        <p:sp>
          <p:nvSpPr>
            <p:cNvPr id="9" name="Freeform 8">
              <a:extLst>
                <a:ext uri="{FF2B5EF4-FFF2-40B4-BE49-F238E27FC236}">
                  <a16:creationId xmlns:a16="http://schemas.microsoft.com/office/drawing/2014/main" id="{B9EC9CCD-D686-594F-89ED-BF958BDBF6D9}"/>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327511B5-5516-C949-9773-D1999BE5745F}"/>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10911C03-1102-2A4C-BE1F-B61AA03CC93A}"/>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4">
              <a:extLst>
                <a:ext uri="{FF2B5EF4-FFF2-40B4-BE49-F238E27FC236}">
                  <a16:creationId xmlns:a16="http://schemas.microsoft.com/office/drawing/2014/main" id="{479AC5AE-5D7A-4047-8B42-117A31AEF12E}"/>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spTree>
    <p:extLst>
      <p:ext uri="{BB962C8B-B14F-4D97-AF65-F5344CB8AC3E}">
        <p14:creationId xmlns:p14="http://schemas.microsoft.com/office/powerpoint/2010/main" val="1948557014"/>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92">
          <p15:clr>
            <a:srgbClr val="F26B43"/>
          </p15:clr>
        </p15:guide>
        <p15:guide id="2" pos="7104">
          <p15:clr>
            <a:srgbClr val="F26B43"/>
          </p15:clr>
        </p15:guide>
        <p15:guide id="3" pos="13824">
          <p15:clr>
            <a:srgbClr val="F26B43"/>
          </p15:clr>
        </p15:guide>
        <p15:guide id="4" pos="2054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7" name="Text Box 14"/>
          <p:cNvSpPr txBox="1">
            <a:spLocks noChangeArrowheads="1"/>
          </p:cNvSpPr>
          <p:nvPr/>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7BDBD169-B85A-6F47-B2E9-AD5D7DF18A71}"/>
              </a:ext>
            </a:extLst>
          </p:cNvPr>
          <p:cNvGraphicFramePr>
            <a:graphicFrameLocks noGrp="1"/>
          </p:cNvGraphicFramePr>
          <p:nvPr>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D9F6BCED-5055-E44A-993C-83D6B18A42D5}"/>
              </a:ext>
            </a:extLst>
          </p:cNvPr>
          <p:cNvGrpSpPr/>
          <p:nvPr/>
        </p:nvGrpSpPr>
        <p:grpSpPr>
          <a:xfrm>
            <a:off x="-122803" y="-102882"/>
            <a:ext cx="44106584" cy="33075071"/>
            <a:chOff x="-122803" y="-102882"/>
            <a:chExt cx="44106584" cy="33075071"/>
          </a:xfrm>
        </p:grpSpPr>
        <p:sp>
          <p:nvSpPr>
            <p:cNvPr id="12" name="Freeform 11">
              <a:extLst>
                <a:ext uri="{FF2B5EF4-FFF2-40B4-BE49-F238E27FC236}">
                  <a16:creationId xmlns:a16="http://schemas.microsoft.com/office/drawing/2014/main" id="{F5169494-8456-4146-AB15-073A2619F444}"/>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E1601305-5A18-5246-8D69-AD6BA2EE3D97}"/>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BF3D999D-55E6-4347-9739-20AD80A104E9}"/>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a:extLst>
                <a:ext uri="{FF2B5EF4-FFF2-40B4-BE49-F238E27FC236}">
                  <a16:creationId xmlns:a16="http://schemas.microsoft.com/office/drawing/2014/main" id="{806BCFE9-545D-174F-9745-8DDA97FFEDEB}"/>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6" name="Table 15">
            <a:extLst>
              <a:ext uri="{FF2B5EF4-FFF2-40B4-BE49-F238E27FC236}">
                <a16:creationId xmlns:a16="http://schemas.microsoft.com/office/drawing/2014/main" id="{00A80AFC-184B-2544-A422-03033C266DB7}"/>
              </a:ext>
            </a:extLst>
          </p:cNvPr>
          <p:cNvGraphicFramePr>
            <a:graphicFrameLocks noGrp="1"/>
          </p:cNvGraphicFramePr>
          <p:nvPr>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guide id="3" pos="9360" userDrawn="1">
          <p15:clr>
            <a:srgbClr val="F26B43"/>
          </p15:clr>
        </p15:guide>
        <p15:guide id="4" pos="182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5" name="Text Box 14"/>
          <p:cNvSpPr txBox="1">
            <a:spLocks noChangeArrowheads="1"/>
          </p:cNvSpPr>
          <p:nvPr/>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7" name="Table 36">
            <a:extLst>
              <a:ext uri="{FF2B5EF4-FFF2-40B4-BE49-F238E27FC236}">
                <a16:creationId xmlns:a16="http://schemas.microsoft.com/office/drawing/2014/main" id="{C89F966C-58DC-AF4F-B646-B007BC05CD9E}"/>
              </a:ext>
            </a:extLst>
          </p:cNvPr>
          <p:cNvGraphicFramePr>
            <a:graphicFrameLocks noGrp="1"/>
          </p:cNvGraphicFramePr>
          <p:nvPr>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0" name="Group 9">
            <a:extLst>
              <a:ext uri="{FF2B5EF4-FFF2-40B4-BE49-F238E27FC236}">
                <a16:creationId xmlns:a16="http://schemas.microsoft.com/office/drawing/2014/main" id="{62BB6AD9-A529-034D-88F1-1A9EB71824A1}"/>
              </a:ext>
            </a:extLst>
          </p:cNvPr>
          <p:cNvGrpSpPr/>
          <p:nvPr/>
        </p:nvGrpSpPr>
        <p:grpSpPr>
          <a:xfrm>
            <a:off x="-122803" y="-102882"/>
            <a:ext cx="44106584" cy="33075071"/>
            <a:chOff x="-122803" y="-102882"/>
            <a:chExt cx="44106584" cy="33075071"/>
          </a:xfrm>
        </p:grpSpPr>
        <p:sp>
          <p:nvSpPr>
            <p:cNvPr id="11" name="Freeform 10">
              <a:extLst>
                <a:ext uri="{FF2B5EF4-FFF2-40B4-BE49-F238E27FC236}">
                  <a16:creationId xmlns:a16="http://schemas.microsoft.com/office/drawing/2014/main" id="{BC5F27CA-B918-274A-95A3-B3E0C481B088}"/>
                </a:ext>
              </a:extLst>
            </p:cNvPr>
            <p:cNvSpPr/>
            <p:nvPr userDrawn="1"/>
          </p:nvSpPr>
          <p:spPr>
            <a:xfrm>
              <a:off x="-51142" y="-84749"/>
              <a:ext cx="44034923" cy="3305693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F458A4B9-B10D-A946-BE0D-F69C9E2BC790}"/>
                </a:ext>
              </a:extLst>
            </p:cNvPr>
            <p:cNvSpPr/>
            <p:nvPr userDrawn="1"/>
          </p:nvSpPr>
          <p:spPr>
            <a:xfrm flipH="1" flipV="1">
              <a:off x="-51143" y="-84749"/>
              <a:ext cx="44034921" cy="3303992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51DE6070-016F-FC43-9412-BF4844CCDDCD}"/>
                </a:ext>
              </a:extLst>
            </p:cNvPr>
            <p:cNvSpPr/>
            <p:nvPr userDrawn="1"/>
          </p:nvSpPr>
          <p:spPr>
            <a:xfrm>
              <a:off x="-122803" y="-102882"/>
              <a:ext cx="44106584" cy="3307507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Box 14">
              <a:extLst>
                <a:ext uri="{FF2B5EF4-FFF2-40B4-BE49-F238E27FC236}">
                  <a16:creationId xmlns:a16="http://schemas.microsoft.com/office/drawing/2014/main" id="{3328090C-37B0-484B-8744-51E482BDFD8F}"/>
                </a:ext>
              </a:extLst>
            </p:cNvPr>
            <p:cNvSpPr txBox="1">
              <a:spLocks noChangeArrowheads="1"/>
            </p:cNvSpPr>
            <p:nvPr userDrawn="1"/>
          </p:nvSpPr>
          <p:spPr bwMode="auto">
            <a:xfrm>
              <a:off x="1603881" y="32173892"/>
              <a:ext cx="2514600" cy="36144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pSp>
      <p:graphicFrame>
        <p:nvGraphicFramePr>
          <p:cNvPr id="15" name="Table 14">
            <a:extLst>
              <a:ext uri="{FF2B5EF4-FFF2-40B4-BE49-F238E27FC236}">
                <a16:creationId xmlns:a16="http://schemas.microsoft.com/office/drawing/2014/main" id="{A5E11BB9-B60F-7545-8807-6EB6CC43735B}"/>
              </a:ext>
            </a:extLst>
          </p:cNvPr>
          <p:cNvGraphicFramePr>
            <a:graphicFrameLocks noGrp="1"/>
          </p:cNvGraphicFramePr>
          <p:nvPr>
            <p:extLst>
              <p:ext uri="{D42A27DB-BD31-4B8C-83A1-F6EECF244321}">
                <p14:modId xmlns:p14="http://schemas.microsoft.com/office/powerpoint/2010/main" val="93965922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B307AA-AA8A-9611-9216-A36726AF07D1}"/>
              </a:ext>
            </a:extLst>
          </p:cNvPr>
          <p:cNvSpPr>
            <a:spLocks noGrp="1"/>
          </p:cNvSpPr>
          <p:nvPr>
            <p:ph type="body" sz="quarter" idx="10"/>
          </p:nvPr>
        </p:nvSpPr>
        <p:spPr>
          <a:xfrm>
            <a:off x="389949" y="6238163"/>
            <a:ext cx="10056813" cy="5924677"/>
          </a:xfrm>
        </p:spPr>
        <p:txBody>
          <a:bodyPr/>
          <a:lstStyle/>
          <a:p>
            <a:pPr algn="just"/>
            <a:r>
              <a:rPr lang="en-US" dirty="0">
                <a:latin typeface="Times New Roman"/>
                <a:cs typeface="Times New Roman"/>
              </a:rPr>
              <a:t>Social media platforms like Twitter enable rapid sharing of user content, including offensive language, challenging moderation. Automated systems must classify tweets as Hate, Offensive, or Neither, handling context, class imbalance, and real-time constraints. While BERT models are accurate, their resource demands limit deployment. This study introduces a </a:t>
            </a:r>
            <a:r>
              <a:rPr lang="en-US" dirty="0" err="1">
                <a:latin typeface="Times New Roman"/>
                <a:cs typeface="Times New Roman"/>
              </a:rPr>
              <a:t>DistilBERT</a:t>
            </a:r>
            <a:r>
              <a:rPr lang="en-US" dirty="0">
                <a:latin typeface="Times New Roman"/>
                <a:cs typeface="Times New Roman"/>
              </a:rPr>
              <a:t>-SVM model, achieving 94% accuracy and a 0.93 F1-score on 24,783 tweets using </a:t>
            </a:r>
            <a:r>
              <a:rPr lang="en-US" dirty="0" err="1">
                <a:latin typeface="Times New Roman"/>
                <a:cs typeface="Times New Roman"/>
              </a:rPr>
              <a:t>DistilBERT’s</a:t>
            </a:r>
            <a:r>
              <a:rPr lang="en-US" dirty="0">
                <a:latin typeface="Times New Roman"/>
                <a:cs typeface="Times New Roman"/>
              </a:rPr>
              <a:t> embeddings and SVM’s efficiency. It enhances input quality, benchmarks performance, and offers a Flask-based real-time system, outperforming other NLP models in efficiency and accuracy. The model’s lightweight design ensures scalability and accessibility for resource-limited settings without compromising robustness. This work will explore improving interpretability and cross-domain adaptability for broader real-world impact.</a:t>
            </a:r>
            <a:endParaRPr lang="en-US" dirty="0"/>
          </a:p>
          <a:p>
            <a:pPr algn="just"/>
            <a:endParaRPr lang="en-US" dirty="0">
              <a:latin typeface="Times New Roman"/>
              <a:cs typeface="Times New Roman"/>
            </a:endParaRPr>
          </a:p>
        </p:txBody>
      </p:sp>
      <p:sp>
        <p:nvSpPr>
          <p:cNvPr id="3" name="Text Placeholder 2">
            <a:extLst>
              <a:ext uri="{FF2B5EF4-FFF2-40B4-BE49-F238E27FC236}">
                <a16:creationId xmlns:a16="http://schemas.microsoft.com/office/drawing/2014/main" id="{B3ACBE33-3880-5736-DE37-307CE997EA06}"/>
              </a:ext>
            </a:extLst>
          </p:cNvPr>
          <p:cNvSpPr>
            <a:spLocks noGrp="1"/>
          </p:cNvSpPr>
          <p:nvPr>
            <p:ph type="body" sz="quarter" idx="11"/>
          </p:nvPr>
        </p:nvSpPr>
        <p:spPr>
          <a:xfrm>
            <a:off x="371796" y="5568310"/>
            <a:ext cx="10048875" cy="754045"/>
          </a:xfrm>
        </p:spPr>
        <p:txBody>
          <a:bodyPr/>
          <a:lstStyle/>
          <a:p>
            <a:r>
              <a:rPr lang="en-US" dirty="0">
                <a:latin typeface="Book Antiqua" pitchFamily="18" charset="0"/>
              </a:rPr>
              <a:t>Introduction</a:t>
            </a:r>
          </a:p>
        </p:txBody>
      </p:sp>
      <p:sp>
        <p:nvSpPr>
          <p:cNvPr id="4" name="Text Placeholder 3">
            <a:extLst>
              <a:ext uri="{FF2B5EF4-FFF2-40B4-BE49-F238E27FC236}">
                <a16:creationId xmlns:a16="http://schemas.microsoft.com/office/drawing/2014/main" id="{1FE3E788-3729-2C33-CF0E-5DECCDB34F78}"/>
              </a:ext>
            </a:extLst>
          </p:cNvPr>
          <p:cNvSpPr>
            <a:spLocks noGrp="1"/>
          </p:cNvSpPr>
          <p:nvPr>
            <p:ph type="body" sz="quarter" idx="20"/>
          </p:nvPr>
        </p:nvSpPr>
        <p:spPr>
          <a:xfrm>
            <a:off x="474138" y="18281710"/>
            <a:ext cx="10050462" cy="754045"/>
          </a:xfrm>
        </p:spPr>
        <p:txBody>
          <a:bodyPr/>
          <a:lstStyle/>
          <a:p>
            <a:r>
              <a:rPr lang="en-US" dirty="0">
                <a:latin typeface="Book Antiqua" pitchFamily="18" charset="0"/>
              </a:rPr>
              <a:t>Objectives</a:t>
            </a:r>
          </a:p>
        </p:txBody>
      </p:sp>
      <p:sp>
        <p:nvSpPr>
          <p:cNvPr id="6" name="Text Placeholder 5">
            <a:extLst>
              <a:ext uri="{FF2B5EF4-FFF2-40B4-BE49-F238E27FC236}">
                <a16:creationId xmlns:a16="http://schemas.microsoft.com/office/drawing/2014/main" id="{E018901B-0321-23F0-5D5E-BD418A27420E}"/>
              </a:ext>
            </a:extLst>
          </p:cNvPr>
          <p:cNvSpPr>
            <a:spLocks noGrp="1"/>
          </p:cNvSpPr>
          <p:nvPr>
            <p:ph type="body" sz="quarter" idx="22"/>
          </p:nvPr>
        </p:nvSpPr>
        <p:spPr>
          <a:xfrm>
            <a:off x="11368179" y="11405503"/>
            <a:ext cx="10048875" cy="754045"/>
          </a:xfrm>
        </p:spPr>
        <p:txBody>
          <a:bodyPr/>
          <a:lstStyle/>
          <a:p>
            <a:r>
              <a:rPr lang="en-US" dirty="0">
                <a:latin typeface="Book Antiqua"/>
              </a:rPr>
              <a:t>Methods</a:t>
            </a:r>
            <a:endParaRPr lang="en-US" dirty="0">
              <a:latin typeface="Book Antiqua" pitchFamily="18" charset="0"/>
            </a:endParaRPr>
          </a:p>
        </p:txBody>
      </p:sp>
      <p:sp>
        <p:nvSpPr>
          <p:cNvPr id="7" name="Text Placeholder 6">
            <a:extLst>
              <a:ext uri="{FF2B5EF4-FFF2-40B4-BE49-F238E27FC236}">
                <a16:creationId xmlns:a16="http://schemas.microsoft.com/office/drawing/2014/main" id="{DCDA6E4E-EED6-E9E6-0364-815CCB5CB56B}"/>
              </a:ext>
            </a:extLst>
          </p:cNvPr>
          <p:cNvSpPr>
            <a:spLocks noGrp="1"/>
          </p:cNvSpPr>
          <p:nvPr>
            <p:ph type="body" sz="quarter" idx="23"/>
          </p:nvPr>
        </p:nvSpPr>
        <p:spPr>
          <a:xfrm>
            <a:off x="22346409" y="6266228"/>
            <a:ext cx="10048874" cy="17389354"/>
          </a:xfrm>
        </p:spPr>
        <p:txBody>
          <a:bodyPr/>
          <a:lstStyle/>
          <a:p>
            <a:pPr algn="just"/>
            <a:r>
              <a:rPr lang="en-US" dirty="0">
                <a:latin typeface="Times New Roman"/>
                <a:cs typeface="Times New Roman"/>
              </a:rPr>
              <a:t>The experimental results of the proposed tweet classification system, evaluating the performance of the hybrid </a:t>
            </a:r>
            <a:r>
              <a:rPr lang="en-US" dirty="0" err="1">
                <a:latin typeface="Times New Roman"/>
                <a:cs typeface="Times New Roman"/>
              </a:rPr>
              <a:t>DistilBERT</a:t>
            </a:r>
            <a:r>
              <a:rPr lang="en-US" dirty="0">
                <a:latin typeface="Times New Roman"/>
                <a:cs typeface="Times New Roman"/>
              </a:rPr>
              <a:t>-SVM model against baseline models. The evaluation is conducted on a test set of 4,957 tweets (20% of the Davidson et al. dataset, containing 24,783 tweets) to ensure robust assessment across diverse tweet samples. Performance metrics, including accuracy, precision, recall, and F1-score, are computed per class (Hate, Offensive, Neither) and overall, using 5-fold cross-validation to mitigate overfitting, particularly addressing the minority Hate class, which constitutes only 5.8% of the dataset. The </a:t>
            </a:r>
            <a:r>
              <a:rPr lang="en-US" dirty="0" err="1">
                <a:latin typeface="Times New Roman"/>
                <a:cs typeface="Times New Roman"/>
              </a:rPr>
              <a:t>DistilBERT</a:t>
            </a:r>
            <a:r>
              <a:rPr lang="en-US" dirty="0">
                <a:latin typeface="Times New Roman"/>
                <a:cs typeface="Times New Roman"/>
              </a:rPr>
              <a:t>-SVM model achieved an overall accuracy of 94%, outperforming all baselines while effectively handling class imbalance through data augmentation. Comparatively, Logistic Regression achieved 90% accuracy, while Naive Bayes performed lower at 85%, and the SVM with TF-IDF features reached 91% accuracy. The ANN, trained on </a:t>
            </a:r>
            <a:r>
              <a:rPr lang="en-US" dirty="0" err="1">
                <a:latin typeface="Times New Roman"/>
                <a:cs typeface="Times New Roman"/>
              </a:rPr>
              <a:t>DistilBERT</a:t>
            </a:r>
            <a:r>
              <a:rPr lang="en-US" dirty="0">
                <a:latin typeface="Times New Roman"/>
                <a:cs typeface="Times New Roman"/>
              </a:rPr>
              <a:t> embeddings, also recorded 91% accuracy .</a:t>
            </a:r>
            <a:endParaRPr lang="en-US" dirty="0"/>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a:p>
          <a:p>
            <a:pPr algn="just"/>
            <a:endParaRPr lang="en-US" dirty="0"/>
          </a:p>
          <a:p>
            <a:pPr algn="just"/>
            <a:endParaRPr lang="en-US" dirty="0"/>
          </a:p>
          <a:p>
            <a:pPr algn="just"/>
            <a:endParaRPr lang="en-US" dirty="0">
              <a:latin typeface="Times New Roman"/>
              <a:cs typeface="Times New Roman"/>
            </a:endParaRPr>
          </a:p>
          <a:p>
            <a:pPr algn="just"/>
            <a:endParaRPr lang="en-US" dirty="0">
              <a:latin typeface="Times New Roman"/>
              <a:cs typeface="Times New Roman"/>
            </a:endParaRPr>
          </a:p>
          <a:p>
            <a:pPr algn="just"/>
            <a:r>
              <a:rPr lang="en-US" dirty="0">
                <a:latin typeface="Times New Roman"/>
                <a:cs typeface="Times New Roman"/>
              </a:rPr>
              <a:t>The proposed </a:t>
            </a:r>
            <a:r>
              <a:rPr lang="en-US" dirty="0" err="1">
                <a:latin typeface="Times New Roman"/>
                <a:cs typeface="Times New Roman"/>
              </a:rPr>
              <a:t>DistilBERT</a:t>
            </a:r>
            <a:r>
              <a:rPr lang="en-US" dirty="0">
                <a:latin typeface="Times New Roman"/>
                <a:cs typeface="Times New Roman"/>
              </a:rPr>
              <a:t>-SVM classifier achieved the highest overall metrics, with 94% accuracy, precision, recall, and F1-score, proving its superiority. To illustrate these results, a confusion matrix fig 1.  highlights accurate classification with minimal misclassification between Hate and Offensive categories. Additionally, bar plots  fig 3 and fig 4 visually compare accuracy, F1-score, precision, and recall across models, reinforcing the model’s consistency. The Flask-based real-time inference system processes tweets in 1.5 seconds per request on a standard workstation, ensuring usability in practical applications while maintaining responsiveness under moderate concurrent demands. The system enhances content moderation by providing confidence scores for each prediction, helping moderators prioritize flagged content. Designed for scalability, it efficiently handles multiple requests via asynchronous processing, with a user-friendly web interface allowing moderators to input tweets and view results effortlessly. Furthermore, the system consistently delivers accurate predictions across diverse tweet samples, demonstrating its robustness and suitability for real-world content moderation.</a:t>
            </a:r>
            <a:endParaRPr lang="en-US"/>
          </a:p>
          <a:p>
            <a:pPr algn="just"/>
            <a:endParaRPr lang="en-US" dirty="0"/>
          </a:p>
          <a:p>
            <a:pPr algn="just"/>
            <a:endParaRPr lang="en-US" dirty="0"/>
          </a:p>
        </p:txBody>
      </p:sp>
      <p:sp>
        <p:nvSpPr>
          <p:cNvPr id="8" name="Text Placeholder 7">
            <a:extLst>
              <a:ext uri="{FF2B5EF4-FFF2-40B4-BE49-F238E27FC236}">
                <a16:creationId xmlns:a16="http://schemas.microsoft.com/office/drawing/2014/main" id="{7A2F31A7-C5F5-7895-1799-B4B35CC90BD6}"/>
              </a:ext>
            </a:extLst>
          </p:cNvPr>
          <p:cNvSpPr>
            <a:spLocks noGrp="1"/>
          </p:cNvSpPr>
          <p:nvPr>
            <p:ph type="body" sz="quarter" idx="24"/>
          </p:nvPr>
        </p:nvSpPr>
        <p:spPr>
          <a:xfrm>
            <a:off x="22346409" y="5568310"/>
            <a:ext cx="10058400" cy="754045"/>
          </a:xfrm>
        </p:spPr>
        <p:txBody>
          <a:bodyPr/>
          <a:lstStyle/>
          <a:p>
            <a:r>
              <a:rPr lang="en-US" dirty="0">
                <a:latin typeface="Book Antiqua" pitchFamily="18" charset="0"/>
              </a:rPr>
              <a:t>Results</a:t>
            </a:r>
          </a:p>
        </p:txBody>
      </p:sp>
      <p:sp>
        <p:nvSpPr>
          <p:cNvPr id="9" name="Text Placeholder 8">
            <a:extLst>
              <a:ext uri="{FF2B5EF4-FFF2-40B4-BE49-F238E27FC236}">
                <a16:creationId xmlns:a16="http://schemas.microsoft.com/office/drawing/2014/main" id="{DC5F7137-EA35-46E7-AA16-D100B147B3E2}"/>
              </a:ext>
            </a:extLst>
          </p:cNvPr>
          <p:cNvSpPr>
            <a:spLocks noGrp="1"/>
          </p:cNvSpPr>
          <p:nvPr>
            <p:ph type="body" sz="quarter" idx="25"/>
          </p:nvPr>
        </p:nvSpPr>
        <p:spPr>
          <a:xfrm>
            <a:off x="33788055" y="5568308"/>
            <a:ext cx="10047018" cy="754045"/>
          </a:xfrm>
        </p:spPr>
        <p:txBody>
          <a:bodyPr/>
          <a:lstStyle/>
          <a:p>
            <a:r>
              <a:rPr lang="en-US" dirty="0">
                <a:latin typeface="Book Antiqua" pitchFamily="18" charset="0"/>
              </a:rPr>
              <a:t>Conclusions</a:t>
            </a:r>
          </a:p>
        </p:txBody>
      </p:sp>
      <p:sp>
        <p:nvSpPr>
          <p:cNvPr id="10" name="Text Placeholder 9">
            <a:extLst>
              <a:ext uri="{FF2B5EF4-FFF2-40B4-BE49-F238E27FC236}">
                <a16:creationId xmlns:a16="http://schemas.microsoft.com/office/drawing/2014/main" id="{4B0926C2-74E7-38BC-783A-713700B9ED44}"/>
              </a:ext>
            </a:extLst>
          </p:cNvPr>
          <p:cNvSpPr>
            <a:spLocks noGrp="1"/>
          </p:cNvSpPr>
          <p:nvPr>
            <p:ph type="body" sz="quarter" idx="26"/>
          </p:nvPr>
        </p:nvSpPr>
        <p:spPr>
          <a:xfrm>
            <a:off x="33334165" y="6322353"/>
            <a:ext cx="10047018" cy="7771336"/>
          </a:xfrm>
        </p:spPr>
        <p:txBody>
          <a:bodyPr/>
          <a:lstStyle/>
          <a:p>
            <a:pPr algn="just"/>
            <a:r>
              <a:rPr lang="en-US" dirty="0">
                <a:latin typeface="Times New Roman"/>
                <a:cs typeface="Times New Roman"/>
              </a:rPr>
              <a:t>This research presents a novel tweet classification framework for detecting hate speech and offensive content on social media, leveraging a hybrid </a:t>
            </a:r>
            <a:r>
              <a:rPr lang="en-US" dirty="0" err="1">
                <a:latin typeface="Times New Roman"/>
                <a:cs typeface="Times New Roman"/>
              </a:rPr>
              <a:t>DistilBERT</a:t>
            </a:r>
            <a:r>
              <a:rPr lang="en-US" dirty="0">
                <a:latin typeface="Times New Roman"/>
                <a:cs typeface="Times New Roman"/>
              </a:rPr>
              <a:t>-SVM model that achieves 94% accuracy. By combining </a:t>
            </a:r>
            <a:r>
              <a:rPr lang="en-US" dirty="0" err="1">
                <a:latin typeface="Times New Roman"/>
                <a:cs typeface="Times New Roman"/>
              </a:rPr>
              <a:t>DistilBERT’s</a:t>
            </a:r>
            <a:r>
              <a:rPr lang="en-US" dirty="0">
                <a:latin typeface="Times New Roman"/>
                <a:cs typeface="Times New Roman"/>
              </a:rPr>
              <a:t> contextual embeddings with SVM’s discriminative power, the model outperforms traditional and deep learning baselines, including Logistic Regression, Naive Bayes, SVM with TF-IDF, and an Artificial Neural Network. Advanced data preprocessing and augmentation techniques enhance its ability to handle class imbalance and capture nuanced contextual dependencies. To facilitate real-world application, a Flask-based real-time inference system is deployed, offering a user-friendly interface with rapid response times of approximately 1.5 seconds per request. This scalable and efficient content moderation solution bridges the gap between cutting-edge NLP techniques and practical implementation. Experimental evaluations, supported by a confusion matrix and comparative visualizations, validate the robustness of the approach. This work contributes significantly to automated hate speech detection by providing a high-accuracy, adaptable solution that can be integrated into diverse online platforms, ensuring continuous effectiveness against evolving linguistic patterns in harmful content.</a:t>
            </a:r>
          </a:p>
        </p:txBody>
      </p:sp>
      <p:sp>
        <p:nvSpPr>
          <p:cNvPr id="11" name="Text Placeholder 10">
            <a:extLst>
              <a:ext uri="{FF2B5EF4-FFF2-40B4-BE49-F238E27FC236}">
                <a16:creationId xmlns:a16="http://schemas.microsoft.com/office/drawing/2014/main" id="{6095DEC2-AE1A-E260-ABD2-A83B32902089}"/>
              </a:ext>
            </a:extLst>
          </p:cNvPr>
          <p:cNvSpPr>
            <a:spLocks noGrp="1"/>
          </p:cNvSpPr>
          <p:nvPr>
            <p:ph type="body" sz="quarter" idx="27"/>
          </p:nvPr>
        </p:nvSpPr>
        <p:spPr>
          <a:xfrm>
            <a:off x="33334165" y="14216611"/>
            <a:ext cx="10047018" cy="754045"/>
          </a:xfrm>
        </p:spPr>
        <p:txBody>
          <a:bodyPr/>
          <a:lstStyle/>
          <a:p>
            <a:r>
              <a:rPr lang="en-US" dirty="0">
                <a:latin typeface="Book Antiqua" pitchFamily="18" charset="0"/>
              </a:rPr>
              <a:t>References</a:t>
            </a:r>
          </a:p>
        </p:txBody>
      </p:sp>
      <p:sp>
        <p:nvSpPr>
          <p:cNvPr id="12" name="Text Placeholder 11">
            <a:extLst>
              <a:ext uri="{FF2B5EF4-FFF2-40B4-BE49-F238E27FC236}">
                <a16:creationId xmlns:a16="http://schemas.microsoft.com/office/drawing/2014/main" id="{847E1D79-37D3-497A-66B6-6CAD3E8F4121}"/>
              </a:ext>
            </a:extLst>
          </p:cNvPr>
          <p:cNvSpPr>
            <a:spLocks noGrp="1"/>
          </p:cNvSpPr>
          <p:nvPr>
            <p:ph type="body" sz="quarter" idx="28"/>
          </p:nvPr>
        </p:nvSpPr>
        <p:spPr>
          <a:xfrm>
            <a:off x="33334165" y="14927212"/>
            <a:ext cx="10052050" cy="13772979"/>
          </a:xfrm>
        </p:spPr>
        <p:txBody>
          <a:bodyPr/>
          <a:lstStyle/>
          <a:p>
            <a:pPr>
              <a:buFont typeface="Arial"/>
              <a:buChar char="•"/>
            </a:pPr>
            <a:r>
              <a:rPr lang="en-US" b="1">
                <a:latin typeface="Times New Roman"/>
                <a:cs typeface="Times New Roman"/>
              </a:rPr>
              <a:t>Davidson, T., Warmsley, D., Macy, M., &amp; Weber, I.</a:t>
            </a:r>
            <a:r>
              <a:rPr lang="en-US">
                <a:latin typeface="Times New Roman"/>
                <a:cs typeface="Times New Roman"/>
              </a:rPr>
              <a:t> (2017). </a:t>
            </a:r>
            <a:r>
              <a:rPr lang="en-US" i="1">
                <a:latin typeface="Times New Roman"/>
                <a:cs typeface="Times New Roman"/>
              </a:rPr>
              <a:t>Automated Hate Speech Detection and the Problem of Offensive Language.</a:t>
            </a:r>
            <a:r>
              <a:rPr lang="en-US">
                <a:latin typeface="Times New Roman"/>
                <a:cs typeface="Times New Roman"/>
              </a:rPr>
              <a:t> ICWSM, 11(1), 512-515.</a:t>
            </a:r>
            <a:endParaRPr lang="en-US" dirty="0">
              <a:latin typeface="Times New Roman"/>
              <a:cs typeface="Times New Roman"/>
            </a:endParaRPr>
          </a:p>
          <a:p>
            <a:pPr>
              <a:buFont typeface="Arial"/>
              <a:buChar char="•"/>
            </a:pPr>
            <a:r>
              <a:rPr lang="en-US" b="1">
                <a:latin typeface="Times New Roman"/>
                <a:cs typeface="Times New Roman"/>
              </a:rPr>
              <a:t>Zhang, Z., Robinson, D., &amp; Tepper, J.</a:t>
            </a:r>
            <a:r>
              <a:rPr lang="en-US">
                <a:latin typeface="Times New Roman"/>
                <a:cs typeface="Times New Roman"/>
              </a:rPr>
              <a:t> (2018). </a:t>
            </a:r>
            <a:r>
              <a:rPr lang="en-US" i="1">
                <a:latin typeface="Times New Roman"/>
                <a:cs typeface="Times New Roman"/>
              </a:rPr>
              <a:t>Detecting hate speech on Twitter using a convolution-GRU based deep neural network.</a:t>
            </a:r>
            <a:endParaRPr lang="en-US"/>
          </a:p>
          <a:p>
            <a:pPr>
              <a:buFont typeface="Arial"/>
              <a:buChar char="•"/>
            </a:pPr>
            <a:r>
              <a:rPr lang="en-US" b="1" err="1">
                <a:latin typeface="Times New Roman"/>
                <a:cs typeface="Times New Roman"/>
              </a:rPr>
              <a:t>Gambäck</a:t>
            </a:r>
            <a:r>
              <a:rPr lang="en-US" b="1">
                <a:latin typeface="Times New Roman"/>
                <a:cs typeface="Times New Roman"/>
              </a:rPr>
              <a:t>, B., &amp; Sikdar, U.</a:t>
            </a:r>
            <a:r>
              <a:rPr lang="en-US">
                <a:latin typeface="Times New Roman"/>
                <a:cs typeface="Times New Roman"/>
              </a:rPr>
              <a:t> (2017). </a:t>
            </a:r>
            <a:r>
              <a:rPr lang="en-US" i="1">
                <a:latin typeface="Times New Roman"/>
                <a:cs typeface="Times New Roman"/>
              </a:rPr>
              <a:t>Using CNNs to classify hate speech.</a:t>
            </a:r>
            <a:r>
              <a:rPr lang="en-US" dirty="0">
                <a:latin typeface="Times New Roman"/>
                <a:cs typeface="Times New Roman"/>
              </a:rPr>
              <a:t> </a:t>
            </a:r>
            <a:r>
              <a:rPr lang="en-US" i="1">
                <a:latin typeface="Times New Roman"/>
                <a:cs typeface="Times New Roman"/>
              </a:rPr>
              <a:t>Workshop on Abusive Language Online</a:t>
            </a:r>
            <a:r>
              <a:rPr lang="en-US">
                <a:latin typeface="Times New Roman"/>
                <a:cs typeface="Times New Roman"/>
              </a:rPr>
              <a:t>, 85-90. DOI: 10.18653/v1/W17-3013.</a:t>
            </a:r>
            <a:endParaRPr lang="en-US"/>
          </a:p>
          <a:p>
            <a:pPr>
              <a:buFont typeface="Arial"/>
              <a:buChar char="•"/>
            </a:pPr>
            <a:r>
              <a:rPr lang="en-US" b="1">
                <a:latin typeface="Times New Roman"/>
                <a:cs typeface="Times New Roman"/>
              </a:rPr>
              <a:t>Devlin, J., Chang, M.-W., Lee, K., &amp; Toutanova, K.</a:t>
            </a:r>
            <a:r>
              <a:rPr lang="en-US">
                <a:latin typeface="Times New Roman"/>
                <a:cs typeface="Times New Roman"/>
              </a:rPr>
              <a:t> (2019). </a:t>
            </a:r>
            <a:r>
              <a:rPr lang="en-US" i="1">
                <a:latin typeface="Times New Roman"/>
                <a:cs typeface="Times New Roman"/>
              </a:rPr>
              <a:t>BERT: Pre-training of deep bidirectional transformers for language understanding.</a:t>
            </a:r>
            <a:r>
              <a:rPr lang="en-US" dirty="0">
                <a:latin typeface="Times New Roman"/>
                <a:cs typeface="Times New Roman"/>
              </a:rPr>
              <a:t> </a:t>
            </a:r>
            <a:r>
              <a:rPr lang="en-US">
                <a:latin typeface="Times New Roman"/>
                <a:cs typeface="Times New Roman"/>
              </a:rPr>
              <a:t>NAACL-HLT, 4171–4186.</a:t>
            </a:r>
            <a:endParaRPr lang="en-US"/>
          </a:p>
          <a:p>
            <a:pPr>
              <a:buFont typeface="Arial"/>
              <a:buChar char="•"/>
            </a:pPr>
            <a:r>
              <a:rPr lang="en-US" b="1" dirty="0" err="1">
                <a:latin typeface="Times New Roman"/>
                <a:cs typeface="Times New Roman"/>
              </a:rPr>
              <a:t>Mozafari</a:t>
            </a:r>
            <a:r>
              <a:rPr lang="en-US" b="1" dirty="0">
                <a:latin typeface="Times New Roman"/>
                <a:cs typeface="Times New Roman"/>
              </a:rPr>
              <a:t>, M., </a:t>
            </a:r>
            <a:r>
              <a:rPr lang="en-US" b="1" dirty="0" err="1">
                <a:latin typeface="Times New Roman"/>
                <a:cs typeface="Times New Roman"/>
              </a:rPr>
              <a:t>Farahbakhsh</a:t>
            </a:r>
            <a:r>
              <a:rPr lang="en-US" b="1" dirty="0">
                <a:latin typeface="Times New Roman"/>
                <a:cs typeface="Times New Roman"/>
              </a:rPr>
              <a:t>, R., &amp; Crespi, N.</a:t>
            </a:r>
            <a:r>
              <a:rPr lang="en-US" dirty="0">
                <a:latin typeface="Times New Roman"/>
                <a:cs typeface="Times New Roman"/>
              </a:rPr>
              <a:t> (2020). </a:t>
            </a:r>
            <a:r>
              <a:rPr lang="en-US" i="1" dirty="0">
                <a:latin typeface="Times New Roman"/>
                <a:cs typeface="Times New Roman"/>
              </a:rPr>
              <a:t>Hate speech detection and racial bias mitigation in social media using BERT.</a:t>
            </a:r>
            <a:r>
              <a:rPr lang="en-US" dirty="0">
                <a:latin typeface="Times New Roman"/>
                <a:cs typeface="Times New Roman"/>
              </a:rPr>
              <a:t> </a:t>
            </a:r>
            <a:r>
              <a:rPr lang="en-US" dirty="0" err="1">
                <a:latin typeface="Times New Roman"/>
                <a:cs typeface="Times New Roman"/>
              </a:rPr>
              <a:t>PLoS</a:t>
            </a:r>
            <a:r>
              <a:rPr lang="en-US" dirty="0">
                <a:latin typeface="Times New Roman"/>
                <a:cs typeface="Times New Roman"/>
              </a:rPr>
              <a:t> ONE, 15(8). DOI: 10.1371/journal.pone.0237861.</a:t>
            </a:r>
            <a:endParaRPr lang="en-US" dirty="0"/>
          </a:p>
          <a:p>
            <a:pPr>
              <a:buFont typeface="Arial"/>
              <a:buChar char="•"/>
            </a:pPr>
            <a:r>
              <a:rPr lang="en-US" b="1" dirty="0">
                <a:latin typeface="Times New Roman"/>
                <a:cs typeface="Times New Roman"/>
              </a:rPr>
              <a:t>Sanh, V., Debut, L., </a:t>
            </a:r>
            <a:r>
              <a:rPr lang="en-US" b="1" dirty="0" err="1">
                <a:latin typeface="Times New Roman"/>
                <a:cs typeface="Times New Roman"/>
              </a:rPr>
              <a:t>Chaumond</a:t>
            </a:r>
            <a:r>
              <a:rPr lang="en-US" b="1" dirty="0">
                <a:latin typeface="Times New Roman"/>
                <a:cs typeface="Times New Roman"/>
              </a:rPr>
              <a:t>, J., &amp; Wolf, T.</a:t>
            </a:r>
            <a:r>
              <a:rPr lang="en-US" dirty="0">
                <a:latin typeface="Times New Roman"/>
                <a:cs typeface="Times New Roman"/>
              </a:rPr>
              <a:t> (2019). </a:t>
            </a:r>
            <a:r>
              <a:rPr lang="en-US" i="1" dirty="0" err="1">
                <a:latin typeface="Times New Roman"/>
                <a:cs typeface="Times New Roman"/>
              </a:rPr>
              <a:t>DistilBERT</a:t>
            </a:r>
            <a:r>
              <a:rPr lang="en-US" i="1" dirty="0">
                <a:latin typeface="Times New Roman"/>
                <a:cs typeface="Times New Roman"/>
              </a:rPr>
              <a:t>: A distilled version of BERT.</a:t>
            </a:r>
            <a:r>
              <a:rPr lang="en-US" dirty="0">
                <a:latin typeface="Times New Roman"/>
                <a:cs typeface="Times New Roman"/>
              </a:rPr>
              <a:t> arXiv:1910.01108.</a:t>
            </a:r>
            <a:endParaRPr lang="en-US" dirty="0"/>
          </a:p>
          <a:p>
            <a:pPr>
              <a:buFont typeface="Arial"/>
              <a:buChar char="•"/>
            </a:pPr>
            <a:r>
              <a:rPr lang="en-US" b="1" dirty="0">
                <a:latin typeface="Times New Roman"/>
                <a:cs typeface="Times New Roman"/>
              </a:rPr>
              <a:t>Liu, Y., Ott, M., Goyal, N., et al.</a:t>
            </a:r>
            <a:r>
              <a:rPr lang="en-US" dirty="0">
                <a:latin typeface="Times New Roman"/>
                <a:cs typeface="Times New Roman"/>
              </a:rPr>
              <a:t> (2019). </a:t>
            </a:r>
            <a:r>
              <a:rPr lang="en-US" i="1" dirty="0" err="1">
                <a:latin typeface="Times New Roman"/>
                <a:cs typeface="Times New Roman"/>
              </a:rPr>
              <a:t>RoBERTa</a:t>
            </a:r>
            <a:r>
              <a:rPr lang="en-US" i="1" dirty="0">
                <a:latin typeface="Times New Roman"/>
                <a:cs typeface="Times New Roman"/>
              </a:rPr>
              <a:t>: A robustly optimized BERT pretraining approach.</a:t>
            </a:r>
            <a:r>
              <a:rPr lang="en-US" dirty="0">
                <a:latin typeface="Times New Roman"/>
                <a:cs typeface="Times New Roman"/>
              </a:rPr>
              <a:t> arXiv:1907.11692.</a:t>
            </a:r>
            <a:endParaRPr lang="en-US" dirty="0"/>
          </a:p>
          <a:p>
            <a:pPr>
              <a:buFont typeface="Arial"/>
              <a:buChar char="•"/>
            </a:pPr>
            <a:r>
              <a:rPr lang="en-US" b="1" dirty="0">
                <a:latin typeface="Times New Roman"/>
                <a:cs typeface="Times New Roman"/>
              </a:rPr>
              <a:t>Aluru, S. S., Mathew, B., Saha, P., &amp; Mukherjee, A.</a:t>
            </a:r>
            <a:r>
              <a:rPr lang="en-US" dirty="0">
                <a:latin typeface="Times New Roman"/>
                <a:cs typeface="Times New Roman"/>
              </a:rPr>
              <a:t> (2020). </a:t>
            </a:r>
            <a:r>
              <a:rPr lang="en-US" i="1" dirty="0">
                <a:latin typeface="Times New Roman"/>
                <a:cs typeface="Times New Roman"/>
              </a:rPr>
              <a:t>Deep learning models for multilingual hate speech detection.</a:t>
            </a:r>
            <a:r>
              <a:rPr lang="en-US" dirty="0">
                <a:latin typeface="Times New Roman"/>
                <a:cs typeface="Times New Roman"/>
              </a:rPr>
              <a:t> ECAI, 2243–2250.</a:t>
            </a:r>
            <a:endParaRPr lang="en-US" dirty="0"/>
          </a:p>
          <a:p>
            <a:pPr>
              <a:buFont typeface="Arial"/>
              <a:buChar char="•"/>
            </a:pPr>
            <a:r>
              <a:rPr lang="en-US" b="1" dirty="0">
                <a:latin typeface="Times New Roman"/>
                <a:cs typeface="Times New Roman"/>
              </a:rPr>
              <a:t>Paul, C.</a:t>
            </a:r>
            <a:r>
              <a:rPr lang="en-US" dirty="0">
                <a:latin typeface="Times New Roman"/>
                <a:cs typeface="Times New Roman"/>
              </a:rPr>
              <a:t> (2023). </a:t>
            </a:r>
            <a:r>
              <a:rPr lang="en-US" i="1" dirty="0">
                <a:latin typeface="Times New Roman"/>
                <a:cs typeface="Times New Roman"/>
              </a:rPr>
              <a:t>Hate speech detection using ML-based approaches.</a:t>
            </a:r>
            <a:r>
              <a:rPr lang="en-US" dirty="0">
                <a:latin typeface="Times New Roman"/>
                <a:cs typeface="Times New Roman"/>
              </a:rPr>
              <a:t> IEEE Access. DOI: 10.1109/ACCESS.2023.XXXXXXX.</a:t>
            </a:r>
            <a:endParaRPr lang="en-US" dirty="0"/>
          </a:p>
          <a:p>
            <a:pPr>
              <a:buFont typeface="Arial"/>
              <a:buChar char="•"/>
            </a:pPr>
            <a:r>
              <a:rPr lang="en-US" b="1" dirty="0">
                <a:latin typeface="Times New Roman"/>
                <a:cs typeface="Times New Roman"/>
              </a:rPr>
              <a:t>Caselli, T., Basile, V., Mitrović, J., &amp; </a:t>
            </a:r>
            <a:r>
              <a:rPr lang="en-US" b="1" dirty="0" err="1">
                <a:latin typeface="Times New Roman"/>
                <a:cs typeface="Times New Roman"/>
              </a:rPr>
              <a:t>Granitzer</a:t>
            </a:r>
            <a:r>
              <a:rPr lang="en-US" b="1" dirty="0">
                <a:latin typeface="Times New Roman"/>
                <a:cs typeface="Times New Roman"/>
              </a:rPr>
              <a:t>, M.</a:t>
            </a:r>
            <a:r>
              <a:rPr lang="en-US" dirty="0">
                <a:latin typeface="Times New Roman"/>
                <a:cs typeface="Times New Roman"/>
              </a:rPr>
              <a:t> (2020). </a:t>
            </a:r>
            <a:r>
              <a:rPr lang="en-US" i="1" dirty="0" err="1">
                <a:latin typeface="Times New Roman"/>
                <a:cs typeface="Times New Roman"/>
              </a:rPr>
              <a:t>HateBERT</a:t>
            </a:r>
            <a:r>
              <a:rPr lang="en-US" i="1" dirty="0">
                <a:latin typeface="Times New Roman"/>
                <a:cs typeface="Times New Roman"/>
              </a:rPr>
              <a:t>: Retraining BERT for abusive language detection.</a:t>
            </a:r>
            <a:r>
              <a:rPr lang="en-US" dirty="0">
                <a:latin typeface="Times New Roman"/>
                <a:cs typeface="Times New Roman"/>
              </a:rPr>
              <a:t> WOAH, 17–25.</a:t>
            </a:r>
            <a:endParaRPr lang="en-US" dirty="0"/>
          </a:p>
          <a:p>
            <a:pPr>
              <a:buFont typeface="Arial"/>
              <a:buChar char="•"/>
            </a:pPr>
            <a:r>
              <a:rPr lang="en-US" b="1" dirty="0">
                <a:latin typeface="Times New Roman"/>
                <a:cs typeface="Times New Roman"/>
              </a:rPr>
              <a:t>Founta, A.-M., </a:t>
            </a:r>
            <a:r>
              <a:rPr lang="en-US" b="1" dirty="0" err="1">
                <a:latin typeface="Times New Roman"/>
                <a:cs typeface="Times New Roman"/>
              </a:rPr>
              <a:t>Djouvas</a:t>
            </a:r>
            <a:r>
              <a:rPr lang="en-US" b="1" dirty="0">
                <a:latin typeface="Times New Roman"/>
                <a:cs typeface="Times New Roman"/>
              </a:rPr>
              <a:t>, C., </a:t>
            </a:r>
            <a:r>
              <a:rPr lang="en-US" b="1" dirty="0" err="1">
                <a:latin typeface="Times New Roman"/>
                <a:cs typeface="Times New Roman"/>
              </a:rPr>
              <a:t>Chatzakou</a:t>
            </a:r>
            <a:r>
              <a:rPr lang="en-US" b="1" dirty="0">
                <a:latin typeface="Times New Roman"/>
                <a:cs typeface="Times New Roman"/>
              </a:rPr>
              <a:t>, D., et al.</a:t>
            </a:r>
            <a:r>
              <a:rPr lang="en-US" dirty="0">
                <a:latin typeface="Times New Roman"/>
                <a:cs typeface="Times New Roman"/>
              </a:rPr>
              <a:t> (2018). </a:t>
            </a:r>
            <a:r>
              <a:rPr lang="en-US" i="1" dirty="0">
                <a:latin typeface="Times New Roman"/>
                <a:cs typeface="Times New Roman"/>
              </a:rPr>
              <a:t>Large-scale crowdsourcing and Twitter abusive behavior characterization.</a:t>
            </a:r>
            <a:r>
              <a:rPr lang="en-US" dirty="0">
                <a:latin typeface="Times New Roman"/>
                <a:cs typeface="Times New Roman"/>
              </a:rPr>
              <a:t> ICWSM, 146–155.</a:t>
            </a:r>
            <a:endParaRPr lang="en-US" dirty="0"/>
          </a:p>
          <a:p>
            <a:pPr>
              <a:buFont typeface="Arial"/>
              <a:buChar char="•"/>
            </a:pPr>
            <a:r>
              <a:rPr lang="en-US" b="1" dirty="0">
                <a:latin typeface="Times New Roman"/>
                <a:cs typeface="Times New Roman"/>
              </a:rPr>
              <a:t>Ribeiro, M., Calais, P. H., Santos, V. A., &amp; Meira Jr., W.</a:t>
            </a:r>
            <a:r>
              <a:rPr lang="en-US" dirty="0">
                <a:latin typeface="Times New Roman"/>
                <a:cs typeface="Times New Roman"/>
              </a:rPr>
              <a:t> (2021). </a:t>
            </a:r>
            <a:r>
              <a:rPr lang="en-US" i="1" dirty="0">
                <a:latin typeface="Times New Roman"/>
                <a:cs typeface="Times New Roman"/>
              </a:rPr>
              <a:t>Hate speech detection with BERT and Flask.</a:t>
            </a:r>
            <a:r>
              <a:rPr lang="en-US" dirty="0">
                <a:latin typeface="Times New Roman"/>
                <a:cs typeface="Times New Roman"/>
              </a:rPr>
              <a:t> ICDMW, 103–110.</a:t>
            </a:r>
            <a:endParaRPr lang="en-US" dirty="0"/>
          </a:p>
          <a:p>
            <a:pPr>
              <a:buFont typeface="Arial"/>
              <a:buChar char="•"/>
            </a:pPr>
            <a:r>
              <a:rPr lang="en-US" b="1" dirty="0">
                <a:latin typeface="Times New Roman"/>
                <a:cs typeface="Times New Roman"/>
              </a:rPr>
              <a:t>Bird, S., Klein, E., &amp; Loper, E.</a:t>
            </a:r>
            <a:r>
              <a:rPr lang="en-US" dirty="0">
                <a:latin typeface="Times New Roman"/>
                <a:cs typeface="Times New Roman"/>
              </a:rPr>
              <a:t> (2009). </a:t>
            </a:r>
            <a:r>
              <a:rPr lang="en-US" i="1" dirty="0">
                <a:latin typeface="Times New Roman"/>
                <a:cs typeface="Times New Roman"/>
              </a:rPr>
              <a:t>Natural Language Processing with Python.</a:t>
            </a:r>
            <a:r>
              <a:rPr lang="en-US" dirty="0">
                <a:latin typeface="Times New Roman"/>
                <a:cs typeface="Times New Roman"/>
              </a:rPr>
              <a:t> O'Reilly Media.</a:t>
            </a:r>
            <a:endParaRPr lang="en-US"/>
          </a:p>
          <a:p>
            <a:pPr marL="285750" indent="-285750">
              <a:buFont typeface="Arial"/>
              <a:buChar char="•"/>
            </a:pPr>
            <a:endParaRPr lang="en-US" dirty="0"/>
          </a:p>
        </p:txBody>
      </p:sp>
      <p:sp>
        <p:nvSpPr>
          <p:cNvPr id="13" name="Text Placeholder 12">
            <a:extLst>
              <a:ext uri="{FF2B5EF4-FFF2-40B4-BE49-F238E27FC236}">
                <a16:creationId xmlns:a16="http://schemas.microsoft.com/office/drawing/2014/main" id="{36A95F44-C9FD-F1A4-3EB8-7FA436BEA459}"/>
              </a:ext>
            </a:extLst>
          </p:cNvPr>
          <p:cNvSpPr>
            <a:spLocks noGrp="1"/>
          </p:cNvSpPr>
          <p:nvPr>
            <p:ph type="body" sz="quarter" idx="29"/>
          </p:nvPr>
        </p:nvSpPr>
        <p:spPr>
          <a:xfrm>
            <a:off x="33334165" y="28317364"/>
            <a:ext cx="10047018" cy="754045"/>
          </a:xfrm>
        </p:spPr>
        <p:txBody>
          <a:bodyPr/>
          <a:lstStyle/>
          <a:p>
            <a:r>
              <a:rPr lang="en-US" dirty="0">
                <a:latin typeface="Book Antiqua" pitchFamily="18" charset="0"/>
              </a:rPr>
              <a:t>Author Details</a:t>
            </a:r>
          </a:p>
        </p:txBody>
      </p:sp>
      <p:sp>
        <p:nvSpPr>
          <p:cNvPr id="14" name="Text Placeholder 13">
            <a:extLst>
              <a:ext uri="{FF2B5EF4-FFF2-40B4-BE49-F238E27FC236}">
                <a16:creationId xmlns:a16="http://schemas.microsoft.com/office/drawing/2014/main" id="{6C96944E-C57B-A263-0A22-EB14840A6BB9}"/>
              </a:ext>
            </a:extLst>
          </p:cNvPr>
          <p:cNvSpPr>
            <a:spLocks noGrp="1"/>
          </p:cNvSpPr>
          <p:nvPr>
            <p:ph type="body" sz="quarter" idx="30"/>
          </p:nvPr>
        </p:nvSpPr>
        <p:spPr>
          <a:xfrm>
            <a:off x="33474482" y="28987218"/>
            <a:ext cx="10052050" cy="3139299"/>
          </a:xfrm>
        </p:spPr>
        <p:txBody>
          <a:bodyPr/>
          <a:lstStyle/>
          <a:p>
            <a:pPr algn="just"/>
            <a:r>
              <a:rPr lang="en-US" sz="3000" dirty="0">
                <a:latin typeface="Times New Roman"/>
                <a:cs typeface="Times New Roman"/>
              </a:rPr>
              <a:t>Dr. Sana Pavan Kumar Reddy</a:t>
            </a:r>
            <a:endParaRPr lang="en-US" sz="3000"/>
          </a:p>
          <a:p>
            <a:pPr algn="just"/>
            <a:r>
              <a:rPr lang="en-US" sz="3000" dirty="0">
                <a:latin typeface="Times New Roman"/>
                <a:cs typeface="Times New Roman"/>
              </a:rPr>
              <a:t>Marthala Harshavardhan Reddy [ 21211A7239 ]</a:t>
            </a:r>
            <a:endParaRPr lang="en-US" sz="3000" dirty="0"/>
          </a:p>
          <a:p>
            <a:pPr algn="just"/>
            <a:r>
              <a:rPr lang="en-US" sz="3000" dirty="0">
                <a:latin typeface="Times New Roman"/>
                <a:cs typeface="Times New Roman"/>
              </a:rPr>
              <a:t>Gundlapalle Yashasree [ 21211A7221]</a:t>
            </a:r>
          </a:p>
          <a:p>
            <a:pPr algn="just"/>
            <a:r>
              <a:rPr lang="en-US" sz="3000" dirty="0">
                <a:latin typeface="Times New Roman"/>
                <a:cs typeface="Times New Roman"/>
              </a:rPr>
              <a:t>Rendla Abhishek [ 22215A7201 ]</a:t>
            </a:r>
          </a:p>
          <a:p>
            <a:pPr algn="just"/>
            <a:endParaRPr lang="en-US" sz="3000" dirty="0"/>
          </a:p>
        </p:txBody>
      </p:sp>
      <p:sp>
        <p:nvSpPr>
          <p:cNvPr id="15" name="Text Placeholder 14">
            <a:extLst>
              <a:ext uri="{FF2B5EF4-FFF2-40B4-BE49-F238E27FC236}">
                <a16:creationId xmlns:a16="http://schemas.microsoft.com/office/drawing/2014/main" id="{9BD3EBAA-57AA-0671-C8EA-472B2655FD4F}"/>
              </a:ext>
            </a:extLst>
          </p:cNvPr>
          <p:cNvSpPr>
            <a:spLocks noGrp="1"/>
          </p:cNvSpPr>
          <p:nvPr>
            <p:ph type="body" sz="quarter" idx="96"/>
          </p:nvPr>
        </p:nvSpPr>
        <p:spPr>
          <a:xfrm>
            <a:off x="343733" y="19104941"/>
            <a:ext cx="10056813" cy="9848828"/>
          </a:xfrm>
        </p:spPr>
        <p:txBody>
          <a:bodyPr/>
          <a:lstStyle/>
          <a:p>
            <a:pPr algn="just"/>
            <a:r>
              <a:rPr lang="en-US" dirty="0">
                <a:latin typeface="Times New Roman"/>
                <a:cs typeface="Times New Roman"/>
              </a:rPr>
              <a:t>This study develops an efficient hate &amp; offensive speech detection model using a hybrid </a:t>
            </a:r>
            <a:r>
              <a:rPr lang="en-US" dirty="0" err="1">
                <a:latin typeface="Times New Roman"/>
                <a:cs typeface="Times New Roman"/>
              </a:rPr>
              <a:t>DistilBERT</a:t>
            </a:r>
            <a:r>
              <a:rPr lang="en-US" dirty="0">
                <a:latin typeface="Times New Roman"/>
                <a:cs typeface="Times New Roman"/>
              </a:rPr>
              <a:t>-SVM approach. It tackles class imbalance with data augmentation, leverages </a:t>
            </a:r>
            <a:r>
              <a:rPr lang="en-US" dirty="0" err="1">
                <a:latin typeface="Times New Roman"/>
                <a:cs typeface="Times New Roman"/>
              </a:rPr>
              <a:t>DistilBERT’s</a:t>
            </a:r>
            <a:r>
              <a:rPr lang="en-US" dirty="0">
                <a:latin typeface="Times New Roman"/>
                <a:cs typeface="Times New Roman"/>
              </a:rPr>
              <a:t> lightweight design for speed, and combines it with SVM’s discriminative power to outperform traditional models. Adversarial training (FGSM) boosts resilience, while hyperparameter tuning ensures a balance of accuracy and efficiency.</a:t>
            </a:r>
            <a:endParaRPr lang="en-US" dirty="0"/>
          </a:p>
          <a:p>
            <a:pPr algn="just"/>
            <a:r>
              <a:rPr lang="en-US" dirty="0">
                <a:latin typeface="Times New Roman"/>
                <a:cs typeface="Times New Roman"/>
              </a:rPr>
              <a:t>The proposed model is compared to baseline classifiers such as Logistic Regression, Naïve Bayes, and Artificial Neural Networks (ANN) to determine its superiority in accuracy and F1-score. A comprehensive evaluation is conducted using diverse benchmark hate speech datasets to assess the model’s adaptability across platforms and social media environments. Furthermore, to facilitate real-world application, a Flask-based web interface is developed for real-time tweet classification, ensuring seamless content filtering and user accessibility. The ultimate goal is to create a robust, efficient, and scalable hate speech detection system that can be integrated into various online platforms, contributing to a safer and more inclusive digital space.</a:t>
            </a:r>
            <a:endParaRPr lang="en-US" dirty="0"/>
          </a:p>
          <a:p>
            <a:pPr algn="just"/>
            <a:endParaRPr lang="en-US"/>
          </a:p>
          <a:p>
            <a:pPr algn="just"/>
            <a:endParaRPr lang="en-US" dirty="0"/>
          </a:p>
          <a:p>
            <a:pPr algn="just"/>
            <a:endParaRPr lang="en-US"/>
          </a:p>
          <a:p>
            <a:pPr algn="just"/>
            <a:endParaRPr lang="en-US"/>
          </a:p>
          <a:p>
            <a:pPr algn="just"/>
            <a:endParaRPr lang="en-US"/>
          </a:p>
          <a:p>
            <a:pPr algn="just"/>
            <a:endParaRPr lang="en-US"/>
          </a:p>
        </p:txBody>
      </p:sp>
      <p:sp>
        <p:nvSpPr>
          <p:cNvPr id="18" name="Text Placeholder 17">
            <a:extLst>
              <a:ext uri="{FF2B5EF4-FFF2-40B4-BE49-F238E27FC236}">
                <a16:creationId xmlns:a16="http://schemas.microsoft.com/office/drawing/2014/main" id="{69007284-0BF7-5ECF-14DC-6A99C6F30547}"/>
              </a:ext>
            </a:extLst>
          </p:cNvPr>
          <p:cNvSpPr>
            <a:spLocks noGrp="1"/>
          </p:cNvSpPr>
          <p:nvPr>
            <p:ph type="body" sz="quarter" idx="153"/>
          </p:nvPr>
        </p:nvSpPr>
        <p:spPr>
          <a:xfrm>
            <a:off x="4647549" y="169576"/>
            <a:ext cx="31998968" cy="5301451"/>
          </a:xfrm>
        </p:spPr>
        <p:txBody>
          <a:bodyPr lIns="91440" tIns="45720" rIns="91440" bIns="45720" anchor="t" anchorCtr="0">
            <a:spAutoFit/>
          </a:bodyPr>
          <a:lstStyle/>
          <a:p>
            <a:pPr>
              <a:spcBef>
                <a:spcPts val="0"/>
              </a:spcBef>
            </a:pPr>
            <a:r>
              <a:rPr lang="en-US" dirty="0">
                <a:latin typeface="Bookman Old Style"/>
              </a:rPr>
              <a:t>B V Raju Institute of Technology </a:t>
            </a:r>
          </a:p>
          <a:p>
            <a:pPr>
              <a:spcBef>
                <a:spcPts val="0"/>
              </a:spcBef>
            </a:pPr>
            <a:r>
              <a:rPr lang="en-US" sz="4800" dirty="0">
                <a:latin typeface="Bookman Old Style" pitchFamily="18" charset="0"/>
              </a:rPr>
              <a:t>3</a:t>
            </a:r>
            <a:r>
              <a:rPr lang="en-US" sz="4800" baseline="30000" dirty="0">
                <a:latin typeface="Bookman Old Style" pitchFamily="18" charset="0"/>
              </a:rPr>
              <a:t>rd</a:t>
            </a:r>
            <a:r>
              <a:rPr lang="en-US" sz="4800" dirty="0">
                <a:latin typeface="Bookman Old Style" pitchFamily="18" charset="0"/>
              </a:rPr>
              <a:t> Edition of R&amp;D Showcase 2025 </a:t>
            </a:r>
          </a:p>
          <a:p>
            <a:pPr>
              <a:lnSpc>
                <a:spcPct val="150000"/>
              </a:lnSpc>
              <a:spcBef>
                <a:spcPts val="0"/>
              </a:spcBef>
            </a:pPr>
            <a:r>
              <a:rPr lang="en-US" sz="4800" dirty="0">
                <a:latin typeface="Bookman Old Style"/>
              </a:rPr>
              <a:t>Department of Artificial Intelligence and Data Science</a:t>
            </a:r>
            <a:endParaRPr lang="en-US" sz="4800">
              <a:latin typeface="Bookman Old Style" pitchFamily="18" charset="0"/>
            </a:endParaRPr>
          </a:p>
          <a:p>
            <a:pPr>
              <a:lnSpc>
                <a:spcPct val="150000"/>
              </a:lnSpc>
              <a:spcBef>
                <a:spcPts val="0"/>
              </a:spcBef>
            </a:pPr>
            <a:r>
              <a:rPr lang="en-US" sz="5500" dirty="0">
                <a:latin typeface="Times New Roman"/>
                <a:ea typeface="+mj-lt"/>
                <a:cs typeface="+mj-lt"/>
              </a:rPr>
              <a:t>Real-Time Hate Speech Detection with Robust </a:t>
            </a:r>
            <a:r>
              <a:rPr lang="en-US" sz="5500" err="1">
                <a:latin typeface="Times New Roman"/>
                <a:ea typeface="+mj-lt"/>
                <a:cs typeface="+mj-lt"/>
              </a:rPr>
              <a:t>DistilBERT</a:t>
            </a:r>
            <a:r>
              <a:rPr lang="en-US" sz="5500" dirty="0">
                <a:latin typeface="Times New Roman"/>
                <a:ea typeface="+mj-lt"/>
                <a:cs typeface="+mj-lt"/>
              </a:rPr>
              <a:t>-SVM</a:t>
            </a:r>
            <a:endParaRPr lang="en-US" sz="5500" dirty="0">
              <a:latin typeface="Times New Roman"/>
            </a:endParaRPr>
          </a:p>
          <a:p>
            <a:pPr>
              <a:spcBef>
                <a:spcPts val="0"/>
              </a:spcBef>
            </a:pPr>
            <a:r>
              <a:rPr lang="en-US" sz="4000" dirty="0">
                <a:latin typeface="Times New Roman"/>
                <a:cs typeface="Times New Roman"/>
              </a:rPr>
              <a:t>Sana Pavan Kumar Reddy, </a:t>
            </a:r>
            <a:r>
              <a:rPr lang="en-US" sz="4000" err="1">
                <a:latin typeface="Times New Roman"/>
                <a:cs typeface="Times New Roman"/>
              </a:rPr>
              <a:t>Marthala</a:t>
            </a:r>
            <a:r>
              <a:rPr lang="en-US" sz="4000" dirty="0">
                <a:latin typeface="Times New Roman"/>
                <a:cs typeface="Times New Roman"/>
              </a:rPr>
              <a:t> Harshavardhan Reddy,</a:t>
            </a:r>
            <a:r>
              <a:rPr lang="en-US" sz="4000" dirty="0">
                <a:latin typeface="Times New Roman"/>
                <a:ea typeface="+mj-lt"/>
                <a:cs typeface="Times New Roman"/>
              </a:rPr>
              <a:t> </a:t>
            </a:r>
            <a:r>
              <a:rPr lang="en-US" sz="4000" dirty="0">
                <a:latin typeface="Times New Roman"/>
                <a:ea typeface="+mj-lt"/>
                <a:cs typeface="+mj-lt"/>
              </a:rPr>
              <a:t>Gundlapalle Yashasree, </a:t>
            </a:r>
            <a:r>
              <a:rPr lang="en-US" sz="4000" err="1">
                <a:latin typeface="Times New Roman"/>
                <a:ea typeface="+mj-lt"/>
                <a:cs typeface="+mj-lt"/>
              </a:rPr>
              <a:t>Rendla</a:t>
            </a:r>
            <a:r>
              <a:rPr lang="en-US" sz="4000" dirty="0">
                <a:latin typeface="Times New Roman"/>
                <a:ea typeface="+mj-lt"/>
                <a:cs typeface="+mj-lt"/>
              </a:rPr>
              <a:t> Abhishek</a:t>
            </a:r>
            <a:endParaRPr lang="en-US" sz="4000" dirty="0">
              <a:latin typeface="Bookman Old Style"/>
            </a:endParaRPr>
          </a:p>
        </p:txBody>
      </p:sp>
      <p:pic>
        <p:nvPicPr>
          <p:cNvPr id="19" name="Picture 18" descr="BVRIT Logo.jpg"/>
          <p:cNvPicPr>
            <a:picLocks noChangeAspect="1"/>
          </p:cNvPicPr>
          <p:nvPr/>
        </p:nvPicPr>
        <p:blipFill>
          <a:blip r:embed="rId2"/>
          <a:stretch>
            <a:fillRect/>
          </a:stretch>
        </p:blipFill>
        <p:spPr>
          <a:xfrm>
            <a:off x="2359767" y="578310"/>
            <a:ext cx="3057803" cy="3480336"/>
          </a:xfrm>
          <a:prstGeom prst="rect">
            <a:avLst/>
          </a:prstGeom>
        </p:spPr>
      </p:pic>
      <p:pic>
        <p:nvPicPr>
          <p:cNvPr id="20" name="Picture 19" descr="BVRIT Logo 2.jpg"/>
          <p:cNvPicPr>
            <a:picLocks noChangeAspect="1"/>
          </p:cNvPicPr>
          <p:nvPr/>
        </p:nvPicPr>
        <p:blipFill>
          <a:blip r:embed="rId3"/>
          <a:stretch>
            <a:fillRect/>
          </a:stretch>
        </p:blipFill>
        <p:spPr>
          <a:xfrm>
            <a:off x="35589025" y="826490"/>
            <a:ext cx="6411277" cy="2277387"/>
          </a:xfrm>
          <a:prstGeom prst="rect">
            <a:avLst/>
          </a:prstGeom>
        </p:spPr>
      </p:pic>
      <p:sp>
        <p:nvSpPr>
          <p:cNvPr id="22" name="Text Placeholder 21"/>
          <p:cNvSpPr>
            <a:spLocks noGrp="1"/>
          </p:cNvSpPr>
          <p:nvPr>
            <p:ph type="body" sz="quarter" idx="21"/>
          </p:nvPr>
        </p:nvSpPr>
        <p:spPr>
          <a:xfrm>
            <a:off x="11372283" y="6350417"/>
            <a:ext cx="10048874" cy="27699868"/>
          </a:xfrm>
        </p:spPr>
        <p:txBody>
          <a:bodyPr/>
          <a:lstStyle/>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r>
              <a:rPr lang="en-US" dirty="0">
                <a:latin typeface="Times New Roman"/>
                <a:cs typeface="Times New Roman"/>
              </a:rPr>
              <a:t>The proposed hate &amp; offensive speech detection system follows a structured methodology to ensure accuracy, scalability, and real-world applicability. The process begins with data acquisition and preprocessing, where raw Twitter data is cleaned, tokenized, and balanced using data augmentation techniques. Special emphasis is placed on addressing class imbalance by generating synthetic samples for underrepresented categories. Preprocessed tweets are then transformed into token embeddings using </a:t>
            </a:r>
            <a:r>
              <a:rPr lang="en-US" dirty="0" err="1">
                <a:latin typeface="Times New Roman"/>
                <a:cs typeface="Times New Roman"/>
              </a:rPr>
              <a:t>DistilBERT’s</a:t>
            </a:r>
            <a:r>
              <a:rPr lang="en-US" dirty="0">
                <a:latin typeface="Times New Roman"/>
                <a:cs typeface="Times New Roman"/>
              </a:rPr>
              <a:t> tokenizer, ensuring they meet the model's input requirements. These steps enhance the model’s ability to generalize across diverse hate speech patterns while maintaining computational efficiency. Additionally, noise reduction techniques such as stop-word removal and lemmatization further refine the dataset, improving feature extraction. The preprocessing pipeline is continuously evaluated to adapt to evolving language trends and emerging hate speech variations.</a:t>
            </a:r>
            <a:endParaRPr lang="en-US"/>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endParaRPr lang="en-US" dirty="0">
              <a:latin typeface="Times New Roman"/>
              <a:cs typeface="Times New Roman"/>
            </a:endParaRPr>
          </a:p>
          <a:p>
            <a:pPr algn="just"/>
            <a:r>
              <a:rPr lang="en-US" dirty="0">
                <a:latin typeface="Times New Roman"/>
                <a:cs typeface="Times New Roman"/>
              </a:rPr>
              <a:t>The hybrid </a:t>
            </a:r>
            <a:r>
              <a:rPr lang="en-US" dirty="0" err="1">
                <a:latin typeface="Times New Roman"/>
                <a:cs typeface="Times New Roman"/>
              </a:rPr>
              <a:t>DistilBERT</a:t>
            </a:r>
            <a:r>
              <a:rPr lang="en-US" dirty="0">
                <a:latin typeface="Times New Roman"/>
                <a:cs typeface="Times New Roman"/>
              </a:rPr>
              <a:t>-SVM model combines </a:t>
            </a:r>
            <a:r>
              <a:rPr lang="en-US" dirty="0" err="1">
                <a:latin typeface="Times New Roman"/>
                <a:cs typeface="Times New Roman"/>
              </a:rPr>
              <a:t>DistilBERT’s</a:t>
            </a:r>
            <a:r>
              <a:rPr lang="en-US" dirty="0">
                <a:latin typeface="Times New Roman"/>
                <a:cs typeface="Times New Roman"/>
              </a:rPr>
              <a:t> fine-tuned contextual embeddings with an SVM classifier using an RBF kernel to distinguish Hate, Offensive, and Neither categories. Embeddings (768D) from </a:t>
            </a:r>
            <a:r>
              <a:rPr lang="en-US" dirty="0" err="1">
                <a:latin typeface="Times New Roman"/>
                <a:cs typeface="Times New Roman"/>
              </a:rPr>
              <a:t>DistilBERT</a:t>
            </a:r>
            <a:r>
              <a:rPr lang="en-US" dirty="0">
                <a:latin typeface="Times New Roman"/>
                <a:cs typeface="Times New Roman"/>
              </a:rPr>
              <a:t> capture linguistic nuances, while SVM, optimized via grid search for hyperparameters, handles non-linear data. This approach outperforms baseline models (Logistic Regression, Naïve Bayes, SVM, ANN) in accuracy, precision, recall, and F1-score, especially boosting recall for the minority "Hate" class to detect subtle hate speech effectively.</a:t>
            </a:r>
            <a:endParaRPr lang="en-US" dirty="0"/>
          </a:p>
          <a:p>
            <a:pPr algn="just"/>
            <a:endParaRPr lang="en-US" dirty="0"/>
          </a:p>
          <a:p>
            <a:pPr algn="just"/>
            <a:r>
              <a:rPr lang="en-US" dirty="0">
                <a:latin typeface="Times New Roman"/>
                <a:cs typeface="Times New Roman"/>
              </a:rPr>
              <a:t>A Flask-based real-time inference system is deployed to make hate speech detection accessible and efficient. Users can input tweets via a web interface, where the text is preprocessed, tokenized, and classified in real time, providing instant feedback with confidence scores (within 1-2 seconds). The system ensures scalability through batch processing and caching, facilitating seamless integration into content moderation workflows. The user-friendly UI features an intuitive text box, real-time loading animations, and clear classification results. This end-to-end solution balances accuracy, efficiency, and real-world usability across diverse online environments.</a:t>
            </a:r>
            <a:endParaRPr lang="en-US" b="1" dirty="0"/>
          </a:p>
          <a:p>
            <a:endParaRPr lang="en-US" dirty="0"/>
          </a:p>
        </p:txBody>
      </p:sp>
      <p:sp>
        <p:nvSpPr>
          <p:cNvPr id="27" name="Text Placeholder 8">
            <a:extLst>
              <a:ext uri="{FF2B5EF4-FFF2-40B4-BE49-F238E27FC236}">
                <a16:creationId xmlns:a16="http://schemas.microsoft.com/office/drawing/2014/main" id="{DC5F7137-EA35-46E7-AA16-D100B147B3E2}"/>
              </a:ext>
            </a:extLst>
          </p:cNvPr>
          <p:cNvSpPr>
            <a:spLocks noGrp="1"/>
          </p:cNvSpPr>
          <p:nvPr>
            <p:ph type="body" sz="quarter" idx="25"/>
          </p:nvPr>
        </p:nvSpPr>
        <p:spPr>
          <a:xfrm>
            <a:off x="33350579" y="3681623"/>
            <a:ext cx="10047018" cy="923322"/>
          </a:xfrm>
        </p:spPr>
        <p:txBody>
          <a:bodyPr/>
          <a:lstStyle/>
          <a:p>
            <a:r>
              <a:rPr lang="en-US" sz="4800" dirty="0">
                <a:solidFill>
                  <a:srgbClr val="FF0000"/>
                </a:solidFill>
                <a:latin typeface="Book Antiqua"/>
              </a:rPr>
              <a:t>SDGs: </a:t>
            </a:r>
            <a:r>
              <a:rPr lang="en-US" sz="4800" u="none" dirty="0">
                <a:solidFill>
                  <a:srgbClr val="FF0000"/>
                </a:solidFill>
                <a:latin typeface="Book Antiqua"/>
              </a:rPr>
              <a:t> </a:t>
            </a:r>
            <a:r>
              <a:rPr lang="en-US" sz="4800" u="none" dirty="0">
                <a:solidFill>
                  <a:schemeClr val="tx1"/>
                </a:solidFill>
                <a:latin typeface="Book Antiqua"/>
              </a:rPr>
              <a:t>16 &amp; 10</a:t>
            </a:r>
            <a:endParaRPr lang="en-US" sz="4800" u="none" dirty="0">
              <a:solidFill>
                <a:schemeClr val="tx1"/>
              </a:solidFill>
              <a:latin typeface="Book Antiqua" pitchFamily="18" charset="0"/>
            </a:endParaRPr>
          </a:p>
        </p:txBody>
      </p:sp>
      <p:pic>
        <p:nvPicPr>
          <p:cNvPr id="5" name="Picture 4" descr="A table with numbers and symbols&#10;&#10;AI-generated content may be incorrect.">
            <a:extLst>
              <a:ext uri="{FF2B5EF4-FFF2-40B4-BE49-F238E27FC236}">
                <a16:creationId xmlns:a16="http://schemas.microsoft.com/office/drawing/2014/main" id="{ECA73850-B127-B0B1-ABF4-CFEE9AE66BA5}"/>
              </a:ext>
            </a:extLst>
          </p:cNvPr>
          <p:cNvPicPr>
            <a:picLocks noChangeAspect="1"/>
          </p:cNvPicPr>
          <p:nvPr/>
        </p:nvPicPr>
        <p:blipFill>
          <a:blip r:embed="rId4"/>
          <a:stretch>
            <a:fillRect/>
          </a:stretch>
        </p:blipFill>
        <p:spPr>
          <a:xfrm>
            <a:off x="22299732" y="13310787"/>
            <a:ext cx="10068094" cy="2452139"/>
          </a:xfrm>
          <a:prstGeom prst="rect">
            <a:avLst/>
          </a:prstGeom>
        </p:spPr>
      </p:pic>
      <p:pic>
        <p:nvPicPr>
          <p:cNvPr id="16" name="Picture 15">
            <a:extLst>
              <a:ext uri="{FF2B5EF4-FFF2-40B4-BE49-F238E27FC236}">
                <a16:creationId xmlns:a16="http://schemas.microsoft.com/office/drawing/2014/main" id="{9A5D5D2F-1008-672C-3B01-3FFB5E944781}"/>
              </a:ext>
            </a:extLst>
          </p:cNvPr>
          <p:cNvPicPr>
            <a:picLocks noChangeAspect="1"/>
          </p:cNvPicPr>
          <p:nvPr/>
        </p:nvPicPr>
        <p:blipFill>
          <a:blip r:embed="rId5"/>
          <a:stretch>
            <a:fillRect/>
          </a:stretch>
        </p:blipFill>
        <p:spPr>
          <a:xfrm>
            <a:off x="22431545" y="23020207"/>
            <a:ext cx="9972846" cy="4136996"/>
          </a:xfrm>
          <a:prstGeom prst="rect">
            <a:avLst/>
          </a:prstGeom>
        </p:spPr>
      </p:pic>
      <p:pic>
        <p:nvPicPr>
          <p:cNvPr id="17" name="Picture 16" descr="A graph showing different colored bars&#10;&#10;AI-generated content may be incorrect.">
            <a:extLst>
              <a:ext uri="{FF2B5EF4-FFF2-40B4-BE49-F238E27FC236}">
                <a16:creationId xmlns:a16="http://schemas.microsoft.com/office/drawing/2014/main" id="{D3A21A66-FFC0-529C-87F6-0DC67356749C}"/>
              </a:ext>
            </a:extLst>
          </p:cNvPr>
          <p:cNvPicPr>
            <a:picLocks noChangeAspect="1"/>
          </p:cNvPicPr>
          <p:nvPr/>
        </p:nvPicPr>
        <p:blipFill>
          <a:blip r:embed="rId6"/>
          <a:stretch>
            <a:fillRect/>
          </a:stretch>
        </p:blipFill>
        <p:spPr>
          <a:xfrm>
            <a:off x="22425601" y="27644728"/>
            <a:ext cx="9972847" cy="4361503"/>
          </a:xfrm>
          <a:prstGeom prst="rect">
            <a:avLst/>
          </a:prstGeom>
        </p:spPr>
      </p:pic>
      <p:sp>
        <p:nvSpPr>
          <p:cNvPr id="23" name="TextBox 22">
            <a:extLst>
              <a:ext uri="{FF2B5EF4-FFF2-40B4-BE49-F238E27FC236}">
                <a16:creationId xmlns:a16="http://schemas.microsoft.com/office/drawing/2014/main" id="{7A1605CC-4D3E-632D-7648-53CBED52CF2B}"/>
              </a:ext>
            </a:extLst>
          </p:cNvPr>
          <p:cNvSpPr txBox="1"/>
          <p:nvPr/>
        </p:nvSpPr>
        <p:spPr>
          <a:xfrm>
            <a:off x="26232247" y="22548543"/>
            <a:ext cx="219017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latin typeface="Times New Roman"/>
                <a:cs typeface="Times New Roman"/>
              </a:rPr>
              <a:t>Fig 3</a:t>
            </a:r>
            <a:endParaRPr lang="en-US" sz="25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91F9258D-2977-4C53-C13B-589DDAB44AF9}"/>
              </a:ext>
            </a:extLst>
          </p:cNvPr>
          <p:cNvSpPr txBox="1"/>
          <p:nvPr/>
        </p:nvSpPr>
        <p:spPr>
          <a:xfrm>
            <a:off x="26232246" y="27179008"/>
            <a:ext cx="219017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latin typeface="Times New Roman"/>
                <a:cs typeface="Times New Roman"/>
              </a:rPr>
              <a:t>Fig 4</a:t>
            </a:r>
            <a:endParaRPr lang="en-US" sz="2500" b="1"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9F9EC77F-52DE-01BC-4B2A-64448732E898}"/>
              </a:ext>
            </a:extLst>
          </p:cNvPr>
          <p:cNvPicPr>
            <a:picLocks noChangeAspect="1"/>
          </p:cNvPicPr>
          <p:nvPr/>
        </p:nvPicPr>
        <p:blipFill>
          <a:blip r:embed="rId7"/>
          <a:stretch>
            <a:fillRect/>
          </a:stretch>
        </p:blipFill>
        <p:spPr>
          <a:xfrm>
            <a:off x="566238" y="26396967"/>
            <a:ext cx="9868387" cy="5746375"/>
          </a:xfrm>
          <a:prstGeom prst="rect">
            <a:avLst/>
          </a:prstGeom>
        </p:spPr>
      </p:pic>
      <p:sp>
        <p:nvSpPr>
          <p:cNvPr id="28" name="TextBox 27">
            <a:extLst>
              <a:ext uri="{FF2B5EF4-FFF2-40B4-BE49-F238E27FC236}">
                <a16:creationId xmlns:a16="http://schemas.microsoft.com/office/drawing/2014/main" id="{2588E5B1-B81F-E82B-B765-41F03CB2D8A5}"/>
              </a:ext>
            </a:extLst>
          </p:cNvPr>
          <p:cNvSpPr txBox="1"/>
          <p:nvPr/>
        </p:nvSpPr>
        <p:spPr>
          <a:xfrm>
            <a:off x="3253113" y="25821792"/>
            <a:ext cx="423164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latin typeface="Times New Roman"/>
                <a:cs typeface="Times New Roman"/>
              </a:rPr>
              <a:t>Fig 1</a:t>
            </a:r>
            <a:endParaRPr lang="en-US" sz="3000" b="1">
              <a:latin typeface="Times New Roman"/>
              <a:cs typeface="Times New Roman"/>
            </a:endParaRPr>
          </a:p>
        </p:txBody>
      </p:sp>
      <p:sp>
        <p:nvSpPr>
          <p:cNvPr id="33" name="TextBox 32">
            <a:extLst>
              <a:ext uri="{FF2B5EF4-FFF2-40B4-BE49-F238E27FC236}">
                <a16:creationId xmlns:a16="http://schemas.microsoft.com/office/drawing/2014/main" id="{1928AFA3-0D7C-BA5B-969D-8723C3624F92}"/>
              </a:ext>
            </a:extLst>
          </p:cNvPr>
          <p:cNvSpPr txBox="1"/>
          <p:nvPr/>
        </p:nvSpPr>
        <p:spPr>
          <a:xfrm>
            <a:off x="23164355" y="12828994"/>
            <a:ext cx="8334265"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b="1" dirty="0">
                <a:latin typeface="Times New Roman"/>
                <a:cs typeface="Times New Roman"/>
              </a:rPr>
              <a:t>Comparison Metrics Table of Different Models</a:t>
            </a:r>
            <a:endParaRPr lang="en-US" sz="2500" b="1">
              <a:latin typeface="Times New Roman" panose="02020603050405020304" pitchFamily="18" charset="0"/>
              <a:cs typeface="Times New Roman" panose="02020603050405020304" pitchFamily="18" charset="0"/>
            </a:endParaRPr>
          </a:p>
        </p:txBody>
      </p:sp>
      <p:pic>
        <p:nvPicPr>
          <p:cNvPr id="34" name="Picture 33" descr="A diagram of a training model&#10;&#10;AI-generated content may be incorrect.">
            <a:extLst>
              <a:ext uri="{FF2B5EF4-FFF2-40B4-BE49-F238E27FC236}">
                <a16:creationId xmlns:a16="http://schemas.microsoft.com/office/drawing/2014/main" id="{BA32EE87-7B1F-27FD-5972-7D75AC514DCD}"/>
              </a:ext>
            </a:extLst>
          </p:cNvPr>
          <p:cNvPicPr>
            <a:picLocks noChangeAspect="1"/>
          </p:cNvPicPr>
          <p:nvPr/>
        </p:nvPicPr>
        <p:blipFill>
          <a:blip r:embed="rId8"/>
          <a:stretch>
            <a:fillRect/>
          </a:stretch>
        </p:blipFill>
        <p:spPr>
          <a:xfrm>
            <a:off x="11641182" y="18283020"/>
            <a:ext cx="9495718" cy="5781675"/>
          </a:xfrm>
          <a:prstGeom prst="rect">
            <a:avLst/>
          </a:prstGeom>
        </p:spPr>
      </p:pic>
      <p:sp>
        <p:nvSpPr>
          <p:cNvPr id="36" name="TextBox 35">
            <a:extLst>
              <a:ext uri="{FF2B5EF4-FFF2-40B4-BE49-F238E27FC236}">
                <a16:creationId xmlns:a16="http://schemas.microsoft.com/office/drawing/2014/main" id="{95BFCCA7-9A44-64F9-DB1D-395B53BE5B95}"/>
              </a:ext>
            </a:extLst>
          </p:cNvPr>
          <p:cNvSpPr txBox="1"/>
          <p:nvPr/>
        </p:nvSpPr>
        <p:spPr>
          <a:xfrm>
            <a:off x="12832600" y="17731040"/>
            <a:ext cx="713058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b="1" dirty="0">
                <a:latin typeface="Times New Roman"/>
                <a:cs typeface="Times New Roman"/>
              </a:rPr>
              <a:t>Fig 2</a:t>
            </a:r>
            <a:endParaRPr lang="en-US" sz="3000" b="1">
              <a:latin typeface="Times New Roman" panose="02020603050405020304" pitchFamily="18" charset="0"/>
              <a:cs typeface="Times New Roman" panose="02020603050405020304" pitchFamily="18" charset="0"/>
            </a:endParaRPr>
          </a:p>
        </p:txBody>
      </p:sp>
      <p:pic>
        <p:nvPicPr>
          <p:cNvPr id="26" name="Picture 25" descr="A person crying in front of a computer screen&#10;&#10;AI-generated content may be incorrect.">
            <a:extLst>
              <a:ext uri="{FF2B5EF4-FFF2-40B4-BE49-F238E27FC236}">
                <a16:creationId xmlns:a16="http://schemas.microsoft.com/office/drawing/2014/main" id="{A3DC1F06-0B4F-922A-2A19-64F58B45E7A1}"/>
              </a:ext>
            </a:extLst>
          </p:cNvPr>
          <p:cNvPicPr>
            <a:picLocks noChangeAspect="1"/>
          </p:cNvPicPr>
          <p:nvPr/>
        </p:nvPicPr>
        <p:blipFill>
          <a:blip r:embed="rId9"/>
          <a:stretch>
            <a:fillRect/>
          </a:stretch>
        </p:blipFill>
        <p:spPr>
          <a:xfrm>
            <a:off x="567507" y="12171732"/>
            <a:ext cx="9585216" cy="5712468"/>
          </a:xfrm>
          <a:prstGeom prst="rect">
            <a:avLst/>
          </a:prstGeom>
        </p:spPr>
      </p:pic>
      <p:pic>
        <p:nvPicPr>
          <p:cNvPr id="29" name="Picture 28" descr="A screenshot of a black screen&#10;&#10;AI-generated content may be incorrect.">
            <a:extLst>
              <a:ext uri="{FF2B5EF4-FFF2-40B4-BE49-F238E27FC236}">
                <a16:creationId xmlns:a16="http://schemas.microsoft.com/office/drawing/2014/main" id="{BD1043C7-E17F-EA10-E889-CD29AEC5D6EF}"/>
              </a:ext>
            </a:extLst>
          </p:cNvPr>
          <p:cNvPicPr>
            <a:picLocks noChangeAspect="1"/>
          </p:cNvPicPr>
          <p:nvPr/>
        </p:nvPicPr>
        <p:blipFill>
          <a:blip r:embed="rId10"/>
          <a:stretch>
            <a:fillRect/>
          </a:stretch>
        </p:blipFill>
        <p:spPr>
          <a:xfrm>
            <a:off x="11396651" y="6861240"/>
            <a:ext cx="10012846" cy="4631002"/>
          </a:xfrm>
          <a:prstGeom prst="rect">
            <a:avLst/>
          </a:prstGeom>
        </p:spPr>
      </p:pic>
    </p:spTree>
    <p:extLst>
      <p:ext uri="{BB962C8B-B14F-4D97-AF65-F5344CB8AC3E}">
        <p14:creationId xmlns:p14="http://schemas.microsoft.com/office/powerpoint/2010/main" val="235289332"/>
      </p:ext>
    </p:extLst>
  </p:cSld>
  <p:clrMapOvr>
    <a:masterClrMapping/>
  </p:clrMapOvr>
</p:sld>
</file>

<file path=ppt/theme/theme1.xml><?xml version="1.0" encoding="utf-8"?>
<a:theme xmlns:a="http://schemas.openxmlformats.org/drawingml/2006/main" name="36x48-Template-V2b">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976</TotalTime>
  <Words>45</Words>
  <Application>Microsoft Office PowerPoint</Application>
  <PresentationFormat>Custom</PresentationFormat>
  <Paragraphs>14</Paragraphs>
  <Slides>1</Slides>
  <Notes>0</Notes>
  <HiddenSlides>0</HiddenSlides>
  <MMClips>0</MMClips>
  <ScaleCrop>false</ScaleCrop>
  <HeadingPairs>
    <vt:vector size="4" baseType="variant">
      <vt:variant>
        <vt:lpstr>Theme</vt:lpstr>
      </vt:variant>
      <vt:variant>
        <vt:i4>4</vt:i4>
      </vt:variant>
      <vt:variant>
        <vt:lpstr>Slide Titles</vt:lpstr>
      </vt:variant>
      <vt:variant>
        <vt:i4>1</vt:i4>
      </vt:variant>
    </vt:vector>
  </HeadingPairs>
  <TitlesOfParts>
    <vt:vector size="5" baseType="lpstr">
      <vt:lpstr>36x48-Template-V2b</vt:lpstr>
      <vt:lpstr>Without Quick Guides</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ADMIN</cp:lastModifiedBy>
  <cp:revision>444</cp:revision>
  <dcterms:created xsi:type="dcterms:W3CDTF">2012-02-03T19:11:35Z</dcterms:created>
  <dcterms:modified xsi:type="dcterms:W3CDTF">2025-03-27T12:34:46Z</dcterms:modified>
</cp:coreProperties>
</file>