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10.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91" r:id="rId4"/>
    <p:sldId id="282" r:id="rId5"/>
    <p:sldId id="281" r:id="rId6"/>
    <p:sldId id="295" r:id="rId7"/>
    <p:sldId id="299" r:id="rId8"/>
    <p:sldId id="284" r:id="rId9"/>
    <p:sldId id="294" r:id="rId10"/>
    <p:sldId id="297" r:id="rId11"/>
    <p:sldId id="298" r:id="rId12"/>
    <p:sldId id="270" r:id="rId13"/>
  </p:sldIdLst>
  <p:sldSz cx="12192000" cy="6858000"/>
  <p:notesSz cx="12192000" cy="6858000"/>
  <p:defaultTextStyle>
    <a:defPPr>
      <a:defRPr kern="0"/>
    </a:defPPr>
  </p:defaultTextStyle>
  <p:extLst>
    <p:ext uri="{521415D9-36F7-43E2-AB2F-B90AF26B5E84}">
      <p14:sectionLst xmlns:p14="http://schemas.microsoft.com/office/powerpoint/2010/main">
        <p14:section name="Default Section" id="{B311FE1A-6974-46D0-A269-3F30C5F3C36B}">
          <p14:sldIdLst>
            <p14:sldId id="256"/>
            <p14:sldId id="257"/>
            <p14:sldId id="291"/>
            <p14:sldId id="282"/>
            <p14:sldId id="281"/>
            <p14:sldId id="295"/>
            <p14:sldId id="299"/>
            <p14:sldId id="284"/>
            <p14:sldId id="294"/>
            <p14:sldId id="297"/>
            <p14:sldId id="298"/>
          </p14:sldIdLst>
        </p14:section>
        <p14:section name="Untitled Section" id="{92F0CF8F-4794-485C-BDF9-7903B81C1BC2}">
          <p14:sldIdLst>
            <p14:sldId id="270"/>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F91"/>
    <a:srgbClr val="A7CE39"/>
    <a:srgbClr val="548ED5"/>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9B610C-4223-8E7A-6D3B-9915EB912745}" v="814" dt="2025-03-24T17:44:17.521"/>
    <p1510:client id="{E2E49B0C-D137-DB28-0F9B-C6467A1FD7A1}" v="606" dt="2025-03-24T08:55:38.805"/>
    <p1510:client id="{FBA7062A-9EC3-7969-F6A3-88DE34D570AF}" v="82" dt="2025-03-24T11:22:21.33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00" autoAdjust="0"/>
    <p:restoredTop sz="93743" autoAdjust="0"/>
  </p:normalViewPr>
  <p:slideViewPr>
    <p:cSldViewPr>
      <p:cViewPr>
        <p:scale>
          <a:sx n="84" d="100"/>
          <a:sy n="84" d="100"/>
        </p:scale>
        <p:origin x="1530" y="462"/>
      </p:cViewPr>
      <p:guideLst>
        <p:guide orient="horz" pos="2880"/>
        <p:guide pos="2160"/>
      </p:guideLst>
    </p:cSldViewPr>
  </p:slideViewPr>
  <p:outlineViewPr>
    <p:cViewPr>
      <p:scale>
        <a:sx n="33" d="100"/>
        <a:sy n="33" d="100"/>
      </p:scale>
      <p:origin x="0" y="-107645"/>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39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6BA586-54B9-4534-AAA7-D0C8E29BE3E2}"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7CB4DACC-A5FA-4AEC-B287-755DC8CE76EF}">
      <dgm:prSet phldrT="[Text]"/>
      <dgm:spPr>
        <a:solidFill>
          <a:schemeClr val="accent3">
            <a:lumMod val="40000"/>
            <a:lumOff val="60000"/>
          </a:schemeClr>
        </a:solidFill>
        <a:ln>
          <a:solidFill>
            <a:schemeClr val="tx1"/>
          </a:solidFill>
        </a:ln>
      </dgm:spPr>
      <dgm:t>
        <a:bodyPr/>
        <a:lstStyle/>
        <a:p>
          <a:r>
            <a:rPr lang="en-IN" b="1" dirty="0">
              <a:solidFill>
                <a:schemeClr val="tx1"/>
              </a:solidFill>
              <a:latin typeface="Times New Roman" panose="02020603050405020304" pitchFamily="18" charset="0"/>
              <a:cs typeface="Times New Roman" panose="02020603050405020304" pitchFamily="18" charset="0"/>
            </a:rPr>
            <a:t>Logistic</a:t>
          </a:r>
        </a:p>
        <a:p>
          <a:r>
            <a:rPr lang="en-IN" b="1" dirty="0">
              <a:solidFill>
                <a:schemeClr val="tx1"/>
              </a:solidFill>
              <a:latin typeface="Times New Roman" panose="02020603050405020304" pitchFamily="18" charset="0"/>
              <a:cs typeface="Times New Roman" panose="02020603050405020304" pitchFamily="18" charset="0"/>
            </a:rPr>
            <a:t>Regression</a:t>
          </a:r>
        </a:p>
      </dgm:t>
    </dgm:pt>
    <dgm:pt modelId="{E9B6CF07-2987-40F0-B75C-824D6C72966F}" type="parTrans" cxnId="{3506A702-DB6C-4AA7-B128-C514350A142D}">
      <dgm:prSet/>
      <dgm:spPr/>
      <dgm:t>
        <a:bodyPr/>
        <a:lstStyle/>
        <a:p>
          <a:endParaRPr lang="en-IN"/>
        </a:p>
      </dgm:t>
    </dgm:pt>
    <dgm:pt modelId="{5D14D935-3C96-4E62-8619-F0C88A19E522}" type="sibTrans" cxnId="{3506A702-DB6C-4AA7-B128-C514350A142D}">
      <dgm:prSet/>
      <dgm:spPr/>
      <dgm:t>
        <a:bodyPr/>
        <a:lstStyle/>
        <a:p>
          <a:endParaRPr lang="en-IN"/>
        </a:p>
      </dgm:t>
    </dgm:pt>
    <dgm:pt modelId="{3692DF34-65F5-465E-9168-9DE15560AD90}">
      <dgm:prSet phldrT="[Text]"/>
      <dgm:spPr>
        <a:solidFill>
          <a:schemeClr val="accent3">
            <a:lumMod val="40000"/>
            <a:lumOff val="60000"/>
          </a:schemeClr>
        </a:solidFill>
        <a:ln>
          <a:solidFill>
            <a:schemeClr val="tx1"/>
          </a:solidFill>
        </a:ln>
      </dgm:spPr>
      <dgm:t>
        <a:bodyPr/>
        <a:lstStyle/>
        <a:p>
          <a:r>
            <a:rPr lang="en-IN" b="1" dirty="0">
              <a:solidFill>
                <a:schemeClr val="tx1"/>
              </a:solidFill>
              <a:latin typeface="Times New Roman" panose="02020603050405020304" pitchFamily="18" charset="0"/>
              <a:cs typeface="Times New Roman" panose="02020603050405020304" pitchFamily="18" charset="0"/>
            </a:rPr>
            <a:t>Naïve Bayes</a:t>
          </a:r>
        </a:p>
      </dgm:t>
    </dgm:pt>
    <dgm:pt modelId="{5FD4FBBE-043D-4ECB-9E09-FDC8BD7D8AC9}" type="parTrans" cxnId="{3021738B-4FC4-4E24-8F57-A9FFAB4340D8}">
      <dgm:prSet/>
      <dgm:spPr/>
      <dgm:t>
        <a:bodyPr/>
        <a:lstStyle/>
        <a:p>
          <a:endParaRPr lang="en-IN"/>
        </a:p>
      </dgm:t>
    </dgm:pt>
    <dgm:pt modelId="{880F2C7E-BB0A-4B89-A3B9-500D89E04F7E}" type="sibTrans" cxnId="{3021738B-4FC4-4E24-8F57-A9FFAB4340D8}">
      <dgm:prSet/>
      <dgm:spPr/>
      <dgm:t>
        <a:bodyPr/>
        <a:lstStyle/>
        <a:p>
          <a:endParaRPr lang="en-IN"/>
        </a:p>
      </dgm:t>
    </dgm:pt>
    <dgm:pt modelId="{950CE14B-D6C0-48D1-8C10-E4F4999586F7}">
      <dgm:prSet phldrT="[Text]" custT="1"/>
      <dgm:spPr>
        <a:solidFill>
          <a:schemeClr val="accent3">
            <a:lumMod val="40000"/>
            <a:lumOff val="60000"/>
          </a:schemeClr>
        </a:solidFill>
        <a:ln>
          <a:solidFill>
            <a:schemeClr val="tx1"/>
          </a:solidFill>
        </a:ln>
      </dgm:spPr>
      <dgm:t>
        <a:bodyPr/>
        <a:lstStyle/>
        <a:p>
          <a:r>
            <a:rPr lang="en-IN" sz="2300" b="1" dirty="0">
              <a:solidFill>
                <a:schemeClr val="tx1"/>
              </a:solidFill>
              <a:latin typeface="Times New Roman" panose="02020603050405020304" pitchFamily="18" charset="0"/>
              <a:cs typeface="Times New Roman" panose="02020603050405020304" pitchFamily="18" charset="0"/>
            </a:rPr>
            <a:t>ANN</a:t>
          </a:r>
        </a:p>
      </dgm:t>
    </dgm:pt>
    <dgm:pt modelId="{26EAA39D-1109-4FEC-A8C6-CDECC1E126BF}" type="parTrans" cxnId="{7AA011BC-F912-476F-9219-DC6288CC7B8C}">
      <dgm:prSet/>
      <dgm:spPr/>
      <dgm:t>
        <a:bodyPr/>
        <a:lstStyle/>
        <a:p>
          <a:endParaRPr lang="en-IN"/>
        </a:p>
      </dgm:t>
    </dgm:pt>
    <dgm:pt modelId="{5CC9934E-75A4-4613-AB35-62EFA6026E2D}" type="sibTrans" cxnId="{7AA011BC-F912-476F-9219-DC6288CC7B8C}">
      <dgm:prSet/>
      <dgm:spPr/>
      <dgm:t>
        <a:bodyPr/>
        <a:lstStyle/>
        <a:p>
          <a:endParaRPr lang="en-IN"/>
        </a:p>
      </dgm:t>
    </dgm:pt>
    <dgm:pt modelId="{29E700F8-6F3B-4C53-9220-6B43EB4D55FB}">
      <dgm:prSet phldrT="[Text]"/>
      <dgm:spPr>
        <a:solidFill>
          <a:schemeClr val="accent3">
            <a:lumMod val="40000"/>
            <a:lumOff val="60000"/>
          </a:schemeClr>
        </a:solidFill>
        <a:ln>
          <a:solidFill>
            <a:schemeClr val="tx1"/>
          </a:solidFill>
        </a:ln>
      </dgm:spPr>
      <dgm:t>
        <a:bodyPr/>
        <a:lstStyle/>
        <a:p>
          <a:r>
            <a:rPr lang="en-IN" b="1" dirty="0">
              <a:solidFill>
                <a:schemeClr val="tx1"/>
              </a:solidFill>
              <a:latin typeface="Times New Roman"/>
              <a:cs typeface="Times New Roman"/>
            </a:rPr>
            <a:t>SVM</a:t>
          </a:r>
        </a:p>
      </dgm:t>
    </dgm:pt>
    <dgm:pt modelId="{DC551419-340E-47AC-AD49-983C85B92CCF}" type="parTrans" cxnId="{3FC3FD1A-E4DB-43A4-81F0-8D1DD7A98487}">
      <dgm:prSet/>
      <dgm:spPr/>
      <dgm:t>
        <a:bodyPr/>
        <a:lstStyle/>
        <a:p>
          <a:endParaRPr lang="en-IN"/>
        </a:p>
      </dgm:t>
    </dgm:pt>
    <dgm:pt modelId="{DA4E3708-22E0-46BB-B3F4-3082544D87B6}" type="sibTrans" cxnId="{3FC3FD1A-E4DB-43A4-81F0-8D1DD7A98487}">
      <dgm:prSet/>
      <dgm:spPr/>
      <dgm:t>
        <a:bodyPr/>
        <a:lstStyle/>
        <a:p>
          <a:endParaRPr lang="en-IN"/>
        </a:p>
      </dgm:t>
    </dgm:pt>
    <dgm:pt modelId="{ED33CDE3-004E-4089-9D2C-D4A20CBA4CE0}">
      <dgm:prSet phldrT="[Text]" custT="1"/>
      <dgm:spPr>
        <a:solidFill>
          <a:schemeClr val="accent3">
            <a:lumMod val="40000"/>
            <a:lumOff val="60000"/>
          </a:schemeClr>
        </a:solidFill>
        <a:ln>
          <a:solidFill>
            <a:schemeClr val="tx1"/>
          </a:solidFill>
        </a:ln>
      </dgm:spPr>
      <dgm:t>
        <a:bodyPr/>
        <a:lstStyle/>
        <a:p>
          <a:r>
            <a:rPr lang="en-IN" sz="2300" b="1" dirty="0">
              <a:solidFill>
                <a:schemeClr val="tx1"/>
              </a:solidFill>
              <a:latin typeface="Times New Roman" panose="02020603050405020304" pitchFamily="18" charset="0"/>
              <a:cs typeface="Times New Roman" panose="02020603050405020304" pitchFamily="18" charset="0"/>
            </a:rPr>
            <a:t>DistillBERT-SVM</a:t>
          </a:r>
        </a:p>
      </dgm:t>
    </dgm:pt>
    <dgm:pt modelId="{E2AAF732-141A-473B-A4C5-EDCF0E4D186F}" type="parTrans" cxnId="{9CB6152B-1AA7-4D2F-AFE5-8597B5764812}">
      <dgm:prSet/>
      <dgm:spPr/>
      <dgm:t>
        <a:bodyPr/>
        <a:lstStyle/>
        <a:p>
          <a:endParaRPr lang="en-IN"/>
        </a:p>
      </dgm:t>
    </dgm:pt>
    <dgm:pt modelId="{E3C8BBBC-B65F-4196-924F-CBB47A4CF53A}" type="sibTrans" cxnId="{9CB6152B-1AA7-4D2F-AFE5-8597B5764812}">
      <dgm:prSet/>
      <dgm:spPr/>
      <dgm:t>
        <a:bodyPr/>
        <a:lstStyle/>
        <a:p>
          <a:endParaRPr lang="en-IN"/>
        </a:p>
      </dgm:t>
    </dgm:pt>
    <dgm:pt modelId="{2010312A-84EA-41B8-8725-57FC1F4F87D2}" type="pres">
      <dgm:prSet presAssocID="{ED6BA586-54B9-4534-AAA7-D0C8E29BE3E2}" presName="diagram" presStyleCnt="0">
        <dgm:presLayoutVars>
          <dgm:dir/>
          <dgm:resizeHandles val="exact"/>
        </dgm:presLayoutVars>
      </dgm:prSet>
      <dgm:spPr/>
    </dgm:pt>
    <dgm:pt modelId="{B1FE3BE7-664C-418A-9A41-309DF554B7E5}" type="pres">
      <dgm:prSet presAssocID="{7CB4DACC-A5FA-4AEC-B287-755DC8CE76EF}" presName="node" presStyleLbl="node1" presStyleIdx="0" presStyleCnt="5">
        <dgm:presLayoutVars>
          <dgm:bulletEnabled val="1"/>
        </dgm:presLayoutVars>
      </dgm:prSet>
      <dgm:spPr/>
    </dgm:pt>
    <dgm:pt modelId="{FBE61714-7CA0-4E85-AEC7-255010495DA2}" type="pres">
      <dgm:prSet presAssocID="{5D14D935-3C96-4E62-8619-F0C88A19E522}" presName="sibTrans" presStyleCnt="0"/>
      <dgm:spPr/>
    </dgm:pt>
    <dgm:pt modelId="{8F552BB0-50E3-41FB-A7B1-C995D53415BD}" type="pres">
      <dgm:prSet presAssocID="{3692DF34-65F5-465E-9168-9DE15560AD90}" presName="node" presStyleLbl="node1" presStyleIdx="1" presStyleCnt="5" custLinFactNeighborX="-541" custLinFactNeighborY="-25">
        <dgm:presLayoutVars>
          <dgm:bulletEnabled val="1"/>
        </dgm:presLayoutVars>
      </dgm:prSet>
      <dgm:spPr/>
    </dgm:pt>
    <dgm:pt modelId="{0FF619DF-1DEB-41C4-AA45-865C1426272F}" type="pres">
      <dgm:prSet presAssocID="{880F2C7E-BB0A-4B89-A3B9-500D89E04F7E}" presName="sibTrans" presStyleCnt="0"/>
      <dgm:spPr/>
    </dgm:pt>
    <dgm:pt modelId="{F6EEAE04-EA4A-4664-83A2-0CFFDDD123D8}" type="pres">
      <dgm:prSet presAssocID="{950CE14B-D6C0-48D1-8C10-E4F4999586F7}" presName="node" presStyleLbl="node1" presStyleIdx="2" presStyleCnt="5">
        <dgm:presLayoutVars>
          <dgm:bulletEnabled val="1"/>
        </dgm:presLayoutVars>
      </dgm:prSet>
      <dgm:spPr/>
    </dgm:pt>
    <dgm:pt modelId="{E1A14762-E172-4C22-866D-9646180D890D}" type="pres">
      <dgm:prSet presAssocID="{5CC9934E-75A4-4613-AB35-62EFA6026E2D}" presName="sibTrans" presStyleCnt="0"/>
      <dgm:spPr/>
    </dgm:pt>
    <dgm:pt modelId="{719D670A-7F1C-4364-8F6B-A73BA69EE122}" type="pres">
      <dgm:prSet presAssocID="{29E700F8-6F3B-4C53-9220-6B43EB4D55FB}" presName="node" presStyleLbl="node1" presStyleIdx="3" presStyleCnt="5">
        <dgm:presLayoutVars>
          <dgm:bulletEnabled val="1"/>
        </dgm:presLayoutVars>
      </dgm:prSet>
      <dgm:spPr/>
    </dgm:pt>
    <dgm:pt modelId="{40575CC8-ED16-4319-A977-F553C1BF21A8}" type="pres">
      <dgm:prSet presAssocID="{DA4E3708-22E0-46BB-B3F4-3082544D87B6}" presName="sibTrans" presStyleCnt="0"/>
      <dgm:spPr/>
    </dgm:pt>
    <dgm:pt modelId="{A91AEE2E-0381-49FD-B51A-4813F03FB1EA}" type="pres">
      <dgm:prSet presAssocID="{ED33CDE3-004E-4089-9D2C-D4A20CBA4CE0}" presName="node" presStyleLbl="node1" presStyleIdx="4" presStyleCnt="5">
        <dgm:presLayoutVars>
          <dgm:bulletEnabled val="1"/>
        </dgm:presLayoutVars>
      </dgm:prSet>
      <dgm:spPr/>
    </dgm:pt>
  </dgm:ptLst>
  <dgm:cxnLst>
    <dgm:cxn modelId="{3506A702-DB6C-4AA7-B128-C514350A142D}" srcId="{ED6BA586-54B9-4534-AAA7-D0C8E29BE3E2}" destId="{7CB4DACC-A5FA-4AEC-B287-755DC8CE76EF}" srcOrd="0" destOrd="0" parTransId="{E9B6CF07-2987-40F0-B75C-824D6C72966F}" sibTransId="{5D14D935-3C96-4E62-8619-F0C88A19E522}"/>
    <dgm:cxn modelId="{B00F5D0B-D592-44AD-AFC8-8C5143947364}" type="presOf" srcId="{29E700F8-6F3B-4C53-9220-6B43EB4D55FB}" destId="{719D670A-7F1C-4364-8F6B-A73BA69EE122}" srcOrd="0" destOrd="0" presId="urn:microsoft.com/office/officeart/2005/8/layout/default"/>
    <dgm:cxn modelId="{3FC3FD1A-E4DB-43A4-81F0-8D1DD7A98487}" srcId="{ED6BA586-54B9-4534-AAA7-D0C8E29BE3E2}" destId="{29E700F8-6F3B-4C53-9220-6B43EB4D55FB}" srcOrd="3" destOrd="0" parTransId="{DC551419-340E-47AC-AD49-983C85B92CCF}" sibTransId="{DA4E3708-22E0-46BB-B3F4-3082544D87B6}"/>
    <dgm:cxn modelId="{71F0F71D-9DC4-486F-936B-B04AB08EE318}" type="presOf" srcId="{ED33CDE3-004E-4089-9D2C-D4A20CBA4CE0}" destId="{A91AEE2E-0381-49FD-B51A-4813F03FB1EA}" srcOrd="0" destOrd="0" presId="urn:microsoft.com/office/officeart/2005/8/layout/default"/>
    <dgm:cxn modelId="{9CB6152B-1AA7-4D2F-AFE5-8597B5764812}" srcId="{ED6BA586-54B9-4534-AAA7-D0C8E29BE3E2}" destId="{ED33CDE3-004E-4089-9D2C-D4A20CBA4CE0}" srcOrd="4" destOrd="0" parTransId="{E2AAF732-141A-473B-A4C5-EDCF0E4D186F}" sibTransId="{E3C8BBBC-B65F-4196-924F-CBB47A4CF53A}"/>
    <dgm:cxn modelId="{5A09B08A-251B-40E9-B466-B2E8CB1133E6}" type="presOf" srcId="{950CE14B-D6C0-48D1-8C10-E4F4999586F7}" destId="{F6EEAE04-EA4A-4664-83A2-0CFFDDD123D8}" srcOrd="0" destOrd="0" presId="urn:microsoft.com/office/officeart/2005/8/layout/default"/>
    <dgm:cxn modelId="{3021738B-4FC4-4E24-8F57-A9FFAB4340D8}" srcId="{ED6BA586-54B9-4534-AAA7-D0C8E29BE3E2}" destId="{3692DF34-65F5-465E-9168-9DE15560AD90}" srcOrd="1" destOrd="0" parTransId="{5FD4FBBE-043D-4ECB-9E09-FDC8BD7D8AC9}" sibTransId="{880F2C7E-BB0A-4B89-A3B9-500D89E04F7E}"/>
    <dgm:cxn modelId="{59AADF9D-F699-46F0-929D-11301F138020}" type="presOf" srcId="{7CB4DACC-A5FA-4AEC-B287-755DC8CE76EF}" destId="{B1FE3BE7-664C-418A-9A41-309DF554B7E5}" srcOrd="0" destOrd="0" presId="urn:microsoft.com/office/officeart/2005/8/layout/default"/>
    <dgm:cxn modelId="{7AA011BC-F912-476F-9219-DC6288CC7B8C}" srcId="{ED6BA586-54B9-4534-AAA7-D0C8E29BE3E2}" destId="{950CE14B-D6C0-48D1-8C10-E4F4999586F7}" srcOrd="2" destOrd="0" parTransId="{26EAA39D-1109-4FEC-A8C6-CDECC1E126BF}" sibTransId="{5CC9934E-75A4-4613-AB35-62EFA6026E2D}"/>
    <dgm:cxn modelId="{0CD56ECF-A3B4-45FD-9B39-904DD6046AF7}" type="presOf" srcId="{3692DF34-65F5-465E-9168-9DE15560AD90}" destId="{8F552BB0-50E3-41FB-A7B1-C995D53415BD}" srcOrd="0" destOrd="0" presId="urn:microsoft.com/office/officeart/2005/8/layout/default"/>
    <dgm:cxn modelId="{D54636D8-DB8B-4AA8-87A1-4B4D5908C3CD}" type="presOf" srcId="{ED6BA586-54B9-4534-AAA7-D0C8E29BE3E2}" destId="{2010312A-84EA-41B8-8725-57FC1F4F87D2}" srcOrd="0" destOrd="0" presId="urn:microsoft.com/office/officeart/2005/8/layout/default"/>
    <dgm:cxn modelId="{E998986C-0AE8-4AAF-BD9F-C3B8247B19BF}" type="presParOf" srcId="{2010312A-84EA-41B8-8725-57FC1F4F87D2}" destId="{B1FE3BE7-664C-418A-9A41-309DF554B7E5}" srcOrd="0" destOrd="0" presId="urn:microsoft.com/office/officeart/2005/8/layout/default"/>
    <dgm:cxn modelId="{61DF7619-0CA3-4B0D-88CB-3656668BA78D}" type="presParOf" srcId="{2010312A-84EA-41B8-8725-57FC1F4F87D2}" destId="{FBE61714-7CA0-4E85-AEC7-255010495DA2}" srcOrd="1" destOrd="0" presId="urn:microsoft.com/office/officeart/2005/8/layout/default"/>
    <dgm:cxn modelId="{CD1F33C6-FCA8-435C-8E49-7C4989437502}" type="presParOf" srcId="{2010312A-84EA-41B8-8725-57FC1F4F87D2}" destId="{8F552BB0-50E3-41FB-A7B1-C995D53415BD}" srcOrd="2" destOrd="0" presId="urn:microsoft.com/office/officeart/2005/8/layout/default"/>
    <dgm:cxn modelId="{17D22BE4-89CB-4760-B0AB-22CCACF5F41D}" type="presParOf" srcId="{2010312A-84EA-41B8-8725-57FC1F4F87D2}" destId="{0FF619DF-1DEB-41C4-AA45-865C1426272F}" srcOrd="3" destOrd="0" presId="urn:microsoft.com/office/officeart/2005/8/layout/default"/>
    <dgm:cxn modelId="{C2016446-5568-4118-AFA7-93B5E334A328}" type="presParOf" srcId="{2010312A-84EA-41B8-8725-57FC1F4F87D2}" destId="{F6EEAE04-EA4A-4664-83A2-0CFFDDD123D8}" srcOrd="4" destOrd="0" presId="urn:microsoft.com/office/officeart/2005/8/layout/default"/>
    <dgm:cxn modelId="{17072F77-1E44-44E5-99E0-F2F60C1E99B0}" type="presParOf" srcId="{2010312A-84EA-41B8-8725-57FC1F4F87D2}" destId="{E1A14762-E172-4C22-866D-9646180D890D}" srcOrd="5" destOrd="0" presId="urn:microsoft.com/office/officeart/2005/8/layout/default"/>
    <dgm:cxn modelId="{2033CAC9-2B30-4E40-843E-ED5E905D337B}" type="presParOf" srcId="{2010312A-84EA-41B8-8725-57FC1F4F87D2}" destId="{719D670A-7F1C-4364-8F6B-A73BA69EE122}" srcOrd="6" destOrd="0" presId="urn:microsoft.com/office/officeart/2005/8/layout/default"/>
    <dgm:cxn modelId="{31A50497-29B7-4F13-B6C8-7CB2DB358616}" type="presParOf" srcId="{2010312A-84EA-41B8-8725-57FC1F4F87D2}" destId="{40575CC8-ED16-4319-A977-F553C1BF21A8}" srcOrd="7" destOrd="0" presId="urn:microsoft.com/office/officeart/2005/8/layout/default"/>
    <dgm:cxn modelId="{8DD45D42-CCCA-4454-9B04-31B511B0F0B5}" type="presParOf" srcId="{2010312A-84EA-41B8-8725-57FC1F4F87D2}" destId="{A91AEE2E-0381-49FD-B51A-4813F03FB1EA}"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FE3BE7-664C-418A-9A41-309DF554B7E5}">
      <dsp:nvSpPr>
        <dsp:cNvPr id="0" name=""/>
        <dsp:cNvSpPr/>
      </dsp:nvSpPr>
      <dsp:spPr>
        <a:xfrm>
          <a:off x="943294" y="186"/>
          <a:ext cx="1944005" cy="1166403"/>
        </a:xfrm>
        <a:prstGeom prst="rect">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solidFill>
                <a:schemeClr val="tx1"/>
              </a:solidFill>
              <a:latin typeface="Times New Roman" panose="02020603050405020304" pitchFamily="18" charset="0"/>
              <a:cs typeface="Times New Roman" panose="02020603050405020304" pitchFamily="18" charset="0"/>
            </a:rPr>
            <a:t>Logistic</a:t>
          </a:r>
        </a:p>
        <a:p>
          <a:pPr marL="0" lvl="0" indent="0" algn="ctr" defTabSz="1289050">
            <a:lnSpc>
              <a:spcPct val="90000"/>
            </a:lnSpc>
            <a:spcBef>
              <a:spcPct val="0"/>
            </a:spcBef>
            <a:spcAft>
              <a:spcPct val="35000"/>
            </a:spcAft>
            <a:buNone/>
          </a:pPr>
          <a:r>
            <a:rPr lang="en-IN" sz="2900" b="1" kern="1200" dirty="0">
              <a:solidFill>
                <a:schemeClr val="tx1"/>
              </a:solidFill>
              <a:latin typeface="Times New Roman" panose="02020603050405020304" pitchFamily="18" charset="0"/>
              <a:cs typeface="Times New Roman" panose="02020603050405020304" pitchFamily="18" charset="0"/>
            </a:rPr>
            <a:t>Regression</a:t>
          </a:r>
        </a:p>
      </dsp:txBody>
      <dsp:txXfrm>
        <a:off x="943294" y="186"/>
        <a:ext cx="1944005" cy="1166403"/>
      </dsp:txXfrm>
    </dsp:sp>
    <dsp:sp modelId="{8F552BB0-50E3-41FB-A7B1-C995D53415BD}">
      <dsp:nvSpPr>
        <dsp:cNvPr id="0" name=""/>
        <dsp:cNvSpPr/>
      </dsp:nvSpPr>
      <dsp:spPr>
        <a:xfrm>
          <a:off x="3071183" y="0"/>
          <a:ext cx="1944005" cy="1166403"/>
        </a:xfrm>
        <a:prstGeom prst="rect">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solidFill>
                <a:schemeClr val="tx1"/>
              </a:solidFill>
              <a:latin typeface="Times New Roman" panose="02020603050405020304" pitchFamily="18" charset="0"/>
              <a:cs typeface="Times New Roman" panose="02020603050405020304" pitchFamily="18" charset="0"/>
            </a:rPr>
            <a:t>Naïve Bayes</a:t>
          </a:r>
        </a:p>
      </dsp:txBody>
      <dsp:txXfrm>
        <a:off x="3071183" y="0"/>
        <a:ext cx="1944005" cy="1166403"/>
      </dsp:txXfrm>
    </dsp:sp>
    <dsp:sp modelId="{F6EEAE04-EA4A-4664-83A2-0CFFDDD123D8}">
      <dsp:nvSpPr>
        <dsp:cNvPr id="0" name=""/>
        <dsp:cNvSpPr/>
      </dsp:nvSpPr>
      <dsp:spPr>
        <a:xfrm>
          <a:off x="943294" y="1360989"/>
          <a:ext cx="1944005" cy="1166403"/>
        </a:xfrm>
        <a:prstGeom prst="rect">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solidFill>
                <a:schemeClr val="tx1"/>
              </a:solidFill>
              <a:latin typeface="Times New Roman" panose="02020603050405020304" pitchFamily="18" charset="0"/>
              <a:cs typeface="Times New Roman" panose="02020603050405020304" pitchFamily="18" charset="0"/>
            </a:rPr>
            <a:t>ANN</a:t>
          </a:r>
        </a:p>
      </dsp:txBody>
      <dsp:txXfrm>
        <a:off x="943294" y="1360989"/>
        <a:ext cx="1944005" cy="1166403"/>
      </dsp:txXfrm>
    </dsp:sp>
    <dsp:sp modelId="{719D670A-7F1C-4364-8F6B-A73BA69EE122}">
      <dsp:nvSpPr>
        <dsp:cNvPr id="0" name=""/>
        <dsp:cNvSpPr/>
      </dsp:nvSpPr>
      <dsp:spPr>
        <a:xfrm>
          <a:off x="3081700" y="1360989"/>
          <a:ext cx="1944005" cy="1166403"/>
        </a:xfrm>
        <a:prstGeom prst="rect">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IN" sz="2900" b="1" kern="1200" dirty="0">
              <a:solidFill>
                <a:schemeClr val="tx1"/>
              </a:solidFill>
              <a:latin typeface="Times New Roman"/>
              <a:cs typeface="Times New Roman"/>
            </a:rPr>
            <a:t>SVM</a:t>
          </a:r>
        </a:p>
      </dsp:txBody>
      <dsp:txXfrm>
        <a:off x="3081700" y="1360989"/>
        <a:ext cx="1944005" cy="1166403"/>
      </dsp:txXfrm>
    </dsp:sp>
    <dsp:sp modelId="{A91AEE2E-0381-49FD-B51A-4813F03FB1EA}">
      <dsp:nvSpPr>
        <dsp:cNvPr id="0" name=""/>
        <dsp:cNvSpPr/>
      </dsp:nvSpPr>
      <dsp:spPr>
        <a:xfrm>
          <a:off x="2012497" y="2721793"/>
          <a:ext cx="1944005" cy="1166403"/>
        </a:xfrm>
        <a:prstGeom prst="rect">
          <a:avLst/>
        </a:prstGeom>
        <a:solidFill>
          <a:schemeClr val="accent3">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solidFill>
                <a:schemeClr val="tx1"/>
              </a:solidFill>
              <a:latin typeface="Times New Roman" panose="02020603050405020304" pitchFamily="18" charset="0"/>
              <a:cs typeface="Times New Roman" panose="02020603050405020304" pitchFamily="18" charset="0"/>
            </a:rPr>
            <a:t>DistillBERT-SVM</a:t>
          </a:r>
        </a:p>
      </dsp:txBody>
      <dsp:txXfrm>
        <a:off x="2012497" y="2721793"/>
        <a:ext cx="1944005" cy="116640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D17B0D4-DE98-45C4-B269-B0995297B3F6}" type="datetimeFigureOut">
              <a:rPr lang="en-IN" smtClean="0"/>
              <a:t>24-03-2025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E8CF47B-40A4-4C31-8E30-5E4690A4BA1E}" type="slidenum">
              <a:rPr lang="en-IN" smtClean="0"/>
              <a:t>‹#›</a:t>
            </a:fld>
            <a:endParaRPr lang="en-IN"/>
          </a:p>
        </p:txBody>
      </p:sp>
    </p:spTree>
    <p:extLst>
      <p:ext uri="{BB962C8B-B14F-4D97-AF65-F5344CB8AC3E}">
        <p14:creationId xmlns:p14="http://schemas.microsoft.com/office/powerpoint/2010/main" val="425842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8CF47B-40A4-4C31-8E30-5E4690A4BA1E}" type="slidenum">
              <a:rPr lang="en-IN" smtClean="0"/>
              <a:t>1</a:t>
            </a:fld>
            <a:endParaRPr lang="en-IN"/>
          </a:p>
        </p:txBody>
      </p:sp>
    </p:spTree>
    <p:extLst>
      <p:ext uri="{BB962C8B-B14F-4D97-AF65-F5344CB8AC3E}">
        <p14:creationId xmlns:p14="http://schemas.microsoft.com/office/powerpoint/2010/main" val="2620266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8CF47B-40A4-4C31-8E30-5E4690A4BA1E}" type="slidenum">
              <a:rPr lang="en-IN" smtClean="0"/>
              <a:t>2</a:t>
            </a:fld>
            <a:endParaRPr lang="en-IN"/>
          </a:p>
        </p:txBody>
      </p:sp>
    </p:spTree>
    <p:extLst>
      <p:ext uri="{BB962C8B-B14F-4D97-AF65-F5344CB8AC3E}">
        <p14:creationId xmlns:p14="http://schemas.microsoft.com/office/powerpoint/2010/main" val="1916085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8CF47B-40A4-4C31-8E30-5E4690A4BA1E}" type="slidenum">
              <a:rPr lang="en-IN" smtClean="0"/>
              <a:t>6</a:t>
            </a:fld>
            <a:endParaRPr lang="en-IN"/>
          </a:p>
        </p:txBody>
      </p:sp>
    </p:spTree>
    <p:extLst>
      <p:ext uri="{BB962C8B-B14F-4D97-AF65-F5344CB8AC3E}">
        <p14:creationId xmlns:p14="http://schemas.microsoft.com/office/powerpoint/2010/main" val="403300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024DB-7EC5-3551-06E7-6858AFE47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D2ED0C-5C50-239D-AF36-21C57F9122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1D0D8D-E9F3-85CB-F307-BD746F48BC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F2F6E4A-AD62-7C22-D17E-6181ECC72B5A}"/>
              </a:ext>
            </a:extLst>
          </p:cNvPr>
          <p:cNvSpPr>
            <a:spLocks noGrp="1"/>
          </p:cNvSpPr>
          <p:nvPr>
            <p:ph type="sldNum" sz="quarter" idx="5"/>
          </p:nvPr>
        </p:nvSpPr>
        <p:spPr/>
        <p:txBody>
          <a:bodyPr/>
          <a:lstStyle/>
          <a:p>
            <a:fld id="{0E8CF47B-40A4-4C31-8E30-5E4690A4BA1E}" type="slidenum">
              <a:rPr lang="en-IN" smtClean="0"/>
              <a:t>7</a:t>
            </a:fld>
            <a:endParaRPr lang="en-IN"/>
          </a:p>
        </p:txBody>
      </p:sp>
    </p:spTree>
    <p:extLst>
      <p:ext uri="{BB962C8B-B14F-4D97-AF65-F5344CB8AC3E}">
        <p14:creationId xmlns:p14="http://schemas.microsoft.com/office/powerpoint/2010/main" val="3655812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1" i="0">
                <a:solidFill>
                  <a:srgbClr val="001F5F"/>
                </a:solidFill>
                <a:latin typeface="Georgia"/>
                <a:cs typeface="Georgi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001F5F"/>
                </a:solidFill>
                <a:latin typeface="Times New Roman"/>
                <a:cs typeface="Times New Roman"/>
              </a:defRPr>
            </a:lvl1pPr>
          </a:lstStyle>
          <a:p>
            <a:pPr marL="12700">
              <a:lnSpc>
                <a:spcPts val="1630"/>
              </a:lnSpc>
            </a:pPr>
            <a:r>
              <a:rPr dirty="0"/>
              <a:t>©</a:t>
            </a:r>
            <a:r>
              <a:rPr spc="-35" dirty="0"/>
              <a:t> </a:t>
            </a:r>
            <a:r>
              <a:rPr dirty="0"/>
              <a:t>BVRIT</a:t>
            </a:r>
            <a:r>
              <a:rPr spc="-60" dirty="0"/>
              <a:t> </a:t>
            </a:r>
            <a:r>
              <a:rPr spc="-25" dirty="0"/>
              <a:t>CSE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p:cNvSpPr>
          <p:nvPr>
            <p:ph type="sldNum" sz="quarter" idx="7"/>
          </p:nvPr>
        </p:nvSpPr>
        <p:spPr/>
        <p:txBody>
          <a:bodyPr lIns="0" tIns="0" rIns="0" bIns="0"/>
          <a:lstStyle>
            <a:lvl1pPr>
              <a:defRPr sz="1400" b="1" i="0">
                <a:solidFill>
                  <a:srgbClr val="001F5F"/>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1F5F"/>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400" b="1" i="0">
                <a:solidFill>
                  <a:srgbClr val="001F5F"/>
                </a:solidFill>
                <a:latin typeface="Times New Roman"/>
                <a:cs typeface="Times New Roman"/>
              </a:defRPr>
            </a:lvl1pPr>
          </a:lstStyle>
          <a:p>
            <a:pPr marL="12700">
              <a:lnSpc>
                <a:spcPts val="1630"/>
              </a:lnSpc>
            </a:pPr>
            <a:r>
              <a:rPr dirty="0"/>
              <a:t>©</a:t>
            </a:r>
            <a:r>
              <a:rPr spc="-35" dirty="0"/>
              <a:t> </a:t>
            </a:r>
            <a:r>
              <a:rPr dirty="0"/>
              <a:t>BVRIT</a:t>
            </a:r>
            <a:r>
              <a:rPr spc="-60" dirty="0"/>
              <a:t> </a:t>
            </a:r>
            <a:r>
              <a:rPr spc="-25" dirty="0"/>
              <a:t>CSE</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p:cNvSpPr>
          <p:nvPr>
            <p:ph type="sldNum" sz="quarter" idx="7"/>
          </p:nvPr>
        </p:nvSpPr>
        <p:spPr/>
        <p:txBody>
          <a:bodyPr lIns="0" tIns="0" rIns="0" bIns="0"/>
          <a:lstStyle>
            <a:lvl1pPr>
              <a:defRPr sz="1400" b="1" i="0">
                <a:solidFill>
                  <a:srgbClr val="001F5F"/>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1F5F"/>
                </a:solidFill>
                <a:latin typeface="Georgia"/>
                <a:cs typeface="Georgi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400" b="1" i="0">
                <a:solidFill>
                  <a:srgbClr val="001F5F"/>
                </a:solidFill>
                <a:latin typeface="Times New Roman"/>
                <a:cs typeface="Times New Roman"/>
              </a:defRPr>
            </a:lvl1pPr>
          </a:lstStyle>
          <a:p>
            <a:pPr marL="12700">
              <a:lnSpc>
                <a:spcPts val="1630"/>
              </a:lnSpc>
            </a:pPr>
            <a:r>
              <a:rPr dirty="0"/>
              <a:t>©</a:t>
            </a:r>
            <a:r>
              <a:rPr spc="-35" dirty="0"/>
              <a:t> </a:t>
            </a:r>
            <a:r>
              <a:rPr dirty="0"/>
              <a:t>BVRIT</a:t>
            </a:r>
            <a:r>
              <a:rPr spc="-60" dirty="0"/>
              <a:t> </a:t>
            </a:r>
            <a:r>
              <a:rPr spc="-25" dirty="0"/>
              <a:t>CSE</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7" name="Holder 7"/>
          <p:cNvSpPr>
            <a:spLocks noGrp="1"/>
          </p:cNvSpPr>
          <p:nvPr>
            <p:ph type="sldNum" sz="quarter" idx="7"/>
          </p:nvPr>
        </p:nvSpPr>
        <p:spPr/>
        <p:txBody>
          <a:bodyPr lIns="0" tIns="0" rIns="0" bIns="0"/>
          <a:lstStyle>
            <a:lvl1pPr>
              <a:defRPr sz="1400" b="1" i="0">
                <a:solidFill>
                  <a:srgbClr val="001F5F"/>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001F5F"/>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defRPr sz="1400" b="1" i="0">
                <a:solidFill>
                  <a:srgbClr val="001F5F"/>
                </a:solidFill>
                <a:latin typeface="Times New Roman"/>
                <a:cs typeface="Times New Roman"/>
              </a:defRPr>
            </a:lvl1pPr>
          </a:lstStyle>
          <a:p>
            <a:pPr marL="12700">
              <a:lnSpc>
                <a:spcPts val="1630"/>
              </a:lnSpc>
            </a:pPr>
            <a:r>
              <a:rPr dirty="0"/>
              <a:t>©</a:t>
            </a:r>
            <a:r>
              <a:rPr spc="-35" dirty="0"/>
              <a:t> </a:t>
            </a:r>
            <a:r>
              <a:rPr dirty="0"/>
              <a:t>BVRIT</a:t>
            </a:r>
            <a:r>
              <a:rPr spc="-60" dirty="0"/>
              <a:t> </a:t>
            </a:r>
            <a:r>
              <a:rPr spc="-25" dirty="0"/>
              <a:t>CSE</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5" name="Holder 5"/>
          <p:cNvSpPr>
            <a:spLocks noGrp="1"/>
          </p:cNvSpPr>
          <p:nvPr>
            <p:ph type="sldNum" sz="quarter" idx="7"/>
          </p:nvPr>
        </p:nvSpPr>
        <p:spPr/>
        <p:txBody>
          <a:bodyPr lIns="0" tIns="0" rIns="0" bIns="0"/>
          <a:lstStyle>
            <a:lvl1pPr>
              <a:defRPr sz="1400" b="1" i="0">
                <a:solidFill>
                  <a:srgbClr val="001F5F"/>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400" b="1" i="0">
                <a:solidFill>
                  <a:srgbClr val="001F5F"/>
                </a:solidFill>
                <a:latin typeface="Times New Roman"/>
                <a:cs typeface="Times New Roman"/>
              </a:defRPr>
            </a:lvl1pPr>
          </a:lstStyle>
          <a:p>
            <a:pPr marL="12700">
              <a:lnSpc>
                <a:spcPts val="1630"/>
              </a:lnSpc>
            </a:pPr>
            <a:r>
              <a:rPr dirty="0"/>
              <a:t>©</a:t>
            </a:r>
            <a:r>
              <a:rPr spc="-35" dirty="0"/>
              <a:t> </a:t>
            </a:r>
            <a:r>
              <a:rPr dirty="0"/>
              <a:t>BVRIT</a:t>
            </a:r>
            <a:r>
              <a:rPr spc="-60" dirty="0"/>
              <a:t> </a:t>
            </a:r>
            <a:r>
              <a:rPr spc="-25" dirty="0"/>
              <a:t>CSE</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4" name="Holder 4"/>
          <p:cNvSpPr>
            <a:spLocks noGrp="1"/>
          </p:cNvSpPr>
          <p:nvPr>
            <p:ph type="sldNum" sz="quarter" idx="7"/>
          </p:nvPr>
        </p:nvSpPr>
        <p:spPr/>
        <p:txBody>
          <a:bodyPr lIns="0" tIns="0" rIns="0" bIns="0"/>
          <a:lstStyle>
            <a:lvl1pPr>
              <a:defRPr sz="1400" b="1" i="0">
                <a:solidFill>
                  <a:srgbClr val="001F5F"/>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248900" y="6288087"/>
            <a:ext cx="1481455" cy="28575"/>
          </a:xfrm>
          <a:custGeom>
            <a:avLst/>
            <a:gdLst/>
            <a:ahLst/>
            <a:cxnLst/>
            <a:rect l="l" t="t" r="r" b="b"/>
            <a:pathLst>
              <a:path w="1481454" h="28575">
                <a:moveTo>
                  <a:pt x="1481137" y="28575"/>
                </a:moveTo>
                <a:lnTo>
                  <a:pt x="0" y="28575"/>
                </a:lnTo>
                <a:lnTo>
                  <a:pt x="0" y="0"/>
                </a:lnTo>
                <a:lnTo>
                  <a:pt x="1481137" y="0"/>
                </a:lnTo>
                <a:lnTo>
                  <a:pt x="1481137" y="28575"/>
                </a:lnTo>
                <a:close/>
              </a:path>
            </a:pathLst>
          </a:custGeom>
          <a:solidFill>
            <a:srgbClr val="A3228F"/>
          </a:solidFill>
        </p:spPr>
        <p:txBody>
          <a:bodyPr wrap="square" lIns="0" tIns="0" rIns="0" bIns="0" rtlCol="0"/>
          <a:lstStyle/>
          <a:p>
            <a:endParaRPr/>
          </a:p>
        </p:txBody>
      </p:sp>
      <p:sp>
        <p:nvSpPr>
          <p:cNvPr id="17" name="bg object 17"/>
          <p:cNvSpPr/>
          <p:nvPr/>
        </p:nvSpPr>
        <p:spPr>
          <a:xfrm>
            <a:off x="8696325" y="6288087"/>
            <a:ext cx="1539875" cy="28575"/>
          </a:xfrm>
          <a:custGeom>
            <a:avLst/>
            <a:gdLst/>
            <a:ahLst/>
            <a:cxnLst/>
            <a:rect l="l" t="t" r="r" b="b"/>
            <a:pathLst>
              <a:path w="1539875" h="28575">
                <a:moveTo>
                  <a:pt x="1539875" y="28575"/>
                </a:moveTo>
                <a:lnTo>
                  <a:pt x="0" y="28575"/>
                </a:lnTo>
                <a:lnTo>
                  <a:pt x="0" y="0"/>
                </a:lnTo>
                <a:lnTo>
                  <a:pt x="1539875" y="0"/>
                </a:lnTo>
                <a:lnTo>
                  <a:pt x="1539875" y="28575"/>
                </a:lnTo>
                <a:close/>
              </a:path>
            </a:pathLst>
          </a:custGeom>
          <a:solidFill>
            <a:srgbClr val="A7CE39"/>
          </a:solidFill>
        </p:spPr>
        <p:txBody>
          <a:bodyPr wrap="square" lIns="0" tIns="0" rIns="0" bIns="0" rtlCol="0"/>
          <a:lstStyle/>
          <a:p>
            <a:endParaRPr/>
          </a:p>
        </p:txBody>
      </p:sp>
      <p:sp>
        <p:nvSpPr>
          <p:cNvPr id="18" name="bg object 18"/>
          <p:cNvSpPr/>
          <p:nvPr/>
        </p:nvSpPr>
        <p:spPr>
          <a:xfrm>
            <a:off x="7240587" y="6288087"/>
            <a:ext cx="1538605" cy="28575"/>
          </a:xfrm>
          <a:custGeom>
            <a:avLst/>
            <a:gdLst/>
            <a:ahLst/>
            <a:cxnLst/>
            <a:rect l="l" t="t" r="r" b="b"/>
            <a:pathLst>
              <a:path w="1538604" h="28575">
                <a:moveTo>
                  <a:pt x="1538287" y="28575"/>
                </a:moveTo>
                <a:lnTo>
                  <a:pt x="0" y="28575"/>
                </a:lnTo>
                <a:lnTo>
                  <a:pt x="0" y="0"/>
                </a:lnTo>
                <a:lnTo>
                  <a:pt x="1538287" y="0"/>
                </a:lnTo>
                <a:lnTo>
                  <a:pt x="1538287" y="28575"/>
                </a:lnTo>
                <a:close/>
              </a:path>
            </a:pathLst>
          </a:custGeom>
          <a:solidFill>
            <a:srgbClr val="F58220"/>
          </a:solidFill>
        </p:spPr>
        <p:txBody>
          <a:bodyPr wrap="square" lIns="0" tIns="0" rIns="0" bIns="0" rtlCol="0"/>
          <a:lstStyle/>
          <a:p>
            <a:endParaRPr/>
          </a:p>
        </p:txBody>
      </p:sp>
      <p:sp>
        <p:nvSpPr>
          <p:cNvPr id="19" name="bg object 19"/>
          <p:cNvSpPr/>
          <p:nvPr/>
        </p:nvSpPr>
        <p:spPr>
          <a:xfrm>
            <a:off x="118897" y="866775"/>
            <a:ext cx="4352290" cy="82550"/>
          </a:xfrm>
          <a:custGeom>
            <a:avLst/>
            <a:gdLst/>
            <a:ahLst/>
            <a:cxnLst/>
            <a:rect l="l" t="t" r="r" b="b"/>
            <a:pathLst>
              <a:path w="4352290" h="82550">
                <a:moveTo>
                  <a:pt x="330" y="82550"/>
                </a:moveTo>
                <a:lnTo>
                  <a:pt x="0" y="25400"/>
                </a:lnTo>
                <a:lnTo>
                  <a:pt x="4351337" y="0"/>
                </a:lnTo>
                <a:lnTo>
                  <a:pt x="4351667" y="57150"/>
                </a:lnTo>
                <a:lnTo>
                  <a:pt x="330" y="82550"/>
                </a:lnTo>
                <a:close/>
              </a:path>
            </a:pathLst>
          </a:custGeom>
          <a:solidFill>
            <a:srgbClr val="001F5F"/>
          </a:solidFill>
        </p:spPr>
        <p:txBody>
          <a:bodyPr wrap="square" lIns="0" tIns="0" rIns="0" bIns="0" rtlCol="0"/>
          <a:lstStyle/>
          <a:p>
            <a:endParaRPr/>
          </a:p>
        </p:txBody>
      </p:sp>
      <p:pic>
        <p:nvPicPr>
          <p:cNvPr id="20" name="bg object 20"/>
          <p:cNvPicPr/>
          <p:nvPr/>
        </p:nvPicPr>
        <p:blipFill>
          <a:blip r:embed="rId7" cstate="print"/>
          <a:stretch>
            <a:fillRect/>
          </a:stretch>
        </p:blipFill>
        <p:spPr>
          <a:xfrm>
            <a:off x="322567" y="138684"/>
            <a:ext cx="698619" cy="565393"/>
          </a:xfrm>
          <a:prstGeom prst="rect">
            <a:avLst/>
          </a:prstGeom>
        </p:spPr>
      </p:pic>
      <p:pic>
        <p:nvPicPr>
          <p:cNvPr id="21" name="bg object 21"/>
          <p:cNvPicPr/>
          <p:nvPr/>
        </p:nvPicPr>
        <p:blipFill>
          <a:blip r:embed="rId8" cstate="print"/>
          <a:stretch>
            <a:fillRect/>
          </a:stretch>
        </p:blipFill>
        <p:spPr>
          <a:xfrm>
            <a:off x="11040997" y="138684"/>
            <a:ext cx="925807" cy="560832"/>
          </a:xfrm>
          <a:prstGeom prst="rect">
            <a:avLst/>
          </a:prstGeom>
        </p:spPr>
      </p:pic>
      <p:sp>
        <p:nvSpPr>
          <p:cNvPr id="2" name="Holder 2"/>
          <p:cNvSpPr>
            <a:spLocks noGrp="1"/>
          </p:cNvSpPr>
          <p:nvPr>
            <p:ph type="title"/>
          </p:nvPr>
        </p:nvSpPr>
        <p:spPr>
          <a:xfrm>
            <a:off x="1207452" y="-24447"/>
            <a:ext cx="8911590" cy="835025"/>
          </a:xfrm>
          <a:prstGeom prst="rect">
            <a:avLst/>
          </a:prstGeom>
        </p:spPr>
        <p:txBody>
          <a:bodyPr wrap="square" lIns="0" tIns="0" rIns="0" bIns="0">
            <a:spAutoFit/>
          </a:bodyPr>
          <a:lstStyle>
            <a:lvl1pPr>
              <a:defRPr sz="2800" b="1" i="0">
                <a:solidFill>
                  <a:srgbClr val="001F5F"/>
                </a:solidFill>
                <a:latin typeface="Georgia"/>
                <a:cs typeface="Georgia"/>
              </a:defRPr>
            </a:lvl1pPr>
          </a:lstStyle>
          <a:p>
            <a:endParaRPr/>
          </a:p>
        </p:txBody>
      </p:sp>
      <p:sp>
        <p:nvSpPr>
          <p:cNvPr id="3" name="Holder 3"/>
          <p:cNvSpPr>
            <a:spLocks noGrp="1"/>
          </p:cNvSpPr>
          <p:nvPr>
            <p:ph type="body" idx="1"/>
          </p:nvPr>
        </p:nvSpPr>
        <p:spPr>
          <a:xfrm>
            <a:off x="1011250" y="1492719"/>
            <a:ext cx="10169499" cy="221996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5519420" y="6427849"/>
            <a:ext cx="1153159" cy="223520"/>
          </a:xfrm>
          <a:prstGeom prst="rect">
            <a:avLst/>
          </a:prstGeom>
        </p:spPr>
        <p:txBody>
          <a:bodyPr wrap="square" lIns="0" tIns="0" rIns="0" bIns="0">
            <a:spAutoFit/>
          </a:bodyPr>
          <a:lstStyle>
            <a:lvl1pPr>
              <a:defRPr sz="1400" b="1" i="0">
                <a:solidFill>
                  <a:srgbClr val="001F5F"/>
                </a:solidFill>
                <a:latin typeface="Times New Roman"/>
                <a:cs typeface="Times New Roman"/>
              </a:defRPr>
            </a:lvl1pPr>
          </a:lstStyle>
          <a:p>
            <a:pPr marL="12700">
              <a:lnSpc>
                <a:spcPts val="1630"/>
              </a:lnSpc>
            </a:pPr>
            <a:r>
              <a:rPr dirty="0"/>
              <a:t>©</a:t>
            </a:r>
            <a:r>
              <a:rPr spc="-35" dirty="0"/>
              <a:t> </a:t>
            </a:r>
            <a:r>
              <a:rPr dirty="0"/>
              <a:t>BVRIT</a:t>
            </a:r>
            <a:r>
              <a:rPr spc="-60" dirty="0"/>
              <a:t> </a:t>
            </a:r>
            <a:r>
              <a:rPr spc="-25" dirty="0"/>
              <a:t>CSE</a:t>
            </a: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3/24/2025</a:t>
            </a:fld>
            <a:endParaRPr lang="en-US"/>
          </a:p>
        </p:txBody>
      </p:sp>
      <p:sp>
        <p:nvSpPr>
          <p:cNvPr id="6" name="Holder 6"/>
          <p:cNvSpPr>
            <a:spLocks noGrp="1"/>
          </p:cNvSpPr>
          <p:nvPr>
            <p:ph type="sldNum" sz="quarter" idx="7"/>
          </p:nvPr>
        </p:nvSpPr>
        <p:spPr>
          <a:xfrm>
            <a:off x="11046459" y="6427849"/>
            <a:ext cx="267334" cy="223520"/>
          </a:xfrm>
          <a:prstGeom prst="rect">
            <a:avLst/>
          </a:prstGeom>
        </p:spPr>
        <p:txBody>
          <a:bodyPr wrap="square" lIns="0" tIns="0" rIns="0" bIns="0">
            <a:spAutoFit/>
          </a:bodyPr>
          <a:lstStyle>
            <a:lvl1pPr>
              <a:defRPr sz="1400" b="1" i="0">
                <a:solidFill>
                  <a:srgbClr val="001F5F"/>
                </a:solidFill>
                <a:latin typeface="Times New Roman"/>
                <a:cs typeface="Times New Roman"/>
              </a:defRPr>
            </a:lvl1pPr>
          </a:lstStyle>
          <a:p>
            <a:pPr marL="127000">
              <a:lnSpc>
                <a:spcPts val="1630"/>
              </a:lnSpc>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image" Target="../media/image2.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5" Type="http://schemas.openxmlformats.org/officeDocument/2006/relationships/image" Target="../media/image8.jpe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object 2"/>
          <p:cNvPicPr/>
          <p:nvPr/>
        </p:nvPicPr>
        <p:blipFill>
          <a:blip r:embed="rId4" cstate="print"/>
          <a:stretch>
            <a:fillRect/>
          </a:stretch>
        </p:blipFill>
        <p:spPr>
          <a:xfrm>
            <a:off x="5598395" y="93293"/>
            <a:ext cx="967925" cy="899471"/>
          </a:xfrm>
          <a:prstGeom prst="rect">
            <a:avLst/>
          </a:prstGeom>
        </p:spPr>
      </p:pic>
      <p:sp>
        <p:nvSpPr>
          <p:cNvPr id="4" name="object 4"/>
          <p:cNvSpPr txBox="1">
            <a:spLocks noGrp="1"/>
          </p:cNvSpPr>
          <p:nvPr>
            <p:ph type="title"/>
          </p:nvPr>
        </p:nvSpPr>
        <p:spPr>
          <a:xfrm>
            <a:off x="1342402" y="1045726"/>
            <a:ext cx="10686415" cy="504625"/>
          </a:xfrm>
          <a:prstGeom prst="rect">
            <a:avLst/>
          </a:prstGeom>
        </p:spPr>
        <p:txBody>
          <a:bodyPr vert="horz" wrap="square" lIns="0" tIns="12065" rIns="0" bIns="0" rtlCol="0" anchor="t">
            <a:spAutoFit/>
          </a:bodyPr>
          <a:lstStyle/>
          <a:p>
            <a:pPr marL="12700" algn="ctr">
              <a:lnSpc>
                <a:spcPct val="100000"/>
              </a:lnSpc>
              <a:spcBef>
                <a:spcPts val="95"/>
              </a:spcBef>
            </a:pPr>
            <a:r>
              <a:rPr sz="3200" dirty="0">
                <a:latin typeface="Times New Roman"/>
              </a:rPr>
              <a:t>B</a:t>
            </a:r>
            <a:r>
              <a:rPr sz="3200" spc="-80" dirty="0">
                <a:latin typeface="Times New Roman"/>
              </a:rPr>
              <a:t> </a:t>
            </a:r>
            <a:r>
              <a:rPr sz="3200" dirty="0">
                <a:latin typeface="Times New Roman"/>
              </a:rPr>
              <a:t>V</a:t>
            </a:r>
            <a:r>
              <a:rPr sz="3200" spc="-75" dirty="0">
                <a:latin typeface="Times New Roman"/>
              </a:rPr>
              <a:t> </a:t>
            </a:r>
            <a:r>
              <a:rPr sz="3200" dirty="0">
                <a:latin typeface="Times New Roman"/>
              </a:rPr>
              <a:t>RAJU</a:t>
            </a:r>
            <a:r>
              <a:rPr sz="3200" spc="-75" dirty="0">
                <a:latin typeface="Times New Roman"/>
              </a:rPr>
              <a:t> </a:t>
            </a:r>
            <a:r>
              <a:rPr sz="3200" dirty="0">
                <a:latin typeface="Times New Roman"/>
              </a:rPr>
              <a:t>INSTITUTE</a:t>
            </a:r>
            <a:r>
              <a:rPr sz="3200" spc="-80" dirty="0">
                <a:latin typeface="Times New Roman"/>
              </a:rPr>
              <a:t> </a:t>
            </a:r>
            <a:r>
              <a:rPr sz="3200" dirty="0">
                <a:latin typeface="Times New Roman"/>
              </a:rPr>
              <a:t>OF</a:t>
            </a:r>
            <a:r>
              <a:rPr sz="3200" spc="-75" dirty="0">
                <a:latin typeface="Times New Roman"/>
              </a:rPr>
              <a:t> </a:t>
            </a:r>
            <a:r>
              <a:rPr sz="3200" spc="-10" dirty="0">
                <a:latin typeface="Times New Roman"/>
              </a:rPr>
              <a:t>TECHNOLOGY</a:t>
            </a:r>
            <a:endParaRPr lang="en-US" sz="3200">
              <a:latin typeface="Times New Roman"/>
            </a:endParaRPr>
          </a:p>
        </p:txBody>
      </p:sp>
      <p:pic>
        <p:nvPicPr>
          <p:cNvPr id="3" name="object 3"/>
          <p:cNvPicPr/>
          <p:nvPr/>
        </p:nvPicPr>
        <p:blipFill>
          <a:blip r:embed="rId5" cstate="print"/>
          <a:stretch>
            <a:fillRect/>
          </a:stretch>
        </p:blipFill>
        <p:spPr>
          <a:xfrm>
            <a:off x="96526" y="37326"/>
            <a:ext cx="2113273" cy="800873"/>
          </a:xfrm>
          <a:prstGeom prst="rect">
            <a:avLst/>
          </a:prstGeom>
        </p:spPr>
      </p:pic>
      <p:sp>
        <p:nvSpPr>
          <p:cNvPr id="5" name="object 5"/>
          <p:cNvSpPr txBox="1"/>
          <p:nvPr/>
        </p:nvSpPr>
        <p:spPr>
          <a:xfrm>
            <a:off x="1090657" y="1550351"/>
            <a:ext cx="9982200" cy="2875787"/>
          </a:xfrm>
          <a:prstGeom prst="rect">
            <a:avLst/>
          </a:prstGeom>
        </p:spPr>
        <p:txBody>
          <a:bodyPr vert="horz" wrap="square" lIns="0" tIns="43815" rIns="0" bIns="0" rtlCol="0" anchor="t">
            <a:spAutoFit/>
          </a:bodyPr>
          <a:lstStyle/>
          <a:p>
            <a:pPr marL="1997710" marR="575945" indent="-1529715" algn="ctr">
              <a:lnSpc>
                <a:spcPts val="3590"/>
              </a:lnSpc>
              <a:spcBef>
                <a:spcPts val="220"/>
              </a:spcBef>
            </a:pPr>
            <a:r>
              <a:rPr lang="en-US" b="1" dirty="0">
                <a:solidFill>
                  <a:srgbClr val="002060"/>
                </a:solidFill>
                <a:latin typeface="Times New Roman"/>
                <a:cs typeface="Georgia"/>
              </a:rPr>
              <a:t>(UGC Autonomous) </a:t>
            </a:r>
          </a:p>
          <a:p>
            <a:pPr marL="1997710" marR="575945" indent="-1529715" algn="ctr">
              <a:lnSpc>
                <a:spcPts val="3590"/>
              </a:lnSpc>
              <a:spcBef>
                <a:spcPts val="220"/>
              </a:spcBef>
            </a:pPr>
            <a:r>
              <a:rPr lang="en-US" sz="2000" b="1" dirty="0">
                <a:solidFill>
                  <a:srgbClr val="002060"/>
                </a:solidFill>
                <a:latin typeface="Times New Roman"/>
                <a:cs typeface="Georgia"/>
              </a:rPr>
              <a:t>Vishnupur , </a:t>
            </a:r>
            <a:r>
              <a:rPr lang="en-US" sz="2000" b="1" err="1">
                <a:solidFill>
                  <a:srgbClr val="002060"/>
                </a:solidFill>
                <a:latin typeface="Times New Roman"/>
                <a:cs typeface="Georgia"/>
              </a:rPr>
              <a:t>Narsapur</a:t>
            </a:r>
            <a:r>
              <a:rPr lang="en-US" sz="2000" b="1" dirty="0">
                <a:solidFill>
                  <a:srgbClr val="002060"/>
                </a:solidFill>
                <a:latin typeface="Times New Roman"/>
                <a:cs typeface="Georgia"/>
              </a:rPr>
              <a:t> , Medak District</a:t>
            </a:r>
          </a:p>
          <a:p>
            <a:pPr marL="1997710" marR="575945" indent="-1529715" algn="ctr">
              <a:lnSpc>
                <a:spcPts val="3590"/>
              </a:lnSpc>
              <a:spcBef>
                <a:spcPts val="220"/>
              </a:spcBef>
            </a:pPr>
            <a:r>
              <a:rPr sz="2100" b="1" dirty="0">
                <a:solidFill>
                  <a:srgbClr val="C55A11"/>
                </a:solidFill>
                <a:latin typeface="Times New Roman"/>
                <a:cs typeface="Georgia"/>
              </a:rPr>
              <a:t>Department</a:t>
            </a:r>
            <a:r>
              <a:rPr sz="2100" b="1" spc="-40" dirty="0">
                <a:solidFill>
                  <a:srgbClr val="C55A11"/>
                </a:solidFill>
                <a:latin typeface="Times New Roman"/>
                <a:cs typeface="Georgia"/>
              </a:rPr>
              <a:t> </a:t>
            </a:r>
            <a:r>
              <a:rPr sz="2100" b="1" dirty="0">
                <a:solidFill>
                  <a:srgbClr val="C55A11"/>
                </a:solidFill>
                <a:latin typeface="Times New Roman"/>
                <a:cs typeface="Georgia"/>
              </a:rPr>
              <a:t>of</a:t>
            </a:r>
            <a:r>
              <a:rPr sz="2100" b="1" spc="-40" dirty="0">
                <a:solidFill>
                  <a:srgbClr val="C55A11"/>
                </a:solidFill>
                <a:latin typeface="Times New Roman"/>
                <a:cs typeface="Georgia"/>
              </a:rPr>
              <a:t> </a:t>
            </a:r>
            <a:r>
              <a:rPr lang="en-US" sz="2100" b="1" spc="-40" dirty="0">
                <a:solidFill>
                  <a:srgbClr val="C55A11"/>
                </a:solidFill>
                <a:latin typeface="Times New Roman"/>
                <a:cs typeface="Georgia"/>
              </a:rPr>
              <a:t>Artificial Intelligence &amp; Data Science</a:t>
            </a:r>
            <a:r>
              <a:rPr sz="2100" b="1" spc="-10" dirty="0">
                <a:solidFill>
                  <a:srgbClr val="C55A11"/>
                </a:solidFill>
                <a:latin typeface="Times New Roman"/>
                <a:cs typeface="Georgia"/>
              </a:rPr>
              <a:t> </a:t>
            </a:r>
            <a:endParaRPr lang="en-IN" sz="2100" b="1" spc="-10">
              <a:solidFill>
                <a:srgbClr val="C55A11"/>
              </a:solidFill>
              <a:latin typeface="Times New Roman"/>
              <a:cs typeface="Georgia"/>
            </a:endParaRPr>
          </a:p>
          <a:p>
            <a:pPr marL="1997710" marR="575945" indent="-1529715" algn="ctr">
              <a:lnSpc>
                <a:spcPts val="3590"/>
              </a:lnSpc>
              <a:spcBef>
                <a:spcPts val="220"/>
              </a:spcBef>
            </a:pPr>
            <a:r>
              <a:rPr lang="en-US" sz="2000" b="1" dirty="0">
                <a:solidFill>
                  <a:srgbClr val="C55A11"/>
                </a:solidFill>
                <a:latin typeface="Times New Roman"/>
                <a:cs typeface="Georgia"/>
              </a:rPr>
              <a:t>Major</a:t>
            </a:r>
            <a:r>
              <a:rPr lang="en-US" sz="2000" b="1" spc="-45" dirty="0">
                <a:solidFill>
                  <a:srgbClr val="C55A11"/>
                </a:solidFill>
                <a:latin typeface="Times New Roman"/>
                <a:cs typeface="Georgia"/>
              </a:rPr>
              <a:t> </a:t>
            </a:r>
            <a:r>
              <a:rPr lang="en-US" sz="2000" b="1" dirty="0">
                <a:solidFill>
                  <a:srgbClr val="C55A11"/>
                </a:solidFill>
                <a:latin typeface="Times New Roman"/>
                <a:cs typeface="Georgia"/>
              </a:rPr>
              <a:t>Project</a:t>
            </a:r>
            <a:r>
              <a:rPr lang="en-US" sz="2000" b="1" spc="-45" dirty="0">
                <a:solidFill>
                  <a:srgbClr val="C55A11"/>
                </a:solidFill>
                <a:latin typeface="Times New Roman"/>
                <a:cs typeface="Georgia"/>
              </a:rPr>
              <a:t> </a:t>
            </a:r>
            <a:r>
              <a:rPr lang="en-US" sz="2000" b="1" dirty="0">
                <a:solidFill>
                  <a:srgbClr val="C55A11"/>
                </a:solidFill>
                <a:latin typeface="Times New Roman"/>
                <a:cs typeface="Georgia"/>
              </a:rPr>
              <a:t>–</a:t>
            </a:r>
            <a:r>
              <a:rPr lang="en-IN" sz="2000" b="1" spc="-40" dirty="0">
                <a:solidFill>
                  <a:srgbClr val="C55A11"/>
                </a:solidFill>
                <a:latin typeface="Times New Roman"/>
                <a:cs typeface="Georgia"/>
              </a:rPr>
              <a:t> </a:t>
            </a:r>
            <a:r>
              <a:rPr lang="en-US" sz="2000" b="1" spc="-10" dirty="0">
                <a:solidFill>
                  <a:srgbClr val="C55A11"/>
                </a:solidFill>
                <a:latin typeface="Times New Roman"/>
                <a:cs typeface="Georgia"/>
              </a:rPr>
              <a:t>Review</a:t>
            </a:r>
            <a:endParaRPr lang="en-IN" sz="2000" b="1" spc="-10">
              <a:solidFill>
                <a:srgbClr val="C55A11"/>
              </a:solidFill>
              <a:latin typeface="Times New Roman"/>
              <a:cs typeface="Georgia"/>
            </a:endParaRPr>
          </a:p>
          <a:p>
            <a:pPr marL="1997710" marR="575945" indent="-1529715" algn="ctr">
              <a:lnSpc>
                <a:spcPts val="3590"/>
              </a:lnSpc>
              <a:spcBef>
                <a:spcPts val="220"/>
              </a:spcBef>
            </a:pPr>
            <a:endParaRPr sz="2000" dirty="0">
              <a:latin typeface="Times New Roman"/>
              <a:cs typeface="Georgia"/>
            </a:endParaRPr>
          </a:p>
          <a:p>
            <a:pPr algn="ctr">
              <a:lnSpc>
                <a:spcPct val="100000"/>
              </a:lnSpc>
              <a:spcBef>
                <a:spcPts val="360"/>
              </a:spcBef>
            </a:pPr>
            <a:endParaRPr sz="2400" dirty="0">
              <a:latin typeface="Times New Roman"/>
              <a:cs typeface="Georgia"/>
            </a:endParaRPr>
          </a:p>
        </p:txBody>
      </p:sp>
      <p:sp>
        <p:nvSpPr>
          <p:cNvPr id="6" name="object 6"/>
          <p:cNvSpPr txBox="1"/>
          <p:nvPr/>
        </p:nvSpPr>
        <p:spPr>
          <a:xfrm>
            <a:off x="838200" y="4842277"/>
            <a:ext cx="6005447" cy="1603003"/>
          </a:xfrm>
          <a:prstGeom prst="rect">
            <a:avLst/>
          </a:prstGeom>
        </p:spPr>
        <p:txBody>
          <a:bodyPr vert="horz" wrap="square" lIns="0" tIns="12700" rIns="0" bIns="0" rtlCol="0" anchor="t">
            <a:spAutoFit/>
          </a:bodyPr>
          <a:lstStyle/>
          <a:p>
            <a:pPr marL="12700">
              <a:lnSpc>
                <a:spcPct val="100000"/>
              </a:lnSpc>
              <a:spcBef>
                <a:spcPts val="100"/>
              </a:spcBef>
            </a:pPr>
            <a:r>
              <a:rPr lang="en-US" sz="2000" b="1" spc="-25" dirty="0">
                <a:latin typeface="Times New Roman"/>
                <a:cs typeface="Times New Roman"/>
              </a:rPr>
              <a:t>By:</a:t>
            </a:r>
            <a:endParaRPr lang="en-US" sz="2000" b="1" spc="-25">
              <a:solidFill>
                <a:srgbClr val="000000"/>
              </a:solidFill>
              <a:latin typeface="Times New Roman"/>
              <a:cs typeface="Times New Roman"/>
            </a:endParaRPr>
          </a:p>
          <a:p>
            <a:pPr marL="12700">
              <a:spcBef>
                <a:spcPts val="100"/>
              </a:spcBef>
            </a:pPr>
            <a:r>
              <a:rPr lang="en-US" sz="2000" b="1" spc="-25" dirty="0">
                <a:latin typeface="Times New Roman"/>
                <a:cs typeface="Times New Roman"/>
              </a:rPr>
              <a:t>   G.Yashasree                   21211A7221</a:t>
            </a:r>
          </a:p>
          <a:p>
            <a:pPr marL="12700">
              <a:spcBef>
                <a:spcPts val="100"/>
              </a:spcBef>
            </a:pPr>
            <a:r>
              <a:rPr lang="en-US" sz="2000" b="1" spc="-25" dirty="0">
                <a:latin typeface="Times New Roman"/>
                <a:cs typeface="Times New Roman"/>
              </a:rPr>
              <a:t>   M. Harshavardhan Reddy     21211A7239</a:t>
            </a:r>
          </a:p>
          <a:p>
            <a:pPr marL="12700">
              <a:spcBef>
                <a:spcPts val="100"/>
              </a:spcBef>
            </a:pPr>
            <a:r>
              <a:rPr lang="en-US" sz="2000" b="1" spc="-25" dirty="0">
                <a:latin typeface="Times New Roman"/>
                <a:cs typeface="Times New Roman"/>
              </a:rPr>
              <a:t>   R. Abhishek        22215A7201</a:t>
            </a:r>
          </a:p>
          <a:p>
            <a:pPr marL="12700">
              <a:lnSpc>
                <a:spcPct val="100000"/>
              </a:lnSpc>
              <a:spcBef>
                <a:spcPts val="100"/>
              </a:spcBef>
            </a:pPr>
            <a:endParaRPr sz="2000" b="1" dirty="0">
              <a:latin typeface="Times New Roman"/>
              <a:cs typeface="Times New Roman"/>
            </a:endParaRPr>
          </a:p>
        </p:txBody>
      </p:sp>
      <p:sp>
        <p:nvSpPr>
          <p:cNvPr id="8" name="object 8"/>
          <p:cNvSpPr txBox="1"/>
          <p:nvPr/>
        </p:nvSpPr>
        <p:spPr>
          <a:xfrm>
            <a:off x="7786008" y="4848138"/>
            <a:ext cx="3538484" cy="1603003"/>
          </a:xfrm>
          <a:prstGeom prst="rect">
            <a:avLst/>
          </a:prstGeom>
        </p:spPr>
        <p:txBody>
          <a:bodyPr vert="horz" wrap="square" lIns="0" tIns="12700" rIns="0" bIns="0" rtlCol="0" anchor="t">
            <a:spAutoFit/>
          </a:bodyPr>
          <a:lstStyle/>
          <a:p>
            <a:pPr marL="12700" marR="5080">
              <a:lnSpc>
                <a:spcPct val="100000"/>
              </a:lnSpc>
              <a:spcBef>
                <a:spcPts val="100"/>
              </a:spcBef>
            </a:pPr>
            <a:r>
              <a:rPr lang="en-IN" sz="2000" b="1" spc="-25" dirty="0">
                <a:latin typeface="Times New Roman"/>
                <a:cs typeface="Times New Roman"/>
              </a:rPr>
              <a:t>Guided By:</a:t>
            </a:r>
          </a:p>
          <a:p>
            <a:pPr marL="12700" marR="5080">
              <a:spcBef>
                <a:spcPts val="100"/>
              </a:spcBef>
            </a:pPr>
            <a:r>
              <a:rPr lang="en-IN" sz="2000" b="1" spc="-25" dirty="0">
                <a:latin typeface="Times New Roman"/>
                <a:cs typeface="Times New Roman"/>
              </a:rPr>
              <a:t>     Mr. S Pavan Kumar Reddy</a:t>
            </a:r>
          </a:p>
          <a:p>
            <a:pPr marL="12700" marR="5080">
              <a:lnSpc>
                <a:spcPct val="100000"/>
              </a:lnSpc>
              <a:spcBef>
                <a:spcPts val="100"/>
              </a:spcBef>
            </a:pPr>
            <a:r>
              <a:rPr lang="en-IN" sz="2000" b="1" spc="-25" dirty="0">
                <a:latin typeface="Times New Roman"/>
                <a:cs typeface="Times New Roman"/>
              </a:rPr>
              <a:t>     Assistant Professor</a:t>
            </a:r>
          </a:p>
          <a:p>
            <a:pPr marL="12700" marR="5080">
              <a:lnSpc>
                <a:spcPct val="100000"/>
              </a:lnSpc>
              <a:spcBef>
                <a:spcPts val="100"/>
              </a:spcBef>
            </a:pPr>
            <a:r>
              <a:rPr lang="en-IN" sz="2000" b="1" spc="-25" dirty="0">
                <a:latin typeface="Times New Roman"/>
                <a:cs typeface="Times New Roman"/>
              </a:rPr>
              <a:t>     Department of AI&amp;DS</a:t>
            </a:r>
          </a:p>
          <a:p>
            <a:pPr marL="12700" marR="5080">
              <a:lnSpc>
                <a:spcPct val="100000"/>
              </a:lnSpc>
              <a:spcBef>
                <a:spcPts val="100"/>
              </a:spcBef>
            </a:pPr>
            <a:r>
              <a:rPr lang="en-US" sz="2000" dirty="0">
                <a:latin typeface="Times New Roman"/>
                <a:cs typeface="Times New Roman"/>
              </a:rPr>
              <a:t>      </a:t>
            </a:r>
            <a:endParaRPr sz="2000">
              <a:latin typeface="Times New Roman"/>
              <a:cs typeface="Times New Roman"/>
            </a:endParaRPr>
          </a:p>
        </p:txBody>
      </p:sp>
      <p:sp>
        <p:nvSpPr>
          <p:cNvPr id="9" name="TextBox 8">
            <a:extLst>
              <a:ext uri="{FF2B5EF4-FFF2-40B4-BE49-F238E27FC236}">
                <a16:creationId xmlns:a16="http://schemas.microsoft.com/office/drawing/2014/main" id="{534D50D9-4A31-FE15-3FA4-69B31E04B42C}"/>
              </a:ext>
            </a:extLst>
          </p:cNvPr>
          <p:cNvSpPr txBox="1"/>
          <p:nvPr/>
        </p:nvSpPr>
        <p:spPr>
          <a:xfrm>
            <a:off x="2057400" y="3657600"/>
            <a:ext cx="7391400" cy="1231106"/>
          </a:xfrm>
          <a:prstGeom prst="rect">
            <a:avLst/>
          </a:prstGeom>
          <a:noFill/>
        </p:spPr>
        <p:txBody>
          <a:bodyPr wrap="square" lIns="91440" tIns="45720" rIns="91440" bIns="45720" rtlCol="0" anchor="t">
            <a:spAutoFit/>
          </a:bodyPr>
          <a:lstStyle/>
          <a:p>
            <a:pPr algn="ctr"/>
            <a:r>
              <a:rPr lang="en-US" sz="2500" b="1" dirty="0">
                <a:latin typeface="Bookman Old Style"/>
              </a:rPr>
              <a:t>Real-Time Hate Speech Detection with Robust DistilBERT-SVM</a:t>
            </a:r>
          </a:p>
          <a:p>
            <a:endParaRPr lang="en-IN" sz="2400" b="1" dirty="0">
              <a:latin typeface="Bahnschrift" panose="020B0502040204020203" pitchFamily="34" charset="0"/>
            </a:endParaRP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2B4C31-D176-4C96-9D49-683460F9FBCE}"/>
              </a:ext>
            </a:extLst>
          </p:cNvPr>
          <p:cNvSpPr>
            <a:spLocks noGrp="1"/>
          </p:cNvSpPr>
          <p:nvPr>
            <p:ph type="title"/>
          </p:nvPr>
        </p:nvSpPr>
        <p:spPr>
          <a:xfrm>
            <a:off x="1219200" y="228600"/>
            <a:ext cx="8910637" cy="430887"/>
          </a:xfrm>
        </p:spPr>
        <p:txBody>
          <a:bodyPr wrap="square" lIns="0" tIns="0" rIns="0" bIns="0" anchor="t">
            <a:spAutoFit/>
          </a:bodyPr>
          <a:lstStyle/>
          <a:p>
            <a:r>
              <a:rPr lang="en-IN" dirty="0">
                <a:latin typeface="Times New Roman"/>
              </a:rPr>
              <a:t>Deployment and Real-Time Inference</a:t>
            </a:r>
          </a:p>
        </p:txBody>
      </p:sp>
      <p:pic>
        <p:nvPicPr>
          <p:cNvPr id="9" name="Picture 8">
            <a:extLst>
              <a:ext uri="{FF2B5EF4-FFF2-40B4-BE49-F238E27FC236}">
                <a16:creationId xmlns:a16="http://schemas.microsoft.com/office/drawing/2014/main" id="{254611DE-0159-7B99-9B96-3DAB2B5848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14673" y="1740494"/>
            <a:ext cx="4800600" cy="300037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0" name="TextBox 9">
            <a:extLst>
              <a:ext uri="{FF2B5EF4-FFF2-40B4-BE49-F238E27FC236}">
                <a16:creationId xmlns:a16="http://schemas.microsoft.com/office/drawing/2014/main" id="{7F902869-F58B-5CA3-C833-4858A338377E}"/>
              </a:ext>
            </a:extLst>
          </p:cNvPr>
          <p:cNvSpPr txBox="1"/>
          <p:nvPr/>
        </p:nvSpPr>
        <p:spPr>
          <a:xfrm>
            <a:off x="175708" y="1050201"/>
            <a:ext cx="6577606" cy="3693319"/>
          </a:xfrm>
          <a:prstGeom prst="rect">
            <a:avLst/>
          </a:prstGeom>
          <a:noFill/>
        </p:spPr>
        <p:txBody>
          <a:bodyPr wrap="square" lIns="91440" tIns="45720" rIns="91440" bIns="45720" rtlCol="0" anchor="t">
            <a:spAutoFit/>
          </a:bodyPr>
          <a:lstStyle/>
          <a:p>
            <a:r>
              <a:rPr lang="en-IN" sz="1900" b="1" dirty="0">
                <a:latin typeface="Times New Roman"/>
                <a:cs typeface="Times New Roman"/>
              </a:rPr>
              <a:t>Flask-Based System</a:t>
            </a:r>
            <a:r>
              <a:rPr lang="en-IN" b="1" dirty="0"/>
              <a:t> </a:t>
            </a:r>
            <a:r>
              <a:rPr lang="en-IN" dirty="0"/>
              <a:t>: </a:t>
            </a:r>
            <a:r>
              <a:rPr lang="en-IN" dirty="0">
                <a:latin typeface="Times New Roman"/>
                <a:cs typeface="Times New Roman"/>
              </a:rPr>
              <a:t>Deployed the Distil BERT-SVM model for real-time tweet  classification on a Flask web server.</a:t>
            </a:r>
            <a:endParaRPr lang="en-US">
              <a:latin typeface="Times New Roman"/>
              <a:cs typeface="Times New Roman"/>
            </a:endParaRPr>
          </a:p>
          <a:p>
            <a:endParaRPr lang="en-IN" dirty="0"/>
          </a:p>
          <a:p>
            <a:pPr algn="l"/>
            <a:r>
              <a:rPr lang="en-IN" sz="1900" b="1" dirty="0">
                <a:latin typeface="Times New Roman"/>
                <a:cs typeface="Times New Roman"/>
              </a:rPr>
              <a:t>Deployment Environment</a:t>
            </a:r>
            <a:r>
              <a:rPr lang="en-IN" dirty="0"/>
              <a:t>: </a:t>
            </a:r>
            <a:r>
              <a:rPr lang="en-IN" dirty="0">
                <a:latin typeface="Times New Roman"/>
                <a:cs typeface="Times New Roman"/>
              </a:rPr>
              <a:t>Hosted on a local server (Intel i5, 16GB RAM, Ubuntu 20.04).</a:t>
            </a:r>
          </a:p>
          <a:p>
            <a:pPr algn="l"/>
            <a:endParaRPr lang="en-IN" dirty="0"/>
          </a:p>
          <a:p>
            <a:pPr algn="l"/>
            <a:r>
              <a:rPr lang="en-IN" b="1" dirty="0">
                <a:latin typeface="Times New Roman"/>
                <a:cs typeface="Times New Roman"/>
              </a:rPr>
              <a:t>Inference Time</a:t>
            </a:r>
            <a:r>
              <a:rPr lang="en-IN" dirty="0">
                <a:latin typeface="Times New Roman"/>
                <a:cs typeface="Times New Roman"/>
              </a:rPr>
              <a:t>:</a:t>
            </a:r>
            <a:r>
              <a:rPr lang="en-IN" dirty="0"/>
              <a:t> </a:t>
            </a:r>
            <a:r>
              <a:rPr lang="en-IN" dirty="0">
                <a:latin typeface="Times New Roman"/>
                <a:cs typeface="Times New Roman"/>
              </a:rPr>
              <a:t>Average of 1.5 seconds per request, enabling real-time moderation.</a:t>
            </a:r>
          </a:p>
          <a:p>
            <a:pPr algn="l"/>
            <a:endParaRPr lang="en-IN" dirty="0"/>
          </a:p>
          <a:p>
            <a:pPr algn="l"/>
            <a:endParaRPr lang="en-IN"/>
          </a:p>
          <a:p>
            <a:pPr algn="l"/>
            <a:endParaRPr lang="en-IN" dirty="0"/>
          </a:p>
          <a:p>
            <a:pPr algn="l"/>
            <a:endParaRPr lang="en-IN" dirty="0"/>
          </a:p>
          <a:p>
            <a:endParaRPr lang="en-IN" dirty="0"/>
          </a:p>
        </p:txBody>
      </p:sp>
      <p:sp>
        <p:nvSpPr>
          <p:cNvPr id="2" name="TextBox 1">
            <a:extLst>
              <a:ext uri="{FF2B5EF4-FFF2-40B4-BE49-F238E27FC236}">
                <a16:creationId xmlns:a16="http://schemas.microsoft.com/office/drawing/2014/main" id="{3572EFD2-9164-49D9-AE5D-69E88E339676}"/>
              </a:ext>
            </a:extLst>
          </p:cNvPr>
          <p:cNvSpPr txBox="1"/>
          <p:nvPr/>
        </p:nvSpPr>
        <p:spPr>
          <a:xfrm>
            <a:off x="683498" y="3636821"/>
            <a:ext cx="2743200" cy="3847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900" b="1" dirty="0">
                <a:latin typeface="Times New Roman"/>
                <a:cs typeface="Times New Roman"/>
              </a:rPr>
              <a:t>Features </a:t>
            </a:r>
            <a:r>
              <a:rPr lang="en-US" b="1" dirty="0"/>
              <a:t>:</a:t>
            </a:r>
            <a:endParaRPr lang="en-US" b="1" dirty="0">
              <a:solidFill>
                <a:srgbClr val="000000"/>
              </a:solidFill>
            </a:endParaRPr>
          </a:p>
        </p:txBody>
      </p:sp>
      <p:sp>
        <p:nvSpPr>
          <p:cNvPr id="4" name="TextBox 3">
            <a:extLst>
              <a:ext uri="{FF2B5EF4-FFF2-40B4-BE49-F238E27FC236}">
                <a16:creationId xmlns:a16="http://schemas.microsoft.com/office/drawing/2014/main" id="{FC5822FA-FB93-358D-963A-D61913016884}"/>
              </a:ext>
            </a:extLst>
          </p:cNvPr>
          <p:cNvSpPr txBox="1"/>
          <p:nvPr/>
        </p:nvSpPr>
        <p:spPr>
          <a:xfrm>
            <a:off x="686212" y="4025533"/>
            <a:ext cx="605778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Char char="•"/>
            </a:pPr>
            <a:r>
              <a:rPr lang="en-US" dirty="0">
                <a:latin typeface="Times New Roman"/>
                <a:cs typeface="Times New Roman"/>
              </a:rPr>
              <a:t>User-friendly web interface for moderators to input tweets and receive instant classifications.</a:t>
            </a:r>
            <a:endParaRPr lang="en-US" dirty="0">
              <a:solidFill>
                <a:srgbClr val="000000"/>
              </a:solidFill>
              <a:latin typeface="Times New Roman"/>
              <a:cs typeface="Times New Roman"/>
            </a:endParaRPr>
          </a:p>
          <a:p>
            <a:pPr marL="342900" indent="-342900" algn="just">
              <a:buChar char="•"/>
            </a:pPr>
            <a:r>
              <a:rPr lang="en-US" dirty="0">
                <a:latin typeface="Times New Roman"/>
                <a:cs typeface="Times New Roman"/>
              </a:rPr>
              <a:t>Confidence scores with each prediction to prioritize flagged content.</a:t>
            </a:r>
          </a:p>
          <a:p>
            <a:pPr marL="342900" indent="-342900" algn="just">
              <a:buChar char="•"/>
            </a:pPr>
            <a:r>
              <a:rPr lang="en-US" dirty="0">
                <a:latin typeface="Times New Roman"/>
                <a:cs typeface="Times New Roman"/>
              </a:rPr>
              <a:t>Scalable architecture using asynchronous processing to handle concurrent requests efficiently.</a:t>
            </a:r>
          </a:p>
          <a:p>
            <a:pPr algn="l"/>
            <a:endParaRPr lang="en-US" dirty="0"/>
          </a:p>
        </p:txBody>
      </p:sp>
      <p:pic>
        <p:nvPicPr>
          <p:cNvPr id="5" name="Picture 4" descr="Shield vector icon with green check mark symbol, concept security sign  protection, sign illustration isolated on white Stock Vector Image &amp; Art -  Alamy">
            <a:extLst>
              <a:ext uri="{FF2B5EF4-FFF2-40B4-BE49-F238E27FC236}">
                <a16:creationId xmlns:a16="http://schemas.microsoft.com/office/drawing/2014/main" id="{7277FF90-7991-AEA1-B4AE-35F17ED327E3}"/>
              </a:ext>
            </a:extLst>
          </p:cNvPr>
          <p:cNvPicPr>
            <a:picLocks noChangeAspect="1"/>
          </p:cNvPicPr>
          <p:nvPr/>
        </p:nvPicPr>
        <p:blipFill>
          <a:blip r:embed="rId3"/>
          <a:stretch>
            <a:fillRect/>
          </a:stretch>
        </p:blipFill>
        <p:spPr>
          <a:xfrm>
            <a:off x="323315" y="3365500"/>
            <a:ext cx="357501" cy="554287"/>
          </a:xfrm>
          <a:prstGeom prst="rect">
            <a:avLst/>
          </a:prstGeom>
        </p:spPr>
      </p:pic>
    </p:spTree>
    <p:extLst>
      <p:ext uri="{BB962C8B-B14F-4D97-AF65-F5344CB8AC3E}">
        <p14:creationId xmlns:p14="http://schemas.microsoft.com/office/powerpoint/2010/main" val="853344389"/>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D1C6A-A427-03A3-D58E-E111183B35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1EDCD4-F2A0-9D89-8491-0AC9CE98213F}"/>
              </a:ext>
            </a:extLst>
          </p:cNvPr>
          <p:cNvSpPr>
            <a:spLocks noGrp="1"/>
          </p:cNvSpPr>
          <p:nvPr>
            <p:ph type="title"/>
          </p:nvPr>
        </p:nvSpPr>
        <p:spPr>
          <a:xfrm>
            <a:off x="1295400" y="304800"/>
            <a:ext cx="8911590" cy="430887"/>
          </a:xfrm>
        </p:spPr>
        <p:txBody>
          <a:bodyPr wrap="square" lIns="0" tIns="0" rIns="0" bIns="0" anchor="t">
            <a:spAutoFit/>
          </a:bodyPr>
          <a:lstStyle/>
          <a:p>
            <a:r>
              <a:rPr lang="en-IN" dirty="0">
                <a:latin typeface="Times New Roman"/>
              </a:rPr>
              <a:t>Conclusion</a:t>
            </a:r>
          </a:p>
        </p:txBody>
      </p:sp>
      <p:sp>
        <p:nvSpPr>
          <p:cNvPr id="5" name="TextBox 4">
            <a:extLst>
              <a:ext uri="{FF2B5EF4-FFF2-40B4-BE49-F238E27FC236}">
                <a16:creationId xmlns:a16="http://schemas.microsoft.com/office/drawing/2014/main" id="{D3E25CDA-CE16-658D-8985-AF5B3C30ADB1}"/>
              </a:ext>
            </a:extLst>
          </p:cNvPr>
          <p:cNvSpPr txBox="1"/>
          <p:nvPr/>
        </p:nvSpPr>
        <p:spPr>
          <a:xfrm>
            <a:off x="633813" y="1173622"/>
            <a:ext cx="10235734" cy="397031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dirty="0">
                <a:latin typeface="Times New Roman"/>
                <a:cs typeface="Times New Roman"/>
              </a:rPr>
              <a:t>Developed a hybrid Distil BERT-SVM model, achieving a high accuracy of 0.937, outperforming baseline </a:t>
            </a:r>
          </a:p>
          <a:p>
            <a:r>
              <a:rPr lang="en-US" dirty="0">
                <a:latin typeface="Times New Roman"/>
                <a:cs typeface="Times New Roman"/>
              </a:rPr>
              <a:t>       models like Logistic Regression (0.90).</a:t>
            </a:r>
          </a:p>
          <a:p>
            <a:pPr marL="285750" indent="-285750">
              <a:buFont typeface="Arial" panose="020B0604020202020204" pitchFamily="34" charset="0"/>
              <a:buChar char="•"/>
            </a:pPr>
            <a:endParaRPr lang="en-US" dirty="0">
              <a:solidFill>
                <a:srgbClr val="000000"/>
              </a:solidFill>
              <a:latin typeface="Times New Roman"/>
              <a:cs typeface="Times New Roman"/>
            </a:endParaRPr>
          </a:p>
          <a:p>
            <a:pPr marL="285750" indent="-285750" algn="l">
              <a:buFont typeface="Arial"/>
              <a:buChar char="•"/>
            </a:pPr>
            <a:r>
              <a:rPr lang="en-US" dirty="0">
                <a:latin typeface="Times New Roman"/>
                <a:cs typeface="Times New Roman"/>
              </a:rPr>
              <a:t>Addressed class imbalance through preprocessing and augmentation, improving F1-score on the minority </a:t>
            </a:r>
          </a:p>
          <a:p>
            <a:pPr algn="l"/>
            <a:r>
              <a:rPr lang="en-US" dirty="0">
                <a:latin typeface="Times New Roman"/>
                <a:cs typeface="Times New Roman"/>
              </a:rPr>
              <a:t>     Hate class</a:t>
            </a:r>
          </a:p>
          <a:p>
            <a:pPr marL="285750" indent="-285750">
              <a:buFont typeface="Arial" panose="020B0604020202020204" pitchFamily="34" charset="0"/>
              <a:buChar char="•"/>
            </a:pPr>
            <a:endParaRPr lang="en-US" dirty="0">
              <a:latin typeface="Times New Roman"/>
              <a:cs typeface="Times New Roman"/>
            </a:endParaRPr>
          </a:p>
          <a:p>
            <a:pPr marL="285750" indent="-285750">
              <a:buFont typeface="Arial" panose="020B0604020202020204" pitchFamily="34" charset="0"/>
              <a:buChar char="•"/>
            </a:pPr>
            <a:r>
              <a:rPr lang="en-US" dirty="0">
                <a:latin typeface="Times New Roman"/>
                <a:cs typeface="Times New Roman"/>
              </a:rPr>
              <a:t>Deployed a scalable Flask-based system for real-time inference, processing tweets in 1.5 seconds per </a:t>
            </a:r>
          </a:p>
          <a:p>
            <a:r>
              <a:rPr lang="en-US" dirty="0">
                <a:latin typeface="Times New Roman"/>
                <a:cs typeface="Times New Roman"/>
              </a:rPr>
              <a:t>      request, suitable for live moderation.</a:t>
            </a:r>
          </a:p>
          <a:p>
            <a:endParaRPr lang="en-US" dirty="0">
              <a:latin typeface="Times New Roman"/>
              <a:cs typeface="Times New Roman"/>
            </a:endParaRPr>
          </a:p>
          <a:p>
            <a:pPr marL="285750" indent="-285750" algn="l">
              <a:buFont typeface="Arial"/>
              <a:buChar char="•"/>
            </a:pPr>
            <a:r>
              <a:rPr lang="en-US" dirty="0">
                <a:latin typeface="Times New Roman"/>
                <a:cs typeface="Times New Roman"/>
              </a:rPr>
              <a:t>Contributes to ethical AI by enabling safer social media environments through accurate</a:t>
            </a:r>
          </a:p>
          <a:p>
            <a:pPr algn="l"/>
            <a:r>
              <a:rPr lang="en-US" dirty="0">
                <a:latin typeface="Times New Roman"/>
                <a:cs typeface="Times New Roman"/>
              </a:rPr>
              <a:t>      hate speech detection.</a:t>
            </a:r>
          </a:p>
          <a:p>
            <a:endParaRPr lang="en-US" dirty="0">
              <a:latin typeface="Times New Roman"/>
              <a:cs typeface="Times New Roman"/>
            </a:endParaRPr>
          </a:p>
          <a:p>
            <a:pPr algn="l"/>
            <a:endParaRPr lang="en-US" dirty="0">
              <a:latin typeface="Times New Roman"/>
              <a:cs typeface="Times New Roman"/>
            </a:endParaRPr>
          </a:p>
          <a:p>
            <a:pPr marL="285750" indent="-285750">
              <a:buFont typeface="Arial" panose="020B0604020202020204" pitchFamily="34" charset="0"/>
              <a:buChar char="•"/>
            </a:pPr>
            <a:endParaRPr lang="en-US" dirty="0">
              <a:latin typeface="Times New Roman"/>
              <a:cs typeface="Times New Roman"/>
            </a:endParaRPr>
          </a:p>
        </p:txBody>
      </p:sp>
      <p:sp>
        <p:nvSpPr>
          <p:cNvPr id="2" name="TextBox 1">
            <a:extLst>
              <a:ext uri="{FF2B5EF4-FFF2-40B4-BE49-F238E27FC236}">
                <a16:creationId xmlns:a16="http://schemas.microsoft.com/office/drawing/2014/main" id="{D307F319-D44E-78DC-A053-DBE4B2F896ED}"/>
              </a:ext>
            </a:extLst>
          </p:cNvPr>
          <p:cNvSpPr txBox="1"/>
          <p:nvPr/>
        </p:nvSpPr>
        <p:spPr>
          <a:xfrm>
            <a:off x="658026" y="4923802"/>
            <a:ext cx="1017804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latin typeface="Times New Roman"/>
                <a:cs typeface="Times New Roman"/>
              </a:rPr>
              <a:t>Extend the model to support multilingual hate speech detection for broader applicability.</a:t>
            </a:r>
            <a:endParaRPr lang="en-US" dirty="0">
              <a:solidFill>
                <a:srgbClr val="000000"/>
              </a:solidFill>
              <a:latin typeface="Times New Roman"/>
              <a:cs typeface="Times New Roman"/>
            </a:endParaRPr>
          </a:p>
          <a:p>
            <a:pPr marL="285750" indent="-285750">
              <a:buFont typeface="Arial"/>
              <a:buChar char="•"/>
            </a:pPr>
            <a:endParaRPr lang="en-US" dirty="0">
              <a:latin typeface="Times New Roman"/>
              <a:cs typeface="Times New Roman"/>
            </a:endParaRPr>
          </a:p>
          <a:p>
            <a:pPr marL="285750" indent="-285750">
              <a:buFont typeface="Arial"/>
              <a:buChar char="•"/>
            </a:pPr>
            <a:r>
              <a:rPr lang="en-US" dirty="0">
                <a:latin typeface="Times New Roman"/>
                <a:cs typeface="Times New Roman"/>
              </a:rPr>
              <a:t>Integrate advanced contextual analysis to better handle sarcasm and cultural nuances.</a:t>
            </a:r>
          </a:p>
          <a:p>
            <a:endParaRPr lang="en-US" dirty="0">
              <a:latin typeface="Times New Roman"/>
              <a:cs typeface="Times New Roman"/>
            </a:endParaRPr>
          </a:p>
        </p:txBody>
      </p:sp>
      <p:sp>
        <p:nvSpPr>
          <p:cNvPr id="3" name="TextBox 2">
            <a:extLst>
              <a:ext uri="{FF2B5EF4-FFF2-40B4-BE49-F238E27FC236}">
                <a16:creationId xmlns:a16="http://schemas.microsoft.com/office/drawing/2014/main" id="{D0EF5246-DA00-66DC-1DF6-601E9818A00D}"/>
              </a:ext>
            </a:extLst>
          </p:cNvPr>
          <p:cNvSpPr txBox="1"/>
          <p:nvPr/>
        </p:nvSpPr>
        <p:spPr>
          <a:xfrm>
            <a:off x="659256" y="4555257"/>
            <a:ext cx="25218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Times New Roman"/>
                <a:cs typeface="Times New Roman"/>
              </a:rPr>
              <a:t>Future Work:</a:t>
            </a:r>
            <a:endParaRPr lang="en-US" b="1" dirty="0">
              <a:solidFill>
                <a:srgbClr val="000000"/>
              </a:solidFill>
              <a:latin typeface="Times New Roman"/>
              <a:cs typeface="Times New Roman"/>
            </a:endParaRPr>
          </a:p>
        </p:txBody>
      </p:sp>
    </p:spTree>
    <p:extLst>
      <p:ext uri="{BB962C8B-B14F-4D97-AF65-F5344CB8AC3E}">
        <p14:creationId xmlns:p14="http://schemas.microsoft.com/office/powerpoint/2010/main" val="1300878296"/>
      </p:ext>
    </p:extLst>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410200" y="6313610"/>
            <a:ext cx="1153160" cy="457176"/>
          </a:xfrm>
          <a:prstGeom prst="rect">
            <a:avLst/>
          </a:prstGeom>
        </p:spPr>
        <p:txBody>
          <a:bodyPr vert="horz" wrap="square" lIns="0" tIns="13335" rIns="0" bIns="0" rtlCol="0">
            <a:spAutoFit/>
          </a:bodyPr>
          <a:lstStyle/>
          <a:p>
            <a:pPr marL="12700" algn="ctr">
              <a:lnSpc>
                <a:spcPct val="100000"/>
              </a:lnSpc>
              <a:spcBef>
                <a:spcPts val="105"/>
              </a:spcBef>
            </a:pPr>
            <a:r>
              <a:rPr lang="en-IN" sz="1400" b="1" dirty="0">
                <a:solidFill>
                  <a:srgbClr val="001F5F"/>
                </a:solidFill>
                <a:latin typeface="Bookman Old Style" panose="02050604050505020204" pitchFamily="18" charset="0"/>
                <a:cs typeface="Times New Roman"/>
              </a:rPr>
              <a:t>©</a:t>
            </a:r>
            <a:r>
              <a:rPr lang="en-IN" sz="1400" b="1" spc="-35" dirty="0">
                <a:solidFill>
                  <a:srgbClr val="001F5F"/>
                </a:solidFill>
                <a:latin typeface="Bookman Old Style" panose="02050604050505020204" pitchFamily="18" charset="0"/>
                <a:cs typeface="Times New Roman"/>
              </a:rPr>
              <a:t> </a:t>
            </a:r>
            <a:r>
              <a:rPr lang="en-IN" sz="1400" b="1" dirty="0">
                <a:solidFill>
                  <a:srgbClr val="001F5F"/>
                </a:solidFill>
                <a:latin typeface="Bookman Old Style" panose="02050604050505020204" pitchFamily="18" charset="0"/>
                <a:cs typeface="Times New Roman"/>
              </a:rPr>
              <a:t>BVRIT</a:t>
            </a:r>
            <a:r>
              <a:rPr lang="en-IN" sz="1400" b="1" spc="-60" dirty="0">
                <a:solidFill>
                  <a:srgbClr val="001F5F"/>
                </a:solidFill>
                <a:latin typeface="Bookman Old Style" panose="02050604050505020204" pitchFamily="18" charset="0"/>
                <a:cs typeface="Times New Roman"/>
              </a:rPr>
              <a:t> </a:t>
            </a:r>
            <a:endParaRPr lang="en-IN" sz="1400" b="1" spc="-25" dirty="0">
              <a:solidFill>
                <a:srgbClr val="001F5F"/>
              </a:solidFill>
              <a:latin typeface="Bookman Old Style" panose="02050604050505020204" pitchFamily="18" charset="0"/>
              <a:cs typeface="Times New Roman"/>
            </a:endParaRPr>
          </a:p>
          <a:p>
            <a:pPr marL="12700" algn="ctr">
              <a:lnSpc>
                <a:spcPct val="100000"/>
              </a:lnSpc>
              <a:spcBef>
                <a:spcPts val="105"/>
              </a:spcBef>
            </a:pPr>
            <a:r>
              <a:rPr lang="en-IN" sz="1400" b="1" spc="-25" dirty="0">
                <a:solidFill>
                  <a:srgbClr val="001F5F"/>
                </a:solidFill>
                <a:latin typeface="Bookman Old Style" panose="02050604050505020204" pitchFamily="18" charset="0"/>
                <a:cs typeface="Times New Roman"/>
              </a:rPr>
              <a:t>AI-DS</a:t>
            </a:r>
            <a:endParaRPr lang="en-IN" sz="1400" dirty="0">
              <a:latin typeface="Bookman Old Style" panose="02050604050505020204" pitchFamily="18" charset="0"/>
              <a:cs typeface="Times New Roman"/>
            </a:endParaRPr>
          </a:p>
        </p:txBody>
      </p:sp>
      <p:sp>
        <p:nvSpPr>
          <p:cNvPr id="4" name="object 4"/>
          <p:cNvSpPr txBox="1">
            <a:spLocks noGrp="1"/>
          </p:cNvSpPr>
          <p:nvPr>
            <p:ph type="title"/>
          </p:nvPr>
        </p:nvSpPr>
        <p:spPr>
          <a:xfrm>
            <a:off x="1676400" y="2678153"/>
            <a:ext cx="8153400" cy="935513"/>
          </a:xfrm>
          <a:prstGeom prst="rect">
            <a:avLst/>
          </a:prstGeom>
        </p:spPr>
        <p:txBody>
          <a:bodyPr vert="horz" wrap="square" lIns="0" tIns="12065" rIns="0" bIns="0" rtlCol="0" anchor="t">
            <a:spAutoFit/>
          </a:bodyPr>
          <a:lstStyle/>
          <a:p>
            <a:pPr marL="12700" algn="ctr">
              <a:lnSpc>
                <a:spcPct val="100000"/>
              </a:lnSpc>
              <a:spcBef>
                <a:spcPts val="95"/>
              </a:spcBef>
            </a:pPr>
            <a:r>
              <a:rPr sz="6000" dirty="0">
                <a:latin typeface="Times New Roman"/>
                <a:cs typeface="Times New Roman"/>
              </a:rPr>
              <a:t>Thank</a:t>
            </a:r>
            <a:r>
              <a:rPr sz="6000" spc="-165" dirty="0">
                <a:latin typeface="Times New Roman"/>
                <a:cs typeface="Times New Roman"/>
              </a:rPr>
              <a:t> </a:t>
            </a:r>
            <a:r>
              <a:rPr sz="6000" spc="-100" dirty="0">
                <a:latin typeface="Times New Roman"/>
                <a:cs typeface="Times New Roman"/>
              </a:rPr>
              <a:t>You</a:t>
            </a:r>
            <a:r>
              <a:rPr sz="6000" spc="-65" dirty="0">
                <a:latin typeface="Times New Roman"/>
                <a:cs typeface="Times New Roman"/>
              </a:rPr>
              <a:t> </a:t>
            </a:r>
            <a:endParaRPr lang="en-US" sz="6000" spc="-1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p14:dur="250">
        <p14:reveal/>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7302" y="146469"/>
            <a:ext cx="8911590" cy="636071"/>
          </a:xfrm>
          <a:prstGeom prst="rect">
            <a:avLst/>
          </a:prstGeom>
        </p:spPr>
        <p:txBody>
          <a:bodyPr vert="horz" wrap="square" lIns="0" tIns="203199" rIns="0" bIns="0" rtlCol="0" anchor="t">
            <a:spAutoFit/>
          </a:bodyPr>
          <a:lstStyle/>
          <a:p>
            <a:pPr marL="12700">
              <a:lnSpc>
                <a:spcPct val="100000"/>
              </a:lnSpc>
              <a:spcBef>
                <a:spcPts val="95"/>
              </a:spcBef>
            </a:pPr>
            <a:r>
              <a:rPr spc="-10" dirty="0">
                <a:solidFill>
                  <a:srgbClr val="0070C0"/>
                </a:solidFill>
                <a:latin typeface="Times New Roman"/>
              </a:rPr>
              <a:t>Outline</a:t>
            </a:r>
            <a:endParaRPr lang="en-US" spc="-10">
              <a:solidFill>
                <a:srgbClr val="0070C0"/>
              </a:solidFill>
              <a:latin typeface="Times New Roman"/>
            </a:endParaRPr>
          </a:p>
        </p:txBody>
      </p:sp>
      <p:sp>
        <p:nvSpPr>
          <p:cNvPr id="4" name="TextBox 3">
            <a:extLst>
              <a:ext uri="{FF2B5EF4-FFF2-40B4-BE49-F238E27FC236}">
                <a16:creationId xmlns:a16="http://schemas.microsoft.com/office/drawing/2014/main" id="{902DA902-2F31-B496-7833-8C603D268128}"/>
              </a:ext>
            </a:extLst>
          </p:cNvPr>
          <p:cNvSpPr txBox="1"/>
          <p:nvPr/>
        </p:nvSpPr>
        <p:spPr>
          <a:xfrm>
            <a:off x="579554" y="1174772"/>
            <a:ext cx="8724642"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Char char="•"/>
            </a:pPr>
            <a:r>
              <a:rPr lang="en-US" sz="2200" b="1" dirty="0">
                <a:latin typeface="Times New Roman"/>
                <a:cs typeface="Times New Roman"/>
              </a:rPr>
              <a:t>Problem Statement and Introduction</a:t>
            </a:r>
            <a:endParaRPr lang="en-US" sz="2200" b="1">
              <a:solidFill>
                <a:srgbClr val="000000"/>
              </a:solidFill>
              <a:latin typeface="Times New Roman"/>
              <a:cs typeface="Times New Roman"/>
            </a:endParaRPr>
          </a:p>
          <a:p>
            <a:pPr algn="l"/>
            <a:endParaRPr lang="en-US" sz="2200" b="1" dirty="0">
              <a:latin typeface="Times New Roman"/>
              <a:cs typeface="Times New Roman"/>
            </a:endParaRPr>
          </a:p>
          <a:p>
            <a:pPr marL="342900" indent="-342900" algn="l">
              <a:buChar char="•"/>
            </a:pPr>
            <a:r>
              <a:rPr lang="en-US" sz="2200" b="1" dirty="0">
                <a:latin typeface="Times New Roman"/>
                <a:cs typeface="Times New Roman"/>
              </a:rPr>
              <a:t>Objectives</a:t>
            </a:r>
          </a:p>
          <a:p>
            <a:pPr algn="l"/>
            <a:endParaRPr lang="en-US" sz="2200" b="1" dirty="0">
              <a:latin typeface="Times New Roman"/>
              <a:cs typeface="Times New Roman"/>
            </a:endParaRPr>
          </a:p>
          <a:p>
            <a:pPr marL="342900" indent="-342900" algn="l">
              <a:buChar char="•"/>
            </a:pPr>
            <a:r>
              <a:rPr lang="en-US" sz="2200" b="1" dirty="0">
                <a:latin typeface="Times New Roman"/>
                <a:cs typeface="Times New Roman"/>
              </a:rPr>
              <a:t>Related Work</a:t>
            </a:r>
          </a:p>
          <a:p>
            <a:pPr algn="l"/>
            <a:endParaRPr lang="en-US" sz="2200" b="1" dirty="0">
              <a:latin typeface="Times New Roman"/>
              <a:cs typeface="Times New Roman"/>
            </a:endParaRPr>
          </a:p>
          <a:p>
            <a:pPr marL="342900" indent="-342900" algn="l">
              <a:buChar char="•"/>
            </a:pPr>
            <a:r>
              <a:rPr lang="en-US" sz="2200" b="1" dirty="0">
                <a:latin typeface="Times New Roman"/>
                <a:cs typeface="Times New Roman"/>
              </a:rPr>
              <a:t>Methodology</a:t>
            </a:r>
          </a:p>
          <a:p>
            <a:pPr marL="342900" indent="-342900" algn="l">
              <a:buChar char="•"/>
            </a:pPr>
            <a:endParaRPr lang="en-US" sz="2200" b="1" dirty="0">
              <a:latin typeface="Times New Roman"/>
              <a:cs typeface="Times New Roman"/>
            </a:endParaRPr>
          </a:p>
          <a:p>
            <a:pPr marL="342900" indent="-342900" algn="l">
              <a:buChar char="•"/>
            </a:pPr>
            <a:r>
              <a:rPr lang="en-US" sz="2200" b="1" dirty="0">
                <a:latin typeface="Times New Roman"/>
                <a:cs typeface="Times New Roman"/>
              </a:rPr>
              <a:t>Work Flow Diagram</a:t>
            </a:r>
          </a:p>
          <a:p>
            <a:pPr marL="342900" indent="-342900" algn="l">
              <a:buChar char="•"/>
            </a:pPr>
            <a:endParaRPr lang="en-US" sz="2200" b="1" dirty="0">
              <a:latin typeface="Times New Roman"/>
              <a:cs typeface="Times New Roman"/>
            </a:endParaRPr>
          </a:p>
          <a:p>
            <a:pPr marL="342900" indent="-342900" algn="l">
              <a:buChar char="•"/>
            </a:pPr>
            <a:r>
              <a:rPr lang="en-US" sz="2200" b="1" dirty="0">
                <a:latin typeface="Times New Roman"/>
                <a:cs typeface="Times New Roman"/>
              </a:rPr>
              <a:t>Setup</a:t>
            </a:r>
          </a:p>
          <a:p>
            <a:pPr algn="l"/>
            <a:endParaRPr lang="en-US" sz="2200" b="1" dirty="0">
              <a:latin typeface="Times New Roman"/>
              <a:cs typeface="Times New Roman"/>
            </a:endParaRPr>
          </a:p>
          <a:p>
            <a:pPr marL="342900" indent="-342900" algn="l">
              <a:buChar char="•"/>
            </a:pPr>
            <a:r>
              <a:rPr lang="en-US" sz="2200" b="1" dirty="0">
                <a:latin typeface="Times New Roman"/>
                <a:cs typeface="Times New Roman"/>
              </a:rPr>
              <a:t>Results</a:t>
            </a:r>
          </a:p>
          <a:p>
            <a:pPr algn="l"/>
            <a:endParaRPr lang="en-US" sz="2200" b="1" dirty="0">
              <a:latin typeface="Times New Roman"/>
              <a:cs typeface="Times New Roman"/>
            </a:endParaRPr>
          </a:p>
          <a:p>
            <a:pPr marL="342900" indent="-342900" algn="l">
              <a:buChar char="•"/>
            </a:pPr>
            <a:endParaRPr lang="en-US" sz="2200" b="1" dirty="0">
              <a:latin typeface="Times New Roman"/>
              <a:cs typeface="Times New Roman"/>
            </a:endParaRPr>
          </a:p>
        </p:txBody>
      </p:sp>
      <p:sp>
        <p:nvSpPr>
          <p:cNvPr id="3" name="TextBox 2">
            <a:extLst>
              <a:ext uri="{FF2B5EF4-FFF2-40B4-BE49-F238E27FC236}">
                <a16:creationId xmlns:a16="http://schemas.microsoft.com/office/drawing/2014/main" id="{B2A92CDB-B54E-3C79-A3E5-63AD059578BF}"/>
              </a:ext>
            </a:extLst>
          </p:cNvPr>
          <p:cNvSpPr txBox="1"/>
          <p:nvPr/>
        </p:nvSpPr>
        <p:spPr>
          <a:xfrm>
            <a:off x="6379176" y="1390856"/>
            <a:ext cx="4650842"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Char char="•"/>
            </a:pPr>
            <a:r>
              <a:rPr lang="en-US" sz="2200" b="1" dirty="0">
                <a:latin typeface="Times New Roman"/>
                <a:cs typeface="Times New Roman"/>
              </a:rPr>
              <a:t>Deployment and Real-Time Inference</a:t>
            </a:r>
            <a:endParaRPr lang="en-US" sz="2200" b="1">
              <a:solidFill>
                <a:srgbClr val="000000"/>
              </a:solidFill>
              <a:latin typeface="Times New Roman"/>
              <a:cs typeface="Times New Roman"/>
            </a:endParaRPr>
          </a:p>
          <a:p>
            <a:pPr algn="l"/>
            <a:endParaRPr lang="en-US" sz="2200" b="1" dirty="0">
              <a:latin typeface="Times New Roman"/>
              <a:cs typeface="Times New Roman"/>
            </a:endParaRPr>
          </a:p>
          <a:p>
            <a:pPr marL="342900" indent="-342900" algn="l">
              <a:buChar char="•"/>
            </a:pPr>
            <a:r>
              <a:rPr lang="en-US" sz="2200" b="1" dirty="0">
                <a:latin typeface="Times New Roman"/>
                <a:cs typeface="Times New Roman"/>
              </a:rPr>
              <a:t>Conclusion and Future Work</a:t>
            </a:r>
          </a:p>
          <a:p>
            <a:pPr algn="l"/>
            <a:endParaRPr lang="en-US" b="1" dirty="0">
              <a:latin typeface="Times New Roman"/>
              <a:cs typeface="Times New Roman"/>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3A0C237-A0C8-67AA-4C4D-BD43DCA9F637}"/>
              </a:ext>
            </a:extLst>
          </p:cNvPr>
          <p:cNvSpPr txBox="1">
            <a:spLocks/>
          </p:cNvSpPr>
          <p:nvPr/>
        </p:nvSpPr>
        <p:spPr>
          <a:xfrm>
            <a:off x="1212079" y="292693"/>
            <a:ext cx="8911590" cy="430887"/>
          </a:xfrm>
          <a:prstGeom prst="rect">
            <a:avLst/>
          </a:prstGeom>
        </p:spPr>
        <p:txBody>
          <a:bodyPr lIns="91440" tIns="45720" rIns="91440" bIns="45720" anchor="t"/>
          <a:lstStyle>
            <a:lvl1pPr>
              <a:defRPr>
                <a:latin typeface="+mj-lt"/>
                <a:ea typeface="+mj-ea"/>
                <a:cs typeface="+mj-cs"/>
              </a:defRPr>
            </a:lvl1pPr>
          </a:lstStyle>
          <a:p>
            <a:r>
              <a:rPr lang="en-US" sz="2800" b="1" dirty="0">
                <a:solidFill>
                  <a:srgbClr val="0070C0"/>
                </a:solidFill>
                <a:latin typeface="Times New Roman"/>
                <a:cs typeface="Times New Roman"/>
              </a:rPr>
              <a:t>Problem Statement and Introduction</a:t>
            </a:r>
            <a:endParaRPr lang="en-US" sz="2800" b="1" dirty="0">
              <a:solidFill>
                <a:srgbClr val="0070C0"/>
              </a:solidFill>
              <a:latin typeface="Times New Roman"/>
              <a:ea typeface="Calibri"/>
              <a:cs typeface="Times New Roman"/>
            </a:endParaRPr>
          </a:p>
        </p:txBody>
      </p:sp>
      <p:sp>
        <p:nvSpPr>
          <p:cNvPr id="11" name="Rectangle: Rounded Corners 10">
            <a:extLst>
              <a:ext uri="{FF2B5EF4-FFF2-40B4-BE49-F238E27FC236}">
                <a16:creationId xmlns:a16="http://schemas.microsoft.com/office/drawing/2014/main" id="{E55639FA-1B98-FB31-A0CA-266D65A909BA}"/>
              </a:ext>
            </a:extLst>
          </p:cNvPr>
          <p:cNvSpPr/>
          <p:nvPr/>
        </p:nvSpPr>
        <p:spPr>
          <a:xfrm>
            <a:off x="314061" y="1079511"/>
            <a:ext cx="8068589" cy="1525333"/>
          </a:xfrm>
          <a:prstGeom prst="roundRect">
            <a:avLst/>
          </a:prstGeom>
          <a:noFill/>
          <a:ln>
            <a:solidFill>
              <a:srgbClr val="FABF9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just"/>
            <a:r>
              <a:rPr lang="en-US" sz="1900" b="1" dirty="0">
                <a:solidFill>
                  <a:schemeClr val="tx1"/>
                </a:solidFill>
                <a:latin typeface="Times New Roman"/>
                <a:ea typeface="Calibri"/>
                <a:cs typeface="Calibri"/>
              </a:rPr>
              <a:t>Problem Statement</a:t>
            </a:r>
            <a:r>
              <a:rPr lang="en-US" b="1" dirty="0">
                <a:solidFill>
                  <a:schemeClr val="tx1"/>
                </a:solidFill>
                <a:latin typeface="Times New Roman"/>
                <a:ea typeface="Calibri"/>
                <a:cs typeface="Calibri"/>
              </a:rPr>
              <a:t> :</a:t>
            </a:r>
            <a:r>
              <a:rPr lang="en-US" b="1" dirty="0">
                <a:solidFill>
                  <a:schemeClr val="tx1"/>
                </a:solidFill>
                <a:latin typeface="Times New Roman"/>
                <a:ea typeface="+mn-lt"/>
                <a:cs typeface="+mn-lt"/>
              </a:rPr>
              <a:t> </a:t>
            </a:r>
            <a:r>
              <a:rPr lang="en-US" dirty="0">
                <a:solidFill>
                  <a:schemeClr val="tx1"/>
                </a:solidFill>
                <a:latin typeface="Times New Roman"/>
                <a:ea typeface="+mn-lt"/>
                <a:cs typeface="+mn-lt"/>
              </a:rPr>
              <a:t>The rise of hate and offensive speech on social media platforms has created an urgent need for automated detection systems. However, the complexity of language and the demand for efficient, real-time solutions present significant challenges.</a:t>
            </a:r>
            <a:endParaRPr lang="en-US" b="1">
              <a:solidFill>
                <a:schemeClr val="tx1"/>
              </a:solidFill>
              <a:latin typeface="Times New Roman"/>
              <a:ea typeface="Calibri"/>
              <a:cs typeface="Times New Roman"/>
            </a:endParaRPr>
          </a:p>
          <a:p>
            <a:pPr algn="l"/>
            <a:endParaRPr lang="en-US" b="1" dirty="0">
              <a:solidFill>
                <a:schemeClr val="tx1"/>
              </a:solidFill>
              <a:latin typeface="Times New Roman"/>
              <a:ea typeface="Calibri"/>
              <a:cs typeface="Calibri"/>
            </a:endParaRPr>
          </a:p>
        </p:txBody>
      </p:sp>
      <p:sp>
        <p:nvSpPr>
          <p:cNvPr id="13" name="Rectangle: Rounded Corners 12">
            <a:extLst>
              <a:ext uri="{FF2B5EF4-FFF2-40B4-BE49-F238E27FC236}">
                <a16:creationId xmlns:a16="http://schemas.microsoft.com/office/drawing/2014/main" id="{CABE1E7B-2621-D471-0E12-EE883E6E0A39}"/>
              </a:ext>
            </a:extLst>
          </p:cNvPr>
          <p:cNvSpPr/>
          <p:nvPr/>
        </p:nvSpPr>
        <p:spPr>
          <a:xfrm>
            <a:off x="311745" y="2899888"/>
            <a:ext cx="8537712" cy="3281087"/>
          </a:xfrm>
          <a:prstGeom prst="roundRect">
            <a:avLst/>
          </a:prstGeom>
          <a:noFill/>
          <a:ln>
            <a:solidFill>
              <a:srgbClr val="FABF9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l">
              <a:buFont typeface="Arial"/>
              <a:buChar char="•"/>
            </a:pPr>
            <a:r>
              <a:rPr lang="en-US" dirty="0">
                <a:solidFill>
                  <a:schemeClr val="tx1"/>
                </a:solidFill>
                <a:latin typeface="Times New Roman"/>
                <a:ea typeface="+mn-lt"/>
                <a:cs typeface="+mn-lt"/>
              </a:rPr>
              <a:t>Social media platforms have become breeding grounds for harmful content, with hate speech fueling online toxicity and division.</a:t>
            </a:r>
            <a:endParaRPr lang="en-US" dirty="0">
              <a:solidFill>
                <a:schemeClr val="tx1"/>
              </a:solidFill>
              <a:latin typeface="Times New Roman"/>
              <a:ea typeface="Calibri"/>
              <a:cs typeface="Calibri"/>
            </a:endParaRPr>
          </a:p>
          <a:p>
            <a:pPr marL="285750" indent="-285750" algn="l">
              <a:buFont typeface="Arial"/>
              <a:buChar char="•"/>
            </a:pPr>
            <a:r>
              <a:rPr lang="en-US" dirty="0">
                <a:solidFill>
                  <a:schemeClr val="tx1"/>
                </a:solidFill>
                <a:latin typeface="Times New Roman"/>
                <a:ea typeface="+mn-lt"/>
                <a:cs typeface="+mn-lt"/>
              </a:rPr>
              <a:t>Language complexity, as hate speech often varies by cultural, contextual, and linguistic factors, making it difficult to identify universally.</a:t>
            </a:r>
            <a:endParaRPr lang="en-US" dirty="0">
              <a:solidFill>
                <a:schemeClr val="tx1"/>
              </a:solidFill>
              <a:latin typeface="Times New Roman"/>
              <a:ea typeface="Calibri"/>
              <a:cs typeface="Calibri"/>
            </a:endParaRPr>
          </a:p>
          <a:p>
            <a:pPr marL="285750" indent="-285750" algn="l">
              <a:buFont typeface="Arial"/>
              <a:buChar char="•"/>
            </a:pPr>
            <a:r>
              <a:rPr lang="en-US" dirty="0">
                <a:solidFill>
                  <a:schemeClr val="tx1"/>
                </a:solidFill>
                <a:latin typeface="Times New Roman"/>
                <a:ea typeface="+mn-lt"/>
                <a:cs typeface="+mn-lt"/>
              </a:rPr>
              <a:t>Rapid spread of content, requiring systems to process vast amounts of data quickly and accurately.</a:t>
            </a:r>
            <a:endParaRPr lang="en-US" dirty="0">
              <a:solidFill>
                <a:schemeClr val="tx1"/>
              </a:solidFill>
              <a:latin typeface="Times New Roman"/>
              <a:ea typeface="Calibri"/>
              <a:cs typeface="Calibri"/>
            </a:endParaRPr>
          </a:p>
          <a:p>
            <a:pPr marL="285750" indent="-285750" algn="l">
              <a:buFont typeface="Arial"/>
              <a:buChar char="•"/>
            </a:pPr>
            <a:r>
              <a:rPr lang="en-US" dirty="0">
                <a:solidFill>
                  <a:schemeClr val="tx1"/>
                </a:solidFill>
                <a:latin typeface="Times New Roman"/>
                <a:ea typeface="+mn-lt"/>
                <a:cs typeface="+mn-lt"/>
              </a:rPr>
              <a:t>Evolving nature of hate speech, as new forms and expressions emerge, challenging existing detection methods.</a:t>
            </a:r>
            <a:endParaRPr lang="en-US" dirty="0">
              <a:solidFill>
                <a:schemeClr val="tx1"/>
              </a:solidFill>
              <a:latin typeface="Times New Roman"/>
              <a:ea typeface="Calibri"/>
              <a:cs typeface="Calibri"/>
            </a:endParaRPr>
          </a:p>
          <a:p>
            <a:pPr marL="285750" indent="-285750" algn="l">
              <a:buFont typeface="Arial"/>
              <a:buChar char="•"/>
            </a:pPr>
            <a:r>
              <a:rPr lang="en-US" dirty="0">
                <a:solidFill>
                  <a:schemeClr val="tx1"/>
                </a:solidFill>
                <a:latin typeface="Times New Roman"/>
                <a:ea typeface="+mn-lt"/>
                <a:cs typeface="+mn-lt"/>
              </a:rPr>
              <a:t>Addressing hate speech is essential to protect user well-being, reduce societal polarization, and promote safer digital spaces.</a:t>
            </a:r>
            <a:endParaRPr lang="en-US">
              <a:solidFill>
                <a:schemeClr val="tx1"/>
              </a:solidFill>
              <a:latin typeface="Times New Roman"/>
              <a:ea typeface="Calibri"/>
              <a:cs typeface="Calibri"/>
            </a:endParaRPr>
          </a:p>
          <a:p>
            <a:pPr algn="ctr"/>
            <a:endParaRPr lang="en-US" dirty="0">
              <a:solidFill>
                <a:schemeClr val="tx1"/>
              </a:solidFill>
              <a:latin typeface="Times New Roman"/>
              <a:ea typeface="Calibri"/>
              <a:cs typeface="Calibri"/>
            </a:endParaRPr>
          </a:p>
        </p:txBody>
      </p:sp>
      <p:pic>
        <p:nvPicPr>
          <p:cNvPr id="15" name="Picture 14" descr="A red and white sign with a black background">
            <a:extLst>
              <a:ext uri="{FF2B5EF4-FFF2-40B4-BE49-F238E27FC236}">
                <a16:creationId xmlns:a16="http://schemas.microsoft.com/office/drawing/2014/main" id="{7BA4AFAA-F8CB-DCAA-9698-4114AA834FE1}"/>
              </a:ext>
            </a:extLst>
          </p:cNvPr>
          <p:cNvPicPr>
            <a:picLocks noChangeAspect="1"/>
          </p:cNvPicPr>
          <p:nvPr/>
        </p:nvPicPr>
        <p:blipFill>
          <a:blip r:embed="rId2"/>
          <a:stretch>
            <a:fillRect/>
          </a:stretch>
        </p:blipFill>
        <p:spPr>
          <a:xfrm rot="960000">
            <a:off x="7380776" y="446576"/>
            <a:ext cx="5495925" cy="4124325"/>
          </a:xfrm>
          <a:prstGeom prst="rect">
            <a:avLst/>
          </a:prstGeom>
        </p:spPr>
      </p:pic>
    </p:spTree>
    <p:extLst>
      <p:ext uri="{BB962C8B-B14F-4D97-AF65-F5344CB8AC3E}">
        <p14:creationId xmlns:p14="http://schemas.microsoft.com/office/powerpoint/2010/main" val="2354433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A112BE3E-BCF4-69AE-E34D-F474024EC323}"/>
              </a:ext>
            </a:extLst>
          </p:cNvPr>
          <p:cNvSpPr/>
          <p:nvPr/>
        </p:nvSpPr>
        <p:spPr>
          <a:xfrm>
            <a:off x="257978" y="1167200"/>
            <a:ext cx="11572180" cy="1087195"/>
          </a:xfrm>
          <a:prstGeom prst="roundRect">
            <a:avLst/>
          </a:prstGeom>
          <a:solidFill>
            <a:schemeClr val="bg1"/>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19DC4-5115-8ED4-73DB-8CE87CE0F175}"/>
              </a:ext>
            </a:extLst>
          </p:cNvPr>
          <p:cNvSpPr>
            <a:spLocks noGrp="1"/>
          </p:cNvSpPr>
          <p:nvPr>
            <p:ph type="title"/>
          </p:nvPr>
        </p:nvSpPr>
        <p:spPr>
          <a:xfrm>
            <a:off x="1207452" y="292949"/>
            <a:ext cx="8911590" cy="430887"/>
          </a:xfrm>
          <a:ln>
            <a:solidFill>
              <a:schemeClr val="accent3">
                <a:lumMod val="40000"/>
                <a:lumOff val="60000"/>
              </a:schemeClr>
            </a:solidFill>
          </a:ln>
        </p:spPr>
        <p:txBody>
          <a:bodyPr wrap="square" lIns="0" tIns="0" rIns="0" bIns="0" anchor="t">
            <a:spAutoFit/>
          </a:bodyPr>
          <a:lstStyle/>
          <a:p>
            <a:pPr algn="l"/>
            <a:r>
              <a:rPr lang="en-US" dirty="0">
                <a:solidFill>
                  <a:srgbClr val="0070C0"/>
                </a:solidFill>
                <a:latin typeface="Times New Roman"/>
              </a:rPr>
              <a:t>Objectives</a:t>
            </a:r>
          </a:p>
        </p:txBody>
      </p:sp>
      <p:pic>
        <p:nvPicPr>
          <p:cNvPr id="6" name="Picture 5" descr="Black dot with lines illustration, Artificial neural network Deep learning  Machine learning Artificial intelligence Computer network, others, angle,  symmetry, black png | PNGWing">
            <a:extLst>
              <a:ext uri="{FF2B5EF4-FFF2-40B4-BE49-F238E27FC236}">
                <a16:creationId xmlns:a16="http://schemas.microsoft.com/office/drawing/2014/main" id="{D668D706-6BAA-0104-549C-606FDEC657A2}"/>
              </a:ext>
            </a:extLst>
          </p:cNvPr>
          <p:cNvPicPr>
            <a:picLocks noChangeAspect="1"/>
          </p:cNvPicPr>
          <p:nvPr/>
        </p:nvPicPr>
        <p:blipFill>
          <a:blip r:embed="rId2"/>
          <a:stretch>
            <a:fillRect/>
          </a:stretch>
        </p:blipFill>
        <p:spPr>
          <a:xfrm>
            <a:off x="340910" y="1294182"/>
            <a:ext cx="1085221" cy="849388"/>
          </a:xfrm>
          <a:prstGeom prst="rect">
            <a:avLst/>
          </a:prstGeom>
        </p:spPr>
      </p:pic>
      <p:sp>
        <p:nvSpPr>
          <p:cNvPr id="12" name="Rectangle: Rounded Corners 11">
            <a:extLst>
              <a:ext uri="{FF2B5EF4-FFF2-40B4-BE49-F238E27FC236}">
                <a16:creationId xmlns:a16="http://schemas.microsoft.com/office/drawing/2014/main" id="{545DDB1C-2D13-D883-6DFE-B0F8CB7E889B}"/>
              </a:ext>
            </a:extLst>
          </p:cNvPr>
          <p:cNvSpPr/>
          <p:nvPr/>
        </p:nvSpPr>
        <p:spPr>
          <a:xfrm>
            <a:off x="257977" y="2463312"/>
            <a:ext cx="11572180" cy="1087195"/>
          </a:xfrm>
          <a:prstGeom prst="roundRect">
            <a:avLst/>
          </a:prstGeom>
          <a:solidFill>
            <a:schemeClr val="bg1"/>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36D0767F-5BCF-65E9-0DE5-A15FFE4740D6}"/>
              </a:ext>
            </a:extLst>
          </p:cNvPr>
          <p:cNvSpPr/>
          <p:nvPr/>
        </p:nvSpPr>
        <p:spPr>
          <a:xfrm>
            <a:off x="259332" y="3698803"/>
            <a:ext cx="11572180" cy="1087195"/>
          </a:xfrm>
          <a:prstGeom prst="roundRect">
            <a:avLst/>
          </a:prstGeom>
          <a:solidFill>
            <a:schemeClr val="bg1"/>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2E5DE4-239E-2AA4-68CE-7D528D5FB778}"/>
              </a:ext>
            </a:extLst>
          </p:cNvPr>
          <p:cNvSpPr/>
          <p:nvPr/>
        </p:nvSpPr>
        <p:spPr>
          <a:xfrm>
            <a:off x="258507" y="5014985"/>
            <a:ext cx="11572180" cy="1087195"/>
          </a:xfrm>
          <a:prstGeom prst="roundRect">
            <a:avLst/>
          </a:prstGeom>
          <a:solidFill>
            <a:schemeClr val="bg1"/>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Web interface - Free seo and web icons">
            <a:extLst>
              <a:ext uri="{FF2B5EF4-FFF2-40B4-BE49-F238E27FC236}">
                <a16:creationId xmlns:a16="http://schemas.microsoft.com/office/drawing/2014/main" id="{3BB894D3-4898-85A4-F7AC-9AD0F97F2F35}"/>
              </a:ext>
            </a:extLst>
          </p:cNvPr>
          <p:cNvPicPr>
            <a:picLocks noChangeAspect="1"/>
          </p:cNvPicPr>
          <p:nvPr/>
        </p:nvPicPr>
        <p:blipFill>
          <a:blip r:embed="rId3"/>
          <a:stretch>
            <a:fillRect/>
          </a:stretch>
        </p:blipFill>
        <p:spPr>
          <a:xfrm>
            <a:off x="300778" y="5015090"/>
            <a:ext cx="1156673" cy="968932"/>
          </a:xfrm>
          <a:prstGeom prst="rect">
            <a:avLst/>
          </a:prstGeom>
        </p:spPr>
      </p:pic>
      <p:pic>
        <p:nvPicPr>
          <p:cNvPr id="4" name="Picture 3" descr="Scale, balance, law, weight icon - Download on Iconfinder">
            <a:extLst>
              <a:ext uri="{FF2B5EF4-FFF2-40B4-BE49-F238E27FC236}">
                <a16:creationId xmlns:a16="http://schemas.microsoft.com/office/drawing/2014/main" id="{70625744-7AF4-498F-7D57-6880EBA0143A}"/>
              </a:ext>
            </a:extLst>
          </p:cNvPr>
          <p:cNvPicPr>
            <a:picLocks noChangeAspect="1"/>
          </p:cNvPicPr>
          <p:nvPr/>
        </p:nvPicPr>
        <p:blipFill>
          <a:blip r:embed="rId4"/>
          <a:stretch>
            <a:fillRect/>
          </a:stretch>
        </p:blipFill>
        <p:spPr>
          <a:xfrm>
            <a:off x="388053" y="2573847"/>
            <a:ext cx="818743" cy="863087"/>
          </a:xfrm>
          <a:prstGeom prst="rect">
            <a:avLst/>
          </a:prstGeom>
        </p:spPr>
      </p:pic>
      <p:pic>
        <p:nvPicPr>
          <p:cNvPr id="8" name="Picture 7" descr="clock icon isolated on a white background. symbol of time ...">
            <a:extLst>
              <a:ext uri="{FF2B5EF4-FFF2-40B4-BE49-F238E27FC236}">
                <a16:creationId xmlns:a16="http://schemas.microsoft.com/office/drawing/2014/main" id="{A416E43B-5A3C-FD2E-3ACE-B49AD67122E5}"/>
              </a:ext>
            </a:extLst>
          </p:cNvPr>
          <p:cNvPicPr>
            <a:picLocks noChangeAspect="1"/>
          </p:cNvPicPr>
          <p:nvPr/>
        </p:nvPicPr>
        <p:blipFill>
          <a:blip r:embed="rId5"/>
          <a:stretch>
            <a:fillRect/>
          </a:stretch>
        </p:blipFill>
        <p:spPr>
          <a:xfrm>
            <a:off x="387410" y="3787923"/>
            <a:ext cx="1040227" cy="915090"/>
          </a:xfrm>
          <a:prstGeom prst="rect">
            <a:avLst/>
          </a:prstGeom>
        </p:spPr>
      </p:pic>
      <p:sp>
        <p:nvSpPr>
          <p:cNvPr id="15" name="TextBox 14">
            <a:extLst>
              <a:ext uri="{FF2B5EF4-FFF2-40B4-BE49-F238E27FC236}">
                <a16:creationId xmlns:a16="http://schemas.microsoft.com/office/drawing/2014/main" id="{AACDBB3E-5912-B4E0-C83C-E5B2BA0181B2}"/>
              </a:ext>
            </a:extLst>
          </p:cNvPr>
          <p:cNvSpPr txBox="1"/>
          <p:nvPr/>
        </p:nvSpPr>
        <p:spPr>
          <a:xfrm>
            <a:off x="1595467" y="1476223"/>
            <a:ext cx="9678847"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Times New Roman"/>
                <a:cs typeface="Times New Roman"/>
              </a:rPr>
              <a:t>Develop a hybrid Distil BERT-SVM model to improve hate speech detection accuracy.</a:t>
            </a:r>
            <a:endParaRPr lang="en-US" b="1">
              <a:solidFill>
                <a:srgbClr val="000000"/>
              </a:solidFill>
              <a:latin typeface="Times New Roman"/>
              <a:cs typeface="Times New Roman"/>
            </a:endParaRPr>
          </a:p>
          <a:p>
            <a:pPr algn="l"/>
            <a:endParaRPr lang="en-US" b="1" dirty="0">
              <a:solidFill>
                <a:srgbClr val="000000"/>
              </a:solidFill>
              <a:latin typeface="Times New Roman"/>
              <a:cs typeface="Times New Roman"/>
            </a:endParaRPr>
          </a:p>
          <a:p>
            <a:pPr algn="l"/>
            <a:endParaRPr lang="en-US" b="1" dirty="0">
              <a:latin typeface="Times New Roman"/>
              <a:cs typeface="Times New Roman"/>
            </a:endParaRPr>
          </a:p>
        </p:txBody>
      </p:sp>
      <p:sp>
        <p:nvSpPr>
          <p:cNvPr id="16" name="TextBox 15">
            <a:extLst>
              <a:ext uri="{FF2B5EF4-FFF2-40B4-BE49-F238E27FC236}">
                <a16:creationId xmlns:a16="http://schemas.microsoft.com/office/drawing/2014/main" id="{A37FA047-4F22-3E3E-A57C-87BD8051D87E}"/>
              </a:ext>
            </a:extLst>
          </p:cNvPr>
          <p:cNvSpPr txBox="1"/>
          <p:nvPr/>
        </p:nvSpPr>
        <p:spPr>
          <a:xfrm>
            <a:off x="1574868" y="2775238"/>
            <a:ext cx="90379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Times New Roman"/>
                <a:cs typeface="Times New Roman"/>
              </a:rPr>
              <a:t>Address class imbalance using preprocessing and augmentation for better model fairness</a:t>
            </a:r>
            <a:endParaRPr lang="en-US" b="1">
              <a:solidFill>
                <a:srgbClr val="000000"/>
              </a:solidFill>
              <a:latin typeface="Times New Roman"/>
              <a:cs typeface="Times New Roman"/>
            </a:endParaRPr>
          </a:p>
          <a:p>
            <a:pPr algn="l"/>
            <a:endParaRPr lang="en-US" b="1" dirty="0">
              <a:solidFill>
                <a:srgbClr val="000000"/>
              </a:solidFill>
              <a:latin typeface="Times New Roman"/>
              <a:cs typeface="Times New Roman"/>
            </a:endParaRPr>
          </a:p>
          <a:p>
            <a:pPr algn="l"/>
            <a:endParaRPr lang="en-US" b="1" dirty="0">
              <a:latin typeface="Times New Roman"/>
              <a:cs typeface="Times New Roman"/>
            </a:endParaRPr>
          </a:p>
        </p:txBody>
      </p:sp>
      <p:sp>
        <p:nvSpPr>
          <p:cNvPr id="17" name="TextBox 16">
            <a:extLst>
              <a:ext uri="{FF2B5EF4-FFF2-40B4-BE49-F238E27FC236}">
                <a16:creationId xmlns:a16="http://schemas.microsoft.com/office/drawing/2014/main" id="{C9039C3C-3E6B-455C-B8C1-1A787295E195}"/>
              </a:ext>
            </a:extLst>
          </p:cNvPr>
          <p:cNvSpPr txBox="1"/>
          <p:nvPr/>
        </p:nvSpPr>
        <p:spPr>
          <a:xfrm>
            <a:off x="1598065" y="3983764"/>
            <a:ext cx="955134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latin typeface="Times New Roman"/>
                <a:cs typeface="Times New Roman"/>
              </a:rPr>
              <a:t>Ensure high accuracy and computational efficiency for real-time hate speech detection</a:t>
            </a:r>
            <a:endParaRPr lang="en-US" b="1">
              <a:solidFill>
                <a:srgbClr val="000000"/>
              </a:solidFill>
              <a:latin typeface="Times New Roman"/>
              <a:cs typeface="Times New Roman"/>
            </a:endParaRPr>
          </a:p>
          <a:p>
            <a:pPr algn="l"/>
            <a:endParaRPr lang="en-US" b="1" dirty="0">
              <a:solidFill>
                <a:srgbClr val="000000"/>
              </a:solidFill>
              <a:latin typeface="Times New Roman"/>
              <a:cs typeface="Times New Roman"/>
            </a:endParaRPr>
          </a:p>
          <a:p>
            <a:endParaRPr lang="en-US" b="1" dirty="0">
              <a:solidFill>
                <a:srgbClr val="000000"/>
              </a:solidFill>
              <a:latin typeface="Times New Roman"/>
              <a:cs typeface="Times New Roman"/>
            </a:endParaRPr>
          </a:p>
        </p:txBody>
      </p:sp>
      <p:sp>
        <p:nvSpPr>
          <p:cNvPr id="18" name="TextBox 17">
            <a:extLst>
              <a:ext uri="{FF2B5EF4-FFF2-40B4-BE49-F238E27FC236}">
                <a16:creationId xmlns:a16="http://schemas.microsoft.com/office/drawing/2014/main" id="{D6A39FE7-7D73-E6A6-3763-10180D15AED3}"/>
              </a:ext>
            </a:extLst>
          </p:cNvPr>
          <p:cNvSpPr txBox="1"/>
          <p:nvPr/>
        </p:nvSpPr>
        <p:spPr>
          <a:xfrm>
            <a:off x="1599377" y="5176396"/>
            <a:ext cx="968665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solidFill>
                  <a:srgbClr val="000000"/>
                </a:solidFill>
                <a:latin typeface="Times New Roman"/>
                <a:cs typeface="Times New Roman"/>
              </a:rPr>
              <a:t>Deploy the model in a Flask-based system for real-time tweet classification. </a:t>
            </a:r>
            <a:endParaRPr lang="en-US" b="1">
              <a:latin typeface="Times New Roman"/>
              <a:cs typeface="Times New Roman"/>
            </a:endParaRPr>
          </a:p>
          <a:p>
            <a:pPr algn="l"/>
            <a:endParaRPr lang="en-US" b="1" dirty="0">
              <a:solidFill>
                <a:srgbClr val="000000"/>
              </a:solidFill>
              <a:latin typeface="Times New Roman"/>
              <a:cs typeface="Times New Roman"/>
            </a:endParaRPr>
          </a:p>
        </p:txBody>
      </p:sp>
    </p:spTree>
    <p:extLst>
      <p:ext uri="{BB962C8B-B14F-4D97-AF65-F5344CB8AC3E}">
        <p14:creationId xmlns:p14="http://schemas.microsoft.com/office/powerpoint/2010/main" val="14318649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815A1-C6B5-CCA6-85AB-6678B092C8D6}"/>
              </a:ext>
            </a:extLst>
          </p:cNvPr>
          <p:cNvSpPr>
            <a:spLocks noGrp="1"/>
          </p:cNvSpPr>
          <p:nvPr>
            <p:ph type="title"/>
          </p:nvPr>
        </p:nvSpPr>
        <p:spPr>
          <a:xfrm>
            <a:off x="1207452" y="283362"/>
            <a:ext cx="8911590" cy="861774"/>
          </a:xfrm>
        </p:spPr>
        <p:txBody>
          <a:bodyPr wrap="square" lIns="0" tIns="0" rIns="0" bIns="0" anchor="t">
            <a:spAutoFit/>
          </a:bodyPr>
          <a:lstStyle/>
          <a:p>
            <a:r>
              <a:rPr lang="en-US" spc="-10" dirty="0">
                <a:solidFill>
                  <a:srgbClr val="0070C0"/>
                </a:solidFill>
                <a:latin typeface="Times New Roman"/>
              </a:rPr>
              <a:t>Related Works</a:t>
            </a:r>
            <a:br>
              <a:rPr lang="en-US" sz="2800" b="1" spc="-10" dirty="0">
                <a:latin typeface="Times New Roman"/>
                <a:cs typeface="Georgia"/>
              </a:rPr>
            </a:br>
            <a:endParaRPr lang="en-IN">
              <a:solidFill>
                <a:srgbClr val="0070C0"/>
              </a:solidFill>
              <a:latin typeface="Times New Roman"/>
            </a:endParaRPr>
          </a:p>
        </p:txBody>
      </p:sp>
      <p:sp>
        <p:nvSpPr>
          <p:cNvPr id="448" name="TextBox 447">
            <a:extLst>
              <a:ext uri="{FF2B5EF4-FFF2-40B4-BE49-F238E27FC236}">
                <a16:creationId xmlns:a16="http://schemas.microsoft.com/office/drawing/2014/main" id="{D1EE23A6-DA44-D7BF-B34E-A9594DD50E3E}"/>
              </a:ext>
            </a:extLst>
          </p:cNvPr>
          <p:cNvSpPr txBox="1"/>
          <p:nvPr/>
        </p:nvSpPr>
        <p:spPr>
          <a:xfrm>
            <a:off x="604615" y="1007237"/>
            <a:ext cx="10982769"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1900" b="1" dirty="0">
                <a:latin typeface="Times New Roman"/>
                <a:cs typeface="Times New Roman"/>
              </a:rPr>
              <a:t>Traditional and Deep Learning</a:t>
            </a:r>
            <a:r>
              <a:rPr lang="en-US" dirty="0">
                <a:latin typeface="Times New Roman"/>
                <a:cs typeface="Times New Roman"/>
              </a:rPr>
              <a:t>: SVM, Logistic Regression, CNNs, and RNNs were used, but struggled with semantics and efficiency (Davidson et al., 2017; Zhang et al., 2018). Paul (2023) achieved 0.94 accuracy with ANN and SMOTE.</a:t>
            </a:r>
          </a:p>
          <a:p>
            <a:pPr>
              <a:buFont typeface=""/>
              <a:buChar char="•"/>
            </a:pPr>
            <a:r>
              <a:rPr lang="en-US" sz="1900" b="1" dirty="0">
                <a:latin typeface="Times New Roman"/>
                <a:cs typeface="Times New Roman"/>
              </a:rPr>
              <a:t>Transformers</a:t>
            </a:r>
            <a:r>
              <a:rPr lang="en-US" sz="1900" dirty="0">
                <a:latin typeface="Times New Roman"/>
                <a:cs typeface="Times New Roman"/>
              </a:rPr>
              <a:t>:</a:t>
            </a:r>
            <a:r>
              <a:rPr lang="en-US" dirty="0">
                <a:latin typeface="Times New Roman"/>
                <a:cs typeface="Times New Roman"/>
              </a:rPr>
              <a:t> BERT offered high accuracy but is computationally intensive (Mozafari et al., 2020). </a:t>
            </a:r>
            <a:r>
              <a:rPr lang="en-US" err="1">
                <a:latin typeface="Times New Roman"/>
                <a:cs typeface="Times New Roman"/>
              </a:rPr>
              <a:t>DistilBERT</a:t>
            </a:r>
            <a:r>
              <a:rPr lang="en-US" dirty="0">
                <a:latin typeface="Times New Roman"/>
                <a:cs typeface="Times New Roman"/>
              </a:rPr>
              <a:t> reduced overhead (Sanh et al., 2019).</a:t>
            </a:r>
          </a:p>
          <a:p>
            <a:pPr>
              <a:buFont typeface=""/>
              <a:buChar char="•"/>
            </a:pPr>
            <a:r>
              <a:rPr lang="en-US" sz="1900" b="1" dirty="0">
                <a:latin typeface="Times New Roman"/>
                <a:cs typeface="Times New Roman"/>
              </a:rPr>
              <a:t>Hybrid Models</a:t>
            </a:r>
            <a:r>
              <a:rPr lang="en-US" dirty="0">
                <a:latin typeface="Times New Roman"/>
                <a:cs typeface="Times New Roman"/>
              </a:rPr>
              <a:t>: BERT-SVM and HateBERT combined transformers with classifiers for better efficiency (Aluru et al., 2020; Caselli et al., 2020).</a:t>
            </a:r>
          </a:p>
          <a:p>
            <a:pPr>
              <a:buFont typeface=""/>
              <a:buChar char="•"/>
            </a:pPr>
            <a:r>
              <a:rPr lang="en-US" sz="1900" b="1" dirty="0">
                <a:latin typeface="Times New Roman"/>
                <a:cs typeface="Times New Roman"/>
              </a:rPr>
              <a:t>Real-Time Systems</a:t>
            </a:r>
            <a:r>
              <a:rPr lang="en-US" dirty="0">
                <a:latin typeface="Times New Roman"/>
                <a:cs typeface="Times New Roman"/>
              </a:rPr>
              <a:t>: Flask-based systems enabled real-time inference, but scalability and usability remain gaps (Ribeiro et al., 2021).</a:t>
            </a:r>
          </a:p>
          <a:p>
            <a:endParaRPr lang="en-US" dirty="0">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331458C2-24D5-0678-7D26-51C823653B7B}"/>
              </a:ext>
            </a:extLst>
          </p:cNvPr>
          <p:cNvCxnSpPr/>
          <p:nvPr/>
        </p:nvCxnSpPr>
        <p:spPr>
          <a:xfrm>
            <a:off x="807578" y="5029200"/>
            <a:ext cx="1085102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Rectangle: Rounded Corners 4">
            <a:extLst>
              <a:ext uri="{FF2B5EF4-FFF2-40B4-BE49-F238E27FC236}">
                <a16:creationId xmlns:a16="http://schemas.microsoft.com/office/drawing/2014/main" id="{DAFDFAAF-AE4B-E9BC-C3E7-D8AAA547215C}"/>
              </a:ext>
            </a:extLst>
          </p:cNvPr>
          <p:cNvSpPr/>
          <p:nvPr/>
        </p:nvSpPr>
        <p:spPr>
          <a:xfrm>
            <a:off x="807578" y="3847378"/>
            <a:ext cx="3154823" cy="6096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latin typeface="Times New Roman" panose="02020603050405020304" pitchFamily="18" charset="0"/>
                <a:cs typeface="Times New Roman" panose="02020603050405020304" pitchFamily="18" charset="0"/>
              </a:rPr>
              <a:t>Traditional Method (Davidson et.al)</a:t>
            </a:r>
          </a:p>
        </p:txBody>
      </p:sp>
      <p:sp>
        <p:nvSpPr>
          <p:cNvPr id="6" name="Rectangle: Rounded Corners 5">
            <a:extLst>
              <a:ext uri="{FF2B5EF4-FFF2-40B4-BE49-F238E27FC236}">
                <a16:creationId xmlns:a16="http://schemas.microsoft.com/office/drawing/2014/main" id="{C405B761-BCE5-4A99-BCDE-830DE7FFA7D4}"/>
              </a:ext>
            </a:extLst>
          </p:cNvPr>
          <p:cNvSpPr/>
          <p:nvPr/>
        </p:nvSpPr>
        <p:spPr>
          <a:xfrm>
            <a:off x="3224847" y="5545962"/>
            <a:ext cx="2438400" cy="60960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Deep Learning Models (Zhang et.al)</a:t>
            </a:r>
          </a:p>
        </p:txBody>
      </p:sp>
      <p:sp>
        <p:nvSpPr>
          <p:cNvPr id="7" name="Rectangle: Rounded Corners 6">
            <a:extLst>
              <a:ext uri="{FF2B5EF4-FFF2-40B4-BE49-F238E27FC236}">
                <a16:creationId xmlns:a16="http://schemas.microsoft.com/office/drawing/2014/main" id="{24A7C247-4603-CCDE-F575-6BC4A2033242}"/>
              </a:ext>
            </a:extLst>
          </p:cNvPr>
          <p:cNvSpPr/>
          <p:nvPr/>
        </p:nvSpPr>
        <p:spPr>
          <a:xfrm>
            <a:off x="8077203" y="5638801"/>
            <a:ext cx="3581397" cy="57222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Real-Time Systems and Advanced Models (Ribeiro et.al, paul)</a:t>
            </a:r>
          </a:p>
        </p:txBody>
      </p:sp>
      <p:sp>
        <p:nvSpPr>
          <p:cNvPr id="8" name="Rectangle: Rounded Corners 7">
            <a:extLst>
              <a:ext uri="{FF2B5EF4-FFF2-40B4-BE49-F238E27FC236}">
                <a16:creationId xmlns:a16="http://schemas.microsoft.com/office/drawing/2014/main" id="{DDC7CE22-3910-9ECA-E26E-28CC46F958DE}"/>
              </a:ext>
            </a:extLst>
          </p:cNvPr>
          <p:cNvSpPr/>
          <p:nvPr/>
        </p:nvSpPr>
        <p:spPr>
          <a:xfrm>
            <a:off x="4273830" y="3795230"/>
            <a:ext cx="4253939" cy="609602"/>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75000"/>
                    <a:lumOff val="25000"/>
                  </a:schemeClr>
                </a:solidFill>
              </a:rPr>
              <a:t>Transformer and Hybrid Models ( Sang et.al ,Mozafari et.al ,Aluru et.al</a:t>
            </a:r>
          </a:p>
        </p:txBody>
      </p:sp>
      <p:cxnSp>
        <p:nvCxnSpPr>
          <p:cNvPr id="10" name="Straight Connector 9">
            <a:extLst>
              <a:ext uri="{FF2B5EF4-FFF2-40B4-BE49-F238E27FC236}">
                <a16:creationId xmlns:a16="http://schemas.microsoft.com/office/drawing/2014/main" id="{AEA54BED-293C-02A7-EFF1-D710FB525198}"/>
              </a:ext>
            </a:extLst>
          </p:cNvPr>
          <p:cNvCxnSpPr>
            <a:cxnSpLocks/>
            <a:stCxn id="5" idx="2"/>
            <a:endCxn id="15" idx="0"/>
          </p:cNvCxnSpPr>
          <p:nvPr/>
        </p:nvCxnSpPr>
        <p:spPr>
          <a:xfrm flipH="1">
            <a:off x="2362200" y="4456979"/>
            <a:ext cx="22790" cy="600795"/>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ED422FB7-D2DC-6968-9E95-620A2463B3A6}"/>
              </a:ext>
            </a:extLst>
          </p:cNvPr>
          <p:cNvCxnSpPr>
            <a:cxnSpLocks/>
          </p:cNvCxnSpPr>
          <p:nvPr/>
        </p:nvCxnSpPr>
        <p:spPr>
          <a:xfrm>
            <a:off x="4343400" y="5029199"/>
            <a:ext cx="0" cy="457201"/>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F08DBDF8-2DF8-9E9E-8F71-ED020F499305}"/>
              </a:ext>
            </a:extLst>
          </p:cNvPr>
          <p:cNvCxnSpPr>
            <a:cxnSpLocks/>
          </p:cNvCxnSpPr>
          <p:nvPr/>
        </p:nvCxnSpPr>
        <p:spPr>
          <a:xfrm>
            <a:off x="6400800" y="4419598"/>
            <a:ext cx="0" cy="60960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51DAC342-60D0-537A-AC43-0EF15198EF8A}"/>
              </a:ext>
            </a:extLst>
          </p:cNvPr>
          <p:cNvCxnSpPr>
            <a:cxnSpLocks/>
          </p:cNvCxnSpPr>
          <p:nvPr/>
        </p:nvCxnSpPr>
        <p:spPr>
          <a:xfrm>
            <a:off x="9982200" y="5029199"/>
            <a:ext cx="0" cy="60960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7FED8967-30EF-6C91-031E-C9B3917277CA}"/>
              </a:ext>
            </a:extLst>
          </p:cNvPr>
          <p:cNvSpPr txBox="1"/>
          <p:nvPr/>
        </p:nvSpPr>
        <p:spPr>
          <a:xfrm>
            <a:off x="2013386" y="5057774"/>
            <a:ext cx="697627" cy="369332"/>
          </a:xfrm>
          <a:prstGeom prst="rect">
            <a:avLst/>
          </a:prstGeom>
          <a:noFill/>
        </p:spPr>
        <p:txBody>
          <a:bodyPr wrap="none" rtlCol="0">
            <a:spAutoFit/>
          </a:bodyPr>
          <a:lstStyle/>
          <a:p>
            <a:r>
              <a:rPr lang="en-IN" dirty="0"/>
              <a:t>2017</a:t>
            </a:r>
          </a:p>
        </p:txBody>
      </p:sp>
      <p:sp>
        <p:nvSpPr>
          <p:cNvPr id="16" name="TextBox 15">
            <a:extLst>
              <a:ext uri="{FF2B5EF4-FFF2-40B4-BE49-F238E27FC236}">
                <a16:creationId xmlns:a16="http://schemas.microsoft.com/office/drawing/2014/main" id="{C05823A4-682C-3334-701B-2C7FC472BE7F}"/>
              </a:ext>
            </a:extLst>
          </p:cNvPr>
          <p:cNvSpPr txBox="1"/>
          <p:nvPr/>
        </p:nvSpPr>
        <p:spPr>
          <a:xfrm>
            <a:off x="3994586" y="4688442"/>
            <a:ext cx="697627" cy="369332"/>
          </a:xfrm>
          <a:prstGeom prst="rect">
            <a:avLst/>
          </a:prstGeom>
          <a:noFill/>
        </p:spPr>
        <p:txBody>
          <a:bodyPr wrap="none" rtlCol="0">
            <a:spAutoFit/>
          </a:bodyPr>
          <a:lstStyle/>
          <a:p>
            <a:r>
              <a:rPr lang="en-IN" dirty="0"/>
              <a:t>2018</a:t>
            </a:r>
          </a:p>
        </p:txBody>
      </p:sp>
      <p:sp>
        <p:nvSpPr>
          <p:cNvPr id="17" name="TextBox 16">
            <a:extLst>
              <a:ext uri="{FF2B5EF4-FFF2-40B4-BE49-F238E27FC236}">
                <a16:creationId xmlns:a16="http://schemas.microsoft.com/office/drawing/2014/main" id="{30331A94-0B78-2FEB-FB2D-C17409FD6E4C}"/>
              </a:ext>
            </a:extLst>
          </p:cNvPr>
          <p:cNvSpPr txBox="1"/>
          <p:nvPr/>
        </p:nvSpPr>
        <p:spPr>
          <a:xfrm>
            <a:off x="5727304" y="5074680"/>
            <a:ext cx="1467068" cy="369332"/>
          </a:xfrm>
          <a:prstGeom prst="rect">
            <a:avLst/>
          </a:prstGeom>
          <a:noFill/>
        </p:spPr>
        <p:txBody>
          <a:bodyPr wrap="none" lIns="91440" tIns="45720" rIns="91440" bIns="45720" rtlCol="0" anchor="t">
            <a:spAutoFit/>
          </a:bodyPr>
          <a:lstStyle/>
          <a:p>
            <a:r>
              <a:rPr lang="en-IN" dirty="0"/>
              <a:t>2019 – 2020</a:t>
            </a:r>
            <a:endParaRPr lang="en-US" dirty="0"/>
          </a:p>
        </p:txBody>
      </p:sp>
      <p:sp>
        <p:nvSpPr>
          <p:cNvPr id="18" name="TextBox 17">
            <a:extLst>
              <a:ext uri="{FF2B5EF4-FFF2-40B4-BE49-F238E27FC236}">
                <a16:creationId xmlns:a16="http://schemas.microsoft.com/office/drawing/2014/main" id="{A3CD2FD5-2C30-243B-F4F3-76637036AFC6}"/>
              </a:ext>
            </a:extLst>
          </p:cNvPr>
          <p:cNvSpPr txBox="1"/>
          <p:nvPr/>
        </p:nvSpPr>
        <p:spPr>
          <a:xfrm>
            <a:off x="9338434" y="4659866"/>
            <a:ext cx="1287532" cy="369332"/>
          </a:xfrm>
          <a:prstGeom prst="rect">
            <a:avLst/>
          </a:prstGeom>
          <a:noFill/>
        </p:spPr>
        <p:txBody>
          <a:bodyPr wrap="none" rtlCol="0">
            <a:spAutoFit/>
          </a:bodyPr>
          <a:lstStyle/>
          <a:p>
            <a:r>
              <a:rPr lang="en-IN" dirty="0"/>
              <a:t>2021-2023</a:t>
            </a:r>
          </a:p>
        </p:txBody>
      </p:sp>
    </p:spTree>
    <p:extLst>
      <p:ext uri="{BB962C8B-B14F-4D97-AF65-F5344CB8AC3E}">
        <p14:creationId xmlns:p14="http://schemas.microsoft.com/office/powerpoint/2010/main" val="23467382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7AFE121-4EFC-A457-6EF7-93D4763540E6}"/>
              </a:ext>
            </a:extLst>
          </p:cNvPr>
          <p:cNvSpPr>
            <a:spLocks noGrp="1"/>
          </p:cNvSpPr>
          <p:nvPr>
            <p:ph type="title"/>
          </p:nvPr>
        </p:nvSpPr>
        <p:spPr>
          <a:xfrm>
            <a:off x="1204957" y="286050"/>
            <a:ext cx="8910637" cy="861774"/>
          </a:xfrm>
        </p:spPr>
        <p:txBody>
          <a:bodyPr wrap="square" lIns="0" tIns="0" rIns="0" bIns="0" anchor="t">
            <a:spAutoFit/>
          </a:bodyPr>
          <a:lstStyle/>
          <a:p>
            <a:r>
              <a:rPr lang="en-US" sz="2800" dirty="0">
                <a:latin typeface="Times New Roman"/>
              </a:rPr>
              <a:t>Methodology</a:t>
            </a:r>
            <a:br>
              <a:rPr lang="en-US" sz="2800" dirty="0">
                <a:latin typeface="Times New Roman"/>
              </a:rPr>
            </a:br>
            <a:endParaRPr lang="en-IN">
              <a:latin typeface="Times New Roman"/>
            </a:endParaRPr>
          </a:p>
        </p:txBody>
      </p:sp>
      <p:sp>
        <p:nvSpPr>
          <p:cNvPr id="2" name="Rectangle 1">
            <a:extLst>
              <a:ext uri="{FF2B5EF4-FFF2-40B4-BE49-F238E27FC236}">
                <a16:creationId xmlns:a16="http://schemas.microsoft.com/office/drawing/2014/main" id="{ACD64AF9-871A-7034-B726-16EB270AEF6D}"/>
              </a:ext>
            </a:extLst>
          </p:cNvPr>
          <p:cNvSpPr/>
          <p:nvPr/>
        </p:nvSpPr>
        <p:spPr>
          <a:xfrm>
            <a:off x="609600" y="1147763"/>
            <a:ext cx="2438400" cy="68580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75000"/>
                    <a:lumOff val="25000"/>
                  </a:schemeClr>
                </a:solidFill>
                <a:latin typeface="Times New Roman" panose="02020603050405020304" pitchFamily="18" charset="0"/>
                <a:cs typeface="Times New Roman" panose="02020603050405020304" pitchFamily="18" charset="0"/>
              </a:rPr>
              <a:t>Dataset</a:t>
            </a:r>
          </a:p>
        </p:txBody>
      </p:sp>
      <p:sp>
        <p:nvSpPr>
          <p:cNvPr id="7" name="Rectangle 6">
            <a:extLst>
              <a:ext uri="{FF2B5EF4-FFF2-40B4-BE49-F238E27FC236}">
                <a16:creationId xmlns:a16="http://schemas.microsoft.com/office/drawing/2014/main" id="{D94DDFEC-CCCE-9436-8527-D05964A1D5A5}"/>
              </a:ext>
            </a:extLst>
          </p:cNvPr>
          <p:cNvSpPr/>
          <p:nvPr/>
        </p:nvSpPr>
        <p:spPr>
          <a:xfrm>
            <a:off x="609600" y="2171700"/>
            <a:ext cx="2438400" cy="68580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75000"/>
                    <a:lumOff val="25000"/>
                  </a:schemeClr>
                </a:solidFill>
                <a:latin typeface="Times New Roman" panose="02020603050405020304" pitchFamily="18" charset="0"/>
                <a:cs typeface="Times New Roman" panose="02020603050405020304" pitchFamily="18" charset="0"/>
              </a:rPr>
              <a:t>Pre-Processing</a:t>
            </a:r>
          </a:p>
        </p:txBody>
      </p:sp>
      <p:sp>
        <p:nvSpPr>
          <p:cNvPr id="8" name="Rectangle 7">
            <a:extLst>
              <a:ext uri="{FF2B5EF4-FFF2-40B4-BE49-F238E27FC236}">
                <a16:creationId xmlns:a16="http://schemas.microsoft.com/office/drawing/2014/main" id="{4F7973F7-FA37-11FD-9BD7-5061B5523E1E}"/>
              </a:ext>
            </a:extLst>
          </p:cNvPr>
          <p:cNvSpPr/>
          <p:nvPr/>
        </p:nvSpPr>
        <p:spPr>
          <a:xfrm>
            <a:off x="609600" y="3228975"/>
            <a:ext cx="2438400" cy="68580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75000"/>
                    <a:lumOff val="25000"/>
                  </a:schemeClr>
                </a:solidFill>
                <a:latin typeface="Times New Roman" panose="02020603050405020304" pitchFamily="18" charset="0"/>
                <a:cs typeface="Times New Roman" panose="02020603050405020304" pitchFamily="18" charset="0"/>
              </a:rPr>
              <a:t>Augmentation</a:t>
            </a:r>
          </a:p>
        </p:txBody>
      </p:sp>
      <p:sp>
        <p:nvSpPr>
          <p:cNvPr id="9" name="Rectangle 8">
            <a:extLst>
              <a:ext uri="{FF2B5EF4-FFF2-40B4-BE49-F238E27FC236}">
                <a16:creationId xmlns:a16="http://schemas.microsoft.com/office/drawing/2014/main" id="{B8D2E098-74DD-D706-BB19-5DA999A3D188}"/>
              </a:ext>
            </a:extLst>
          </p:cNvPr>
          <p:cNvSpPr/>
          <p:nvPr/>
        </p:nvSpPr>
        <p:spPr>
          <a:xfrm>
            <a:off x="609600" y="4286250"/>
            <a:ext cx="2438400" cy="68580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75000"/>
                    <a:lumOff val="25000"/>
                  </a:schemeClr>
                </a:solidFill>
                <a:latin typeface="Times New Roman" panose="02020603050405020304" pitchFamily="18" charset="0"/>
                <a:cs typeface="Times New Roman" panose="02020603050405020304" pitchFamily="18" charset="0"/>
              </a:rPr>
              <a:t>Model Training</a:t>
            </a:r>
          </a:p>
        </p:txBody>
      </p:sp>
      <p:sp>
        <p:nvSpPr>
          <p:cNvPr id="10" name="Rectangle 9">
            <a:extLst>
              <a:ext uri="{FF2B5EF4-FFF2-40B4-BE49-F238E27FC236}">
                <a16:creationId xmlns:a16="http://schemas.microsoft.com/office/drawing/2014/main" id="{76EFF5B1-69DC-4FBE-9782-AB19899937CF}"/>
              </a:ext>
            </a:extLst>
          </p:cNvPr>
          <p:cNvSpPr/>
          <p:nvPr/>
        </p:nvSpPr>
        <p:spPr>
          <a:xfrm>
            <a:off x="609600" y="5353050"/>
            <a:ext cx="2438400" cy="685800"/>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lumMod val="75000"/>
                    <a:lumOff val="25000"/>
                  </a:schemeClr>
                </a:solidFill>
                <a:latin typeface="Times New Roman" panose="02020603050405020304" pitchFamily="18" charset="0"/>
                <a:cs typeface="Times New Roman" panose="02020603050405020304" pitchFamily="18" charset="0"/>
              </a:rPr>
              <a:t>Deployment</a:t>
            </a:r>
          </a:p>
        </p:txBody>
      </p:sp>
      <p:cxnSp>
        <p:nvCxnSpPr>
          <p:cNvPr id="12" name="Straight Arrow Connector 11">
            <a:extLst>
              <a:ext uri="{FF2B5EF4-FFF2-40B4-BE49-F238E27FC236}">
                <a16:creationId xmlns:a16="http://schemas.microsoft.com/office/drawing/2014/main" id="{9BDED49A-39F5-309D-ECD3-84647AB1D58F}"/>
              </a:ext>
            </a:extLst>
          </p:cNvPr>
          <p:cNvCxnSpPr>
            <a:stCxn id="2" idx="2"/>
            <a:endCxn id="7" idx="0"/>
          </p:cNvCxnSpPr>
          <p:nvPr/>
        </p:nvCxnSpPr>
        <p:spPr>
          <a:xfrm>
            <a:off x="1828800" y="1833563"/>
            <a:ext cx="0" cy="338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529ABA28-EA70-058B-9757-7E20A5BFDE1F}"/>
              </a:ext>
            </a:extLst>
          </p:cNvPr>
          <p:cNvCxnSpPr/>
          <p:nvPr/>
        </p:nvCxnSpPr>
        <p:spPr>
          <a:xfrm>
            <a:off x="1828800" y="2890838"/>
            <a:ext cx="0" cy="338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D2298AE7-7834-641D-6B74-3527CB5C903F}"/>
              </a:ext>
            </a:extLst>
          </p:cNvPr>
          <p:cNvCxnSpPr/>
          <p:nvPr/>
        </p:nvCxnSpPr>
        <p:spPr>
          <a:xfrm>
            <a:off x="1828800" y="3914775"/>
            <a:ext cx="0" cy="338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F5E6F412-8B08-8988-4100-0AC26EB2886D}"/>
              </a:ext>
            </a:extLst>
          </p:cNvPr>
          <p:cNvCxnSpPr/>
          <p:nvPr/>
        </p:nvCxnSpPr>
        <p:spPr>
          <a:xfrm>
            <a:off x="1828800" y="5014913"/>
            <a:ext cx="0" cy="33813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F1F1FCAE-BCE2-BB17-21FC-DEA70F03F4E3}"/>
              </a:ext>
            </a:extLst>
          </p:cNvPr>
          <p:cNvSpPr txBox="1"/>
          <p:nvPr/>
        </p:nvSpPr>
        <p:spPr>
          <a:xfrm>
            <a:off x="3352800" y="3252517"/>
            <a:ext cx="8305800"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Increased Representation of Hate and Neither classes by 20%</a:t>
            </a:r>
          </a:p>
        </p:txBody>
      </p:sp>
      <p:sp>
        <p:nvSpPr>
          <p:cNvPr id="18" name="TextBox 17">
            <a:extLst>
              <a:ext uri="{FF2B5EF4-FFF2-40B4-BE49-F238E27FC236}">
                <a16:creationId xmlns:a16="http://schemas.microsoft.com/office/drawing/2014/main" id="{20BB902C-B0E4-8C21-DF4A-FEDF19BD673A}"/>
              </a:ext>
            </a:extLst>
          </p:cNvPr>
          <p:cNvSpPr txBox="1"/>
          <p:nvPr/>
        </p:nvSpPr>
        <p:spPr>
          <a:xfrm>
            <a:off x="3314700" y="1361987"/>
            <a:ext cx="8305800"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Davidson et.al dataset(24,783 tweets ,labelled as Hate ,Offensive ,Neutral</a:t>
            </a:r>
          </a:p>
        </p:txBody>
      </p:sp>
      <p:sp>
        <p:nvSpPr>
          <p:cNvPr id="19" name="TextBox 18">
            <a:extLst>
              <a:ext uri="{FF2B5EF4-FFF2-40B4-BE49-F238E27FC236}">
                <a16:creationId xmlns:a16="http://schemas.microsoft.com/office/drawing/2014/main" id="{97286B3D-1DA1-EC57-398A-99D0D6CAC57C}"/>
              </a:ext>
            </a:extLst>
          </p:cNvPr>
          <p:cNvSpPr txBox="1"/>
          <p:nvPr/>
        </p:nvSpPr>
        <p:spPr>
          <a:xfrm>
            <a:off x="3352800" y="2167562"/>
            <a:ext cx="8610600" cy="646331"/>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Ø"/>
            </a:pPr>
            <a:r>
              <a:rPr lang="en-IN" b="1" dirty="0">
                <a:latin typeface="Times New Roman"/>
                <a:cs typeface="Times New Roman"/>
              </a:rPr>
              <a:t>Lower Case Conversion, Removal of Special Characters, Stop Words, Lemmatization</a:t>
            </a:r>
            <a:endParaRPr lang="en-IN"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3DB8DCD-4574-2A7E-54B4-CD2A2848F4F4}"/>
              </a:ext>
            </a:extLst>
          </p:cNvPr>
          <p:cNvSpPr txBox="1"/>
          <p:nvPr/>
        </p:nvSpPr>
        <p:spPr>
          <a:xfrm>
            <a:off x="3352800" y="5391238"/>
            <a:ext cx="8305800" cy="369332"/>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Flask based Real-Time Inference System</a:t>
            </a:r>
          </a:p>
        </p:txBody>
      </p:sp>
      <p:sp>
        <p:nvSpPr>
          <p:cNvPr id="21" name="TextBox 20">
            <a:extLst>
              <a:ext uri="{FF2B5EF4-FFF2-40B4-BE49-F238E27FC236}">
                <a16:creationId xmlns:a16="http://schemas.microsoft.com/office/drawing/2014/main" id="{BF9AD0C8-DA44-E93E-2E27-09C28DF80FFF}"/>
              </a:ext>
            </a:extLst>
          </p:cNvPr>
          <p:cNvSpPr txBox="1"/>
          <p:nvPr/>
        </p:nvSpPr>
        <p:spPr>
          <a:xfrm>
            <a:off x="3352800" y="4265713"/>
            <a:ext cx="8305800" cy="646331"/>
          </a:xfrm>
          <a:prstGeom prst="rect">
            <a:avLst/>
          </a:prstGeom>
          <a:noFill/>
        </p:spPr>
        <p:txBody>
          <a:bodyPr wrap="square" rtlCol="0">
            <a:spAutoFit/>
          </a:bodyPr>
          <a:lstStyle/>
          <a:p>
            <a:pPr marL="285750" indent="-285750">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Hybrid DistillBERT – SVM(DistillBert for embedding, SVM with RF Kernel for Classification</a:t>
            </a:r>
          </a:p>
        </p:txBody>
      </p:sp>
    </p:spTree>
    <p:extLst>
      <p:ext uri="{BB962C8B-B14F-4D97-AF65-F5344CB8AC3E}">
        <p14:creationId xmlns:p14="http://schemas.microsoft.com/office/powerpoint/2010/main" val="30638979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DF67A-483C-F192-442C-74A3D34D3048}"/>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C1D9FBC9-7228-35F9-4764-8164EA5750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1295400"/>
            <a:ext cx="7391400" cy="4783135"/>
          </a:xfrm>
          <a:prstGeom prst="rect">
            <a:avLst/>
          </a:prstGeom>
        </p:spPr>
      </p:pic>
      <p:sp>
        <p:nvSpPr>
          <p:cNvPr id="26" name="TextBox 25">
            <a:extLst>
              <a:ext uri="{FF2B5EF4-FFF2-40B4-BE49-F238E27FC236}">
                <a16:creationId xmlns:a16="http://schemas.microsoft.com/office/drawing/2014/main" id="{F514545B-05F7-235C-EF99-1B6E980DE312}"/>
              </a:ext>
            </a:extLst>
          </p:cNvPr>
          <p:cNvSpPr txBox="1"/>
          <p:nvPr/>
        </p:nvSpPr>
        <p:spPr>
          <a:xfrm>
            <a:off x="1180032" y="228600"/>
            <a:ext cx="5943600" cy="523220"/>
          </a:xfrm>
          <a:prstGeom prst="rect">
            <a:avLst/>
          </a:prstGeom>
          <a:noFill/>
        </p:spPr>
        <p:txBody>
          <a:bodyPr wrap="square" lIns="91440" tIns="45720" rIns="91440" bIns="45720" rtlCol="0" anchor="t">
            <a:spAutoFit/>
          </a:bodyPr>
          <a:lstStyle/>
          <a:p>
            <a:r>
              <a:rPr lang="en-IN" sz="2800" b="1" dirty="0">
                <a:solidFill>
                  <a:srgbClr val="0070C0"/>
                </a:solidFill>
                <a:latin typeface="Times New Roman"/>
                <a:cs typeface="Times New Roman"/>
              </a:rPr>
              <a:t>Work flow Diagram</a:t>
            </a:r>
            <a:endParaRPr lang="en-IN" sz="2800" b="1">
              <a:solidFill>
                <a:srgbClr val="0070C0"/>
              </a:solidFill>
              <a:latin typeface="Times New Roman"/>
              <a:cs typeface="Times New Roman"/>
            </a:endParaRPr>
          </a:p>
        </p:txBody>
      </p:sp>
    </p:spTree>
    <p:extLst>
      <p:ext uri="{BB962C8B-B14F-4D97-AF65-F5344CB8AC3E}">
        <p14:creationId xmlns:p14="http://schemas.microsoft.com/office/powerpoint/2010/main" val="19438331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4E06-3558-9B0B-4DED-EFE9F559EBF5}"/>
              </a:ext>
            </a:extLst>
          </p:cNvPr>
          <p:cNvSpPr>
            <a:spLocks noGrp="1"/>
          </p:cNvSpPr>
          <p:nvPr>
            <p:ph type="title"/>
          </p:nvPr>
        </p:nvSpPr>
        <p:spPr>
          <a:xfrm>
            <a:off x="1171844" y="190783"/>
            <a:ext cx="8911590" cy="861774"/>
          </a:xfrm>
        </p:spPr>
        <p:txBody>
          <a:bodyPr wrap="square" lIns="0" tIns="0" rIns="0" bIns="0" anchor="t">
            <a:spAutoFit/>
          </a:bodyPr>
          <a:lstStyle/>
          <a:p>
            <a:r>
              <a:rPr lang="en-US" sz="2800" b="1" spc="-10" dirty="0">
                <a:solidFill>
                  <a:srgbClr val="001F5F"/>
                </a:solidFill>
                <a:latin typeface="Times New Roman"/>
                <a:cs typeface="Georgia"/>
              </a:rPr>
              <a:t>Setup</a:t>
            </a:r>
            <a:br>
              <a:rPr lang="en-US" sz="2800" b="1" spc="-10" dirty="0">
                <a:latin typeface="Times New Roman"/>
                <a:cs typeface="Georgia"/>
              </a:rPr>
            </a:br>
            <a:endParaRPr lang="en-IN">
              <a:latin typeface="Times New Roman"/>
            </a:endParaRPr>
          </a:p>
        </p:txBody>
      </p:sp>
      <p:sp>
        <p:nvSpPr>
          <p:cNvPr id="4" name="TextBox 3">
            <a:extLst>
              <a:ext uri="{FF2B5EF4-FFF2-40B4-BE49-F238E27FC236}">
                <a16:creationId xmlns:a16="http://schemas.microsoft.com/office/drawing/2014/main" id="{39373664-AE4C-260D-7E1C-F602EBAE891B}"/>
              </a:ext>
            </a:extLst>
          </p:cNvPr>
          <p:cNvSpPr txBox="1"/>
          <p:nvPr/>
        </p:nvSpPr>
        <p:spPr>
          <a:xfrm>
            <a:off x="341946" y="1052711"/>
            <a:ext cx="4876800" cy="38472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sz="1900" b="1" dirty="0">
                <a:latin typeface="Times New Roman"/>
                <a:cs typeface="Times New Roman"/>
              </a:rPr>
              <a:t>Data Set Split</a:t>
            </a:r>
            <a:r>
              <a:rPr lang="en-IN" sz="1900" dirty="0">
                <a:latin typeface="Times New Roman"/>
                <a:cs typeface="Times New Roman"/>
              </a:rPr>
              <a:t> </a:t>
            </a:r>
            <a:r>
              <a:rPr lang="en-IN" dirty="0">
                <a:latin typeface="Times New Roman"/>
                <a:cs typeface="Times New Roman"/>
              </a:rPr>
              <a:t>: 80% training and 20% testing</a:t>
            </a:r>
            <a:endParaRPr lang="en-IN" dirty="0">
              <a:solidFill>
                <a:srgbClr val="000000"/>
              </a:solidFill>
              <a:latin typeface="Times New Roman"/>
              <a:cs typeface="Times New Roman"/>
            </a:endParaRPr>
          </a:p>
        </p:txBody>
      </p:sp>
      <p:graphicFrame>
        <p:nvGraphicFramePr>
          <p:cNvPr id="5" name="Table 4">
            <a:extLst>
              <a:ext uri="{FF2B5EF4-FFF2-40B4-BE49-F238E27FC236}">
                <a16:creationId xmlns:a16="http://schemas.microsoft.com/office/drawing/2014/main" id="{22788AA3-3C3D-DDF4-2728-99DC52047B6B}"/>
              </a:ext>
            </a:extLst>
          </p:cNvPr>
          <p:cNvGraphicFramePr>
            <a:graphicFrameLocks noGrp="1"/>
          </p:cNvGraphicFramePr>
          <p:nvPr>
            <p:extLst>
              <p:ext uri="{D42A27DB-BD31-4B8C-83A1-F6EECF244321}">
                <p14:modId xmlns:p14="http://schemas.microsoft.com/office/powerpoint/2010/main" val="2740506597"/>
              </p:ext>
            </p:extLst>
          </p:nvPr>
        </p:nvGraphicFramePr>
        <p:xfrm>
          <a:off x="6172200" y="1052711"/>
          <a:ext cx="4812348" cy="741680"/>
        </p:xfrm>
        <a:graphic>
          <a:graphicData uri="http://schemas.openxmlformats.org/drawingml/2006/table">
            <a:tbl>
              <a:tblPr>
                <a:tableStyleId>{2D5ABB26-0587-4C30-8999-92F81FD0307C}</a:tableStyleId>
              </a:tblPr>
              <a:tblGrid>
                <a:gridCol w="2406174">
                  <a:extLst>
                    <a:ext uri="{9D8B030D-6E8A-4147-A177-3AD203B41FA5}">
                      <a16:colId xmlns:a16="http://schemas.microsoft.com/office/drawing/2014/main" val="2623472975"/>
                    </a:ext>
                  </a:extLst>
                </a:gridCol>
                <a:gridCol w="2406174">
                  <a:extLst>
                    <a:ext uri="{9D8B030D-6E8A-4147-A177-3AD203B41FA5}">
                      <a16:colId xmlns:a16="http://schemas.microsoft.com/office/drawing/2014/main" val="1828511486"/>
                    </a:ext>
                  </a:extLst>
                </a:gridCol>
              </a:tblGrid>
              <a:tr h="370840">
                <a:tc>
                  <a:txBody>
                    <a:bodyPr/>
                    <a:lstStyle/>
                    <a:p>
                      <a:pPr algn="ctr"/>
                      <a:r>
                        <a:rPr lang="en-IN" dirty="0">
                          <a:ln>
                            <a:solidFill>
                              <a:schemeClr val="tx1"/>
                            </a:solidFill>
                          </a:ln>
                          <a:latin typeface="Times New Roman"/>
                        </a:rPr>
                        <a:t>Training</a:t>
                      </a:r>
                      <a:endParaRPr lang="en-IN">
                        <a:ln>
                          <a:solidFill>
                            <a:sysClr val="windowText" lastClr="000000"/>
                          </a:solidFill>
                        </a:ln>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a:rPr>
                        <a:t>80% (19826 tweets)</a:t>
                      </a:r>
                      <a:endParaRPr lang="en-IN" dirty="0">
                        <a:latin typeface="Times New Roman"/>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020880"/>
                  </a:ext>
                </a:extLst>
              </a:tr>
              <a:tr h="370840">
                <a:tc>
                  <a:txBody>
                    <a:bodyPr/>
                    <a:lstStyle/>
                    <a:p>
                      <a:pPr algn="ctr"/>
                      <a:r>
                        <a:rPr lang="en-IN" dirty="0">
                          <a:ln>
                            <a:solidFill>
                              <a:schemeClr val="tx1"/>
                            </a:solidFill>
                          </a:ln>
                          <a:latin typeface="Times New Roman"/>
                        </a:rPr>
                        <a:t>Testing</a:t>
                      </a:r>
                      <a:endParaRPr lang="en-IN">
                        <a:ln>
                          <a:solidFill>
                            <a:schemeClr val="tx1"/>
                          </a:solidFill>
                        </a:ln>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Times New Roman"/>
                        </a:rPr>
                        <a:t>20% (4957 tweets)</a:t>
                      </a:r>
                      <a:endParaRPr lang="en-IN" dirty="0">
                        <a:latin typeface="Times New Roman"/>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4332208"/>
                  </a:ext>
                </a:extLst>
              </a:tr>
            </a:tbl>
          </a:graphicData>
        </a:graphic>
      </p:graphicFrame>
      <p:sp>
        <p:nvSpPr>
          <p:cNvPr id="6" name="TextBox 5">
            <a:extLst>
              <a:ext uri="{FF2B5EF4-FFF2-40B4-BE49-F238E27FC236}">
                <a16:creationId xmlns:a16="http://schemas.microsoft.com/office/drawing/2014/main" id="{0CD23772-DE17-2F4E-0EA6-90CAAC87ADB7}"/>
              </a:ext>
            </a:extLst>
          </p:cNvPr>
          <p:cNvSpPr txBox="1"/>
          <p:nvPr/>
        </p:nvSpPr>
        <p:spPr>
          <a:xfrm>
            <a:off x="370521" y="1914485"/>
            <a:ext cx="4876800"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t>Models Evaluated :</a:t>
            </a:r>
          </a:p>
        </p:txBody>
      </p:sp>
      <p:graphicFrame>
        <p:nvGraphicFramePr>
          <p:cNvPr id="9" name="Diagram 8">
            <a:extLst>
              <a:ext uri="{FF2B5EF4-FFF2-40B4-BE49-F238E27FC236}">
                <a16:creationId xmlns:a16="http://schemas.microsoft.com/office/drawing/2014/main" id="{FCD43BC4-BB80-57DB-6DB2-1018E00F6667}"/>
              </a:ext>
            </a:extLst>
          </p:cNvPr>
          <p:cNvGraphicFramePr/>
          <p:nvPr>
            <p:extLst>
              <p:ext uri="{D42A27DB-BD31-4B8C-83A1-F6EECF244321}">
                <p14:modId xmlns:p14="http://schemas.microsoft.com/office/powerpoint/2010/main" val="2205507477"/>
              </p:ext>
            </p:extLst>
          </p:nvPr>
        </p:nvGraphicFramePr>
        <p:xfrm>
          <a:off x="-175579" y="2283817"/>
          <a:ext cx="5969000" cy="38883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extBox 11">
            <a:extLst>
              <a:ext uri="{FF2B5EF4-FFF2-40B4-BE49-F238E27FC236}">
                <a16:creationId xmlns:a16="http://schemas.microsoft.com/office/drawing/2014/main" id="{5A3EC3F2-6908-FAB0-F4C0-001417742325}"/>
              </a:ext>
            </a:extLst>
          </p:cNvPr>
          <p:cNvSpPr txBox="1"/>
          <p:nvPr/>
        </p:nvSpPr>
        <p:spPr>
          <a:xfrm>
            <a:off x="6283327" y="1914485"/>
            <a:ext cx="4343400" cy="369332"/>
          </a:xfrm>
          <a:prstGeom prst="rect">
            <a:avLst/>
          </a:prstGeom>
          <a:noFill/>
        </p:spPr>
        <p:txBody>
          <a:bodyPr wrap="square" rtlCol="0">
            <a:spAutoFit/>
          </a:bodyPr>
          <a:lstStyle/>
          <a:p>
            <a:pPr marL="285750" indent="-285750">
              <a:buFont typeface="Arial" panose="020B0604020202020204" pitchFamily="34" charset="0"/>
              <a:buChar char="•"/>
            </a:pPr>
            <a:r>
              <a:rPr lang="en-IN" b="1" dirty="0"/>
              <a:t>Evaluation Metrics</a:t>
            </a:r>
          </a:p>
        </p:txBody>
      </p:sp>
      <p:sp>
        <p:nvSpPr>
          <p:cNvPr id="17" name="Rectangle: Rounded Corners 16">
            <a:extLst>
              <a:ext uri="{FF2B5EF4-FFF2-40B4-BE49-F238E27FC236}">
                <a16:creationId xmlns:a16="http://schemas.microsoft.com/office/drawing/2014/main" id="{F2609331-F0EC-EA1C-E9FA-E1DC4BD3D124}"/>
              </a:ext>
            </a:extLst>
          </p:cNvPr>
          <p:cNvSpPr/>
          <p:nvPr/>
        </p:nvSpPr>
        <p:spPr>
          <a:xfrm>
            <a:off x="6400800" y="2667000"/>
            <a:ext cx="2209800" cy="838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tx1"/>
                </a:solidFill>
                <a:latin typeface="Times New Roman" panose="02020603050405020304" pitchFamily="18" charset="0"/>
                <a:cs typeface="Times New Roman" panose="02020603050405020304" pitchFamily="18" charset="0"/>
              </a:rPr>
              <a:t>Accuracy</a:t>
            </a:r>
          </a:p>
        </p:txBody>
      </p:sp>
      <p:sp>
        <p:nvSpPr>
          <p:cNvPr id="18" name="Rectangle: Rounded Corners 17">
            <a:extLst>
              <a:ext uri="{FF2B5EF4-FFF2-40B4-BE49-F238E27FC236}">
                <a16:creationId xmlns:a16="http://schemas.microsoft.com/office/drawing/2014/main" id="{389B0838-1DDB-5FD2-24D5-4F4A6AE20FEC}"/>
              </a:ext>
            </a:extLst>
          </p:cNvPr>
          <p:cNvSpPr/>
          <p:nvPr/>
        </p:nvSpPr>
        <p:spPr>
          <a:xfrm>
            <a:off x="9170354" y="2667000"/>
            <a:ext cx="2209800" cy="838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tx1"/>
                </a:solidFill>
                <a:latin typeface="Times New Roman" panose="02020603050405020304" pitchFamily="18" charset="0"/>
                <a:cs typeface="Times New Roman" panose="02020603050405020304" pitchFamily="18" charset="0"/>
              </a:rPr>
              <a:t>Precision</a:t>
            </a:r>
          </a:p>
        </p:txBody>
      </p:sp>
      <p:sp>
        <p:nvSpPr>
          <p:cNvPr id="19" name="Rectangle: Rounded Corners 18">
            <a:extLst>
              <a:ext uri="{FF2B5EF4-FFF2-40B4-BE49-F238E27FC236}">
                <a16:creationId xmlns:a16="http://schemas.microsoft.com/office/drawing/2014/main" id="{F863F06D-156B-752C-105A-9496D3E2A4A2}"/>
              </a:ext>
            </a:extLst>
          </p:cNvPr>
          <p:cNvSpPr/>
          <p:nvPr/>
        </p:nvSpPr>
        <p:spPr>
          <a:xfrm>
            <a:off x="6410325" y="4228008"/>
            <a:ext cx="2209800" cy="838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tx1"/>
                </a:solidFill>
                <a:latin typeface="Times New Roman" panose="02020603050405020304" pitchFamily="18" charset="0"/>
                <a:cs typeface="Times New Roman" panose="02020603050405020304" pitchFamily="18" charset="0"/>
              </a:rPr>
              <a:t>F1-Score</a:t>
            </a:r>
          </a:p>
        </p:txBody>
      </p:sp>
      <p:sp>
        <p:nvSpPr>
          <p:cNvPr id="20" name="Rectangle: Rounded Corners 19">
            <a:extLst>
              <a:ext uri="{FF2B5EF4-FFF2-40B4-BE49-F238E27FC236}">
                <a16:creationId xmlns:a16="http://schemas.microsoft.com/office/drawing/2014/main" id="{13604684-6572-C698-5E4D-C9FEFCCC0DFF}"/>
              </a:ext>
            </a:extLst>
          </p:cNvPr>
          <p:cNvSpPr/>
          <p:nvPr/>
        </p:nvSpPr>
        <p:spPr>
          <a:xfrm>
            <a:off x="9208454" y="4228008"/>
            <a:ext cx="2209800" cy="838200"/>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300" b="1" dirty="0">
                <a:solidFill>
                  <a:schemeClr val="tx1"/>
                </a:solidFill>
                <a:latin typeface="Times New Roman" panose="02020603050405020304" pitchFamily="18" charset="0"/>
                <a:cs typeface="Times New Roman" panose="02020603050405020304" pitchFamily="18" charset="0"/>
              </a:rPr>
              <a:t>Recall</a:t>
            </a:r>
          </a:p>
        </p:txBody>
      </p:sp>
    </p:spTree>
    <p:extLst>
      <p:ext uri="{BB962C8B-B14F-4D97-AF65-F5344CB8AC3E}">
        <p14:creationId xmlns:p14="http://schemas.microsoft.com/office/powerpoint/2010/main" val="2562424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35BF75D-E196-AB21-47D5-38DFE1FDF989}"/>
              </a:ext>
            </a:extLst>
          </p:cNvPr>
          <p:cNvSpPr>
            <a:spLocks noGrp="1"/>
          </p:cNvSpPr>
          <p:nvPr>
            <p:ph type="title"/>
          </p:nvPr>
        </p:nvSpPr>
        <p:spPr>
          <a:xfrm>
            <a:off x="1157602" y="219269"/>
            <a:ext cx="8911590" cy="430887"/>
          </a:xfrm>
        </p:spPr>
        <p:txBody>
          <a:bodyPr wrap="square" lIns="0" tIns="0" rIns="0" bIns="0" anchor="t">
            <a:spAutoFit/>
          </a:bodyPr>
          <a:lstStyle/>
          <a:p>
            <a:r>
              <a:rPr lang="en-IN" dirty="0">
                <a:latin typeface="Times New Roman"/>
              </a:rPr>
              <a:t>Results</a:t>
            </a:r>
          </a:p>
        </p:txBody>
      </p:sp>
      <p:pic>
        <p:nvPicPr>
          <p:cNvPr id="3" name="Picture 2">
            <a:extLst>
              <a:ext uri="{FF2B5EF4-FFF2-40B4-BE49-F238E27FC236}">
                <a16:creationId xmlns:a16="http://schemas.microsoft.com/office/drawing/2014/main" id="{B2379D7A-FDF0-3757-2379-8221CA0E5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430" y="1066800"/>
            <a:ext cx="6236970" cy="1468963"/>
          </a:xfrm>
          <a:prstGeom prst="rect">
            <a:avLst/>
          </a:prstGeom>
        </p:spPr>
      </p:pic>
      <p:pic>
        <p:nvPicPr>
          <p:cNvPr id="7" name="Picture 6">
            <a:extLst>
              <a:ext uri="{FF2B5EF4-FFF2-40B4-BE49-F238E27FC236}">
                <a16:creationId xmlns:a16="http://schemas.microsoft.com/office/drawing/2014/main" id="{B5819430-449A-B864-A499-896E4CCA4E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4059" y="3200400"/>
            <a:ext cx="5617482" cy="2969152"/>
          </a:xfrm>
          <a:prstGeom prst="rect">
            <a:avLst/>
          </a:prstGeom>
        </p:spPr>
      </p:pic>
      <p:pic>
        <p:nvPicPr>
          <p:cNvPr id="9" name="Picture 8">
            <a:extLst>
              <a:ext uri="{FF2B5EF4-FFF2-40B4-BE49-F238E27FC236}">
                <a16:creationId xmlns:a16="http://schemas.microsoft.com/office/drawing/2014/main" id="{C884395D-7A9E-339E-40C2-472BD60F554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4600" y="3200400"/>
            <a:ext cx="5486412" cy="2969152"/>
          </a:xfrm>
          <a:prstGeom prst="rect">
            <a:avLst/>
          </a:prstGeom>
        </p:spPr>
      </p:pic>
      <p:pic>
        <p:nvPicPr>
          <p:cNvPr id="11" name="Picture 10">
            <a:extLst>
              <a:ext uri="{FF2B5EF4-FFF2-40B4-BE49-F238E27FC236}">
                <a16:creationId xmlns:a16="http://schemas.microsoft.com/office/drawing/2014/main" id="{6399E6A4-DBAE-FE5F-3159-703CE53E69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62801" y="798858"/>
            <a:ext cx="4419600" cy="2235203"/>
          </a:xfrm>
          <a:prstGeom prst="rect">
            <a:avLst/>
          </a:prstGeom>
        </p:spPr>
      </p:pic>
    </p:spTree>
    <p:extLst>
      <p:ext uri="{BB962C8B-B14F-4D97-AF65-F5344CB8AC3E}">
        <p14:creationId xmlns:p14="http://schemas.microsoft.com/office/powerpoint/2010/main" val="902589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3335</TotalTime>
  <Words>603</Words>
  <Application>Microsoft Office PowerPoint</Application>
  <PresentationFormat>Widescreen</PresentationFormat>
  <Paragraphs>109</Paragraphs>
  <Slides>12</Slides>
  <Notes>4</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B V RAJU INSTITUTE OF TECHNOLOGY</vt:lpstr>
      <vt:lpstr>Outline</vt:lpstr>
      <vt:lpstr>PowerPoint Presentation</vt:lpstr>
      <vt:lpstr>Objectives</vt:lpstr>
      <vt:lpstr>Related Works </vt:lpstr>
      <vt:lpstr>Methodology </vt:lpstr>
      <vt:lpstr>PowerPoint Presentation</vt:lpstr>
      <vt:lpstr>Setup </vt:lpstr>
      <vt:lpstr>Results</vt:lpstr>
      <vt:lpstr>Deployment and Real-Time Inference</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 V RAJU INSTITUTE OF TECHNOLOGY</dc:title>
  <dc:creator>Manideep</dc:creator>
  <dc:description/>
  <cp:lastModifiedBy>Srikanth Reddy</cp:lastModifiedBy>
  <cp:revision>651</cp:revision>
  <dcterms:created xsi:type="dcterms:W3CDTF">2024-02-29T15:23:18Z</dcterms:created>
  <dcterms:modified xsi:type="dcterms:W3CDTF">2025-03-24T17:49:31Z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2024-02-29T00:00:00Z</vt:filetime>
  </property>
  <property fmtid="{D5CDD505-2E9C-101B-9397-08002B2CF9AE}" pid="3" name="Creator">
    <vt:lpwstr>WPS Office WWO_wpscloud_20231009072630-3916d64f34</vt:lpwstr>
  </property>
  <property fmtid="{D5CDD505-2E9C-101B-9397-08002B2CF9AE}" pid="4" name="LastSaved">
    <vt:filetime>2024-02-29T00:00:00Z</vt:filetime>
  </property>
  <property fmtid="{D5CDD505-2E9C-101B-9397-08002B2CF9AE}" pid="5" name="SourceModified">
    <vt:lpwstr>D:20240229213104+13'31'</vt:lpwstr>
  </property>
</Properties>
</file>